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notesMasterIdLst>
    <p:notesMasterId r:id="rId26"/>
  </p:notesMasterIdLst>
  <p:sldIdLst>
    <p:sldId id="256" r:id="rId2"/>
    <p:sldId id="261" r:id="rId3"/>
    <p:sldId id="260" r:id="rId4"/>
    <p:sldId id="257" r:id="rId5"/>
    <p:sldId id="258" r:id="rId6"/>
    <p:sldId id="263" r:id="rId7"/>
    <p:sldId id="278" r:id="rId8"/>
    <p:sldId id="281" r:id="rId9"/>
    <p:sldId id="271" r:id="rId10"/>
    <p:sldId id="277" r:id="rId11"/>
    <p:sldId id="264" r:id="rId12"/>
    <p:sldId id="265" r:id="rId13"/>
    <p:sldId id="273" r:id="rId14"/>
    <p:sldId id="275" r:id="rId15"/>
    <p:sldId id="274" r:id="rId16"/>
    <p:sldId id="282" r:id="rId17"/>
    <p:sldId id="270" r:id="rId18"/>
    <p:sldId id="276" r:id="rId19"/>
    <p:sldId id="259" r:id="rId20"/>
    <p:sldId id="279" r:id="rId21"/>
    <p:sldId id="280" r:id="rId22"/>
    <p:sldId id="267" r:id="rId23"/>
    <p:sldId id="268"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2" autoAdjust="0"/>
    <p:restoredTop sz="94681"/>
  </p:normalViewPr>
  <p:slideViewPr>
    <p:cSldViewPr snapToGrid="0">
      <p:cViewPr varScale="1">
        <p:scale>
          <a:sx n="107" d="100"/>
          <a:sy n="107" d="100"/>
        </p:scale>
        <p:origin x="5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F466E-3E44-3D48-9C05-FD469199CAE5}" type="datetimeFigureOut">
              <a:rPr lang="en-US" smtClean="0"/>
              <a:t>11/24/25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23AAB-2691-7648-BE04-16D7BEFE8F41}" type="slidenum">
              <a:rPr lang="en-US" smtClean="0"/>
              <a:t>‹#›</a:t>
            </a:fld>
            <a:endParaRPr lang="en-US"/>
          </a:p>
        </p:txBody>
      </p:sp>
    </p:spTree>
    <p:extLst>
      <p:ext uri="{BB962C8B-B14F-4D97-AF65-F5344CB8AC3E}">
        <p14:creationId xmlns:p14="http://schemas.microsoft.com/office/powerpoint/2010/main" val="3045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“when we moved from Christendom via the Enlightenment into our current age, we disenchanted our culture- we became pure materialists” </a:t>
            </a:r>
            <a:r>
              <a:rPr lang="en-US" dirty="0"/>
              <a:t>(34)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is a way of seeing – 1</a:t>
            </a:r>
            <a:r>
              <a:rPr lang="en-US" baseline="30000" dirty="0"/>
              <a:t>st</a:t>
            </a:r>
            <a:r>
              <a:rPr lang="en-US" dirty="0"/>
              <a:t> is pharaonic pyramids . . . Slavery.   </a:t>
            </a:r>
            <a:r>
              <a:rPr lang="en-US" dirty="0" err="1"/>
              <a:t>Blackships</a:t>
            </a:r>
            <a:r>
              <a:rPr lang="en-US" dirty="0"/>
              <a:t> entering Japan</a:t>
            </a:r>
            <a:r>
              <a:rPr lang="en-US" dirty="0">
                <a:sym typeface="Wingdings" pitchFamily="2" charset="2"/>
              </a:rPr>
              <a:t>1853/ Mathew Perry.</a:t>
            </a:r>
            <a:r>
              <a:rPr lang="en-US" b="1" dirty="0">
                <a:sym typeface="Wingdings"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sym typeface="Wingdings" pitchFamily="2" charset="2"/>
              </a:rPr>
              <a:t>Progress</a:t>
            </a:r>
            <a:r>
              <a:rPr lang="en-US" b="1" dirty="0">
                <a:sym typeface="Wingdings" pitchFamily="2" charset="2"/>
              </a:rPr>
              <a:t> </a:t>
            </a:r>
            <a:r>
              <a:rPr lang="en-US" dirty="0">
                <a:sym typeface="Wingdings" pitchFamily="2" charset="2"/>
              </a:rPr>
              <a:t>is powered by Greed. </a:t>
            </a:r>
            <a:r>
              <a:rPr lang="en-US" b="1" dirty="0">
                <a:sym typeface="Wingdings" pitchFamily="2" charset="2"/>
              </a:rPr>
              <a:t>Development is Colonialism </a:t>
            </a:r>
            <a:r>
              <a:rPr lang="en-US" dirty="0">
                <a:sym typeface="Wingdings" pitchFamily="2" charset="2"/>
              </a:rPr>
              <a:t>– puts country’s in debt, destroys domestic economies. Forces trade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Continuing the work of Fillmore/Perry then Truman with World Bank, IMF, WTO, -- rebuilding nations for the profits of world corporations…l Black ships are now black hawk helicopters.  </a:t>
            </a:r>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7</a:t>
            </a:fld>
            <a:endParaRPr lang="en-US"/>
          </a:p>
        </p:txBody>
      </p:sp>
    </p:spTree>
    <p:extLst>
      <p:ext uri="{BB962C8B-B14F-4D97-AF65-F5344CB8AC3E}">
        <p14:creationId xmlns:p14="http://schemas.microsoft.com/office/powerpoint/2010/main" val="110072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asked AI to create an Image based on the description. Are we in a ”war” with an enemy that doesn’t look like us – spiritual, alien/technological?</a:t>
            </a:r>
          </a:p>
        </p:txBody>
      </p:sp>
      <p:sp>
        <p:nvSpPr>
          <p:cNvPr id="4" name="Slide Number Placeholder 3"/>
          <p:cNvSpPr>
            <a:spLocks noGrp="1"/>
          </p:cNvSpPr>
          <p:nvPr>
            <p:ph type="sldNum" sz="quarter" idx="5"/>
          </p:nvPr>
        </p:nvSpPr>
        <p:spPr/>
        <p:txBody>
          <a:bodyPr/>
          <a:lstStyle/>
          <a:p>
            <a:fld id="{27723AAB-2691-7648-BE04-16D7BEFE8F41}" type="slidenum">
              <a:rPr lang="en-US" smtClean="0"/>
              <a:t>18</a:t>
            </a:fld>
            <a:endParaRPr lang="en-US"/>
          </a:p>
        </p:txBody>
      </p:sp>
    </p:spTree>
    <p:extLst>
      <p:ext uri="{BB962C8B-B14F-4D97-AF65-F5344CB8AC3E}">
        <p14:creationId xmlns:p14="http://schemas.microsoft.com/office/powerpoint/2010/main" val="241075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Stories are cracked at their foundations, and as a consequence we are afloat in. a fantastical world of our own making: grasping at freedom, entirely enslaved</a:t>
            </a:r>
            <a:br>
              <a:rPr lang="en-US" dirty="0"/>
            </a:br>
            <a:r>
              <a:rPr lang="en-US" dirty="0"/>
              <a:t> -- WEF: You will own nothing and be happy!!</a:t>
            </a:r>
          </a:p>
        </p:txBody>
      </p:sp>
      <p:sp>
        <p:nvSpPr>
          <p:cNvPr id="4" name="Slide Number Placeholder 3"/>
          <p:cNvSpPr>
            <a:spLocks noGrp="1"/>
          </p:cNvSpPr>
          <p:nvPr>
            <p:ph type="sldNum" sz="quarter" idx="5"/>
          </p:nvPr>
        </p:nvSpPr>
        <p:spPr/>
        <p:txBody>
          <a:bodyPr/>
          <a:lstStyle/>
          <a:p>
            <a:fld id="{27723AAB-2691-7648-BE04-16D7BEFE8F41}" type="slidenum">
              <a:rPr lang="en-US" smtClean="0"/>
              <a:t>19</a:t>
            </a:fld>
            <a:endParaRPr lang="en-US"/>
          </a:p>
        </p:txBody>
      </p:sp>
    </p:spTree>
    <p:extLst>
      <p:ext uri="{BB962C8B-B14F-4D97-AF65-F5344CB8AC3E}">
        <p14:creationId xmlns:p14="http://schemas.microsoft.com/office/powerpoint/2010/main" val="426599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questions – please add or change!</a:t>
            </a:r>
          </a:p>
        </p:txBody>
      </p:sp>
      <p:sp>
        <p:nvSpPr>
          <p:cNvPr id="4" name="Slide Number Placeholder 3"/>
          <p:cNvSpPr>
            <a:spLocks noGrp="1"/>
          </p:cNvSpPr>
          <p:nvPr>
            <p:ph type="sldNum" sz="quarter" idx="5"/>
          </p:nvPr>
        </p:nvSpPr>
        <p:spPr/>
        <p:txBody>
          <a:bodyPr/>
          <a:lstStyle/>
          <a:p>
            <a:fld id="{27723AAB-2691-7648-BE04-16D7BEFE8F41}" type="slidenum">
              <a:rPr lang="en-US" smtClean="0"/>
              <a:t>20</a:t>
            </a:fld>
            <a:endParaRPr lang="en-US"/>
          </a:p>
        </p:txBody>
      </p:sp>
    </p:spTree>
    <p:extLst>
      <p:ext uri="{BB962C8B-B14F-4D97-AF65-F5344CB8AC3E}">
        <p14:creationId xmlns:p14="http://schemas.microsoft.com/office/powerpoint/2010/main" val="65023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DDG_ProximaNova"/>
              </a:rPr>
              <a:t>Lysenkoism --</a:t>
            </a:r>
          </a:p>
          <a:p>
            <a:r>
              <a:rPr lang="en-US" dirty="0"/>
              <a:t>https://</a:t>
            </a:r>
            <a:r>
              <a:rPr lang="en-US" dirty="0" err="1"/>
              <a:t>archive.org</a:t>
            </a:r>
            <a:r>
              <a:rPr lang="en-US" dirty="0"/>
              <a:t>/stream/in.ernet.dli.2015.214098/2015.214098.The-Myth_djvu.txt</a:t>
            </a:r>
          </a:p>
          <a:p>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22</a:t>
            </a:fld>
            <a:endParaRPr lang="en-US"/>
          </a:p>
        </p:txBody>
      </p:sp>
    </p:spTree>
    <p:extLst>
      <p:ext uri="{BB962C8B-B14F-4D97-AF65-F5344CB8AC3E}">
        <p14:creationId xmlns:p14="http://schemas.microsoft.com/office/powerpoint/2010/main" val="380251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spotterup.com</a:t>
            </a:r>
            <a:r>
              <a:rPr lang="en-US" dirty="0"/>
              <a:t>/unveiling-the-myth-of-the-machine/</a:t>
            </a:r>
          </a:p>
          <a:p>
            <a:r>
              <a:rPr lang="en-US" dirty="0"/>
              <a:t>https://</a:t>
            </a:r>
            <a:r>
              <a:rPr lang="en-US" dirty="0" err="1"/>
              <a:t>archive.org</a:t>
            </a:r>
            <a:r>
              <a:rPr lang="en-US" dirty="0"/>
              <a:t>/stream/in.ernet.dli.2015.214098/2015.214098.The-Myth_djvu.txt</a:t>
            </a:r>
          </a:p>
          <a:p>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23</a:t>
            </a:fld>
            <a:endParaRPr lang="en-US"/>
          </a:p>
        </p:txBody>
      </p:sp>
    </p:spTree>
    <p:extLst>
      <p:ext uri="{BB962C8B-B14F-4D97-AF65-F5344CB8AC3E}">
        <p14:creationId xmlns:p14="http://schemas.microsoft.com/office/powerpoint/2010/main" val="379036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spotterup.com</a:t>
            </a:r>
            <a:r>
              <a:rPr lang="en-US" dirty="0"/>
              <a:t>/unveiling-the-myth-of-the-machine/</a:t>
            </a:r>
          </a:p>
          <a:p>
            <a:r>
              <a:rPr lang="en-US" dirty="0"/>
              <a:t>https://</a:t>
            </a:r>
            <a:r>
              <a:rPr lang="en-US" dirty="0" err="1"/>
              <a:t>archive.org</a:t>
            </a:r>
            <a:r>
              <a:rPr lang="en-US" dirty="0"/>
              <a:t>/stream/in.ernet.dli.2015.214098/2015.214098.The-Myth_djvu.txt</a:t>
            </a:r>
          </a:p>
          <a:p>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24</a:t>
            </a:fld>
            <a:endParaRPr lang="en-US"/>
          </a:p>
        </p:txBody>
      </p:sp>
    </p:spTree>
    <p:extLst>
      <p:ext uri="{BB962C8B-B14F-4D97-AF65-F5344CB8AC3E}">
        <p14:creationId xmlns:p14="http://schemas.microsoft.com/office/powerpoint/2010/main" val="108687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“when we moved from Christendom via the Enlightenment into our current age, we disenchanted our culture- we became pure materialists” </a:t>
            </a:r>
            <a:r>
              <a:rPr lang="en-US" dirty="0"/>
              <a:t>(34)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is a way of seeing – 1</a:t>
            </a:r>
            <a:r>
              <a:rPr lang="en-US" baseline="30000" dirty="0"/>
              <a:t>st</a:t>
            </a:r>
            <a:r>
              <a:rPr lang="en-US" dirty="0"/>
              <a:t> is pharaonic pyramids . . . Slavery.   </a:t>
            </a:r>
            <a:r>
              <a:rPr lang="en-US" dirty="0" err="1"/>
              <a:t>Blackships</a:t>
            </a:r>
            <a:r>
              <a:rPr lang="en-US" dirty="0"/>
              <a:t> entering Japan</a:t>
            </a:r>
            <a:r>
              <a:rPr lang="en-US" dirty="0">
                <a:sym typeface="Wingdings" pitchFamily="2" charset="2"/>
              </a:rPr>
              <a:t>1853/ Mathew Perry.</a:t>
            </a:r>
            <a:r>
              <a:rPr lang="en-US" b="1" dirty="0">
                <a:sym typeface="Wingdings"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sym typeface="Wingdings" pitchFamily="2" charset="2"/>
              </a:rPr>
              <a:t>Progress</a:t>
            </a:r>
            <a:r>
              <a:rPr lang="en-US" b="1" dirty="0">
                <a:sym typeface="Wingdings" pitchFamily="2" charset="2"/>
              </a:rPr>
              <a:t> </a:t>
            </a:r>
            <a:r>
              <a:rPr lang="en-US" dirty="0">
                <a:sym typeface="Wingdings" pitchFamily="2" charset="2"/>
              </a:rPr>
              <a:t>is powered by Greed. </a:t>
            </a:r>
            <a:r>
              <a:rPr lang="en-US" b="1" dirty="0">
                <a:sym typeface="Wingdings" pitchFamily="2" charset="2"/>
              </a:rPr>
              <a:t>Development is Colonialism </a:t>
            </a:r>
            <a:r>
              <a:rPr lang="en-US" dirty="0">
                <a:sym typeface="Wingdings" pitchFamily="2" charset="2"/>
              </a:rPr>
              <a:t>– puts country’s in debt, destroys domestic economies. Forces trade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Continuing the work of Fillmore/Perry then Truman with World Bank, IMF, WTO, -- rebuilding nations for the profits of world corporations…l Black ships are now black hawk helicopters.  </a:t>
            </a:r>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8</a:t>
            </a:fld>
            <a:endParaRPr lang="en-US"/>
          </a:p>
        </p:txBody>
      </p:sp>
    </p:spTree>
    <p:extLst>
      <p:ext uri="{BB962C8B-B14F-4D97-AF65-F5344CB8AC3E}">
        <p14:creationId xmlns:p14="http://schemas.microsoft.com/office/powerpoint/2010/main" val="213671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 game is </a:t>
            </a:r>
            <a:r>
              <a:rPr lang="en-US" b="1" dirty="0"/>
              <a:t>transhumanism</a:t>
            </a:r>
            <a:r>
              <a:rPr lang="en-US" dirty="0"/>
              <a:t>.  Self-creation thru transhumanism. Us as God. Sexual expression as the core of our being and identity. “Pride” month –pseudo religious festival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Worship self, Science is the religion, Sex is the prayer,</a:t>
            </a:r>
          </a:p>
        </p:txBody>
      </p:sp>
      <p:sp>
        <p:nvSpPr>
          <p:cNvPr id="4" name="Slide Number Placeholder 3"/>
          <p:cNvSpPr>
            <a:spLocks noGrp="1"/>
          </p:cNvSpPr>
          <p:nvPr>
            <p:ph type="sldNum" sz="quarter" idx="5"/>
          </p:nvPr>
        </p:nvSpPr>
        <p:spPr/>
        <p:txBody>
          <a:bodyPr/>
          <a:lstStyle/>
          <a:p>
            <a:fld id="{27723AAB-2691-7648-BE04-16D7BEFE8F41}" type="slidenum">
              <a:rPr lang="en-US" smtClean="0"/>
              <a:t>9</a:t>
            </a:fld>
            <a:endParaRPr lang="en-US"/>
          </a:p>
        </p:txBody>
      </p:sp>
    </p:spTree>
    <p:extLst>
      <p:ext uri="{BB962C8B-B14F-4D97-AF65-F5344CB8AC3E}">
        <p14:creationId xmlns:p14="http://schemas.microsoft.com/office/powerpoint/2010/main" val="143658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“when we moved from Christendom via the Enlightenment into our current age, we disenchanted our culture- we became pure materialists” </a:t>
            </a:r>
            <a:r>
              <a:rPr lang="en-US" dirty="0"/>
              <a:t>(34)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is a way of seeing – 1</a:t>
            </a:r>
            <a:r>
              <a:rPr lang="en-US" baseline="30000" dirty="0"/>
              <a:t>st</a:t>
            </a:r>
            <a:r>
              <a:rPr lang="en-US" dirty="0"/>
              <a:t> is pharaonic pyramids . . . Slavery.   </a:t>
            </a:r>
            <a:r>
              <a:rPr lang="en-US" dirty="0" err="1"/>
              <a:t>Blackships</a:t>
            </a:r>
            <a:r>
              <a:rPr lang="en-US" dirty="0"/>
              <a:t> entering Japan</a:t>
            </a:r>
            <a:r>
              <a:rPr lang="en-US" dirty="0">
                <a:sym typeface="Wingdings" pitchFamily="2" charset="2"/>
              </a:rPr>
              <a:t>1853/ Mathew Perry.</a:t>
            </a:r>
            <a:r>
              <a:rPr lang="en-US" b="1" dirty="0">
                <a:sym typeface="Wingdings"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sym typeface="Wingdings" pitchFamily="2" charset="2"/>
              </a:rPr>
              <a:t>Progress</a:t>
            </a:r>
            <a:r>
              <a:rPr lang="en-US" b="1" dirty="0">
                <a:sym typeface="Wingdings" pitchFamily="2" charset="2"/>
              </a:rPr>
              <a:t> </a:t>
            </a:r>
            <a:r>
              <a:rPr lang="en-US" dirty="0">
                <a:sym typeface="Wingdings" pitchFamily="2" charset="2"/>
              </a:rPr>
              <a:t>is powered by Greed. </a:t>
            </a:r>
            <a:r>
              <a:rPr lang="en-US" b="1" dirty="0">
                <a:sym typeface="Wingdings" pitchFamily="2" charset="2"/>
              </a:rPr>
              <a:t>Development is Colonialism </a:t>
            </a:r>
            <a:r>
              <a:rPr lang="en-US" dirty="0">
                <a:sym typeface="Wingdings" pitchFamily="2" charset="2"/>
              </a:rPr>
              <a:t>– puts country’s in debt, destroys domestic economies. Forces trade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Continuing the work of Fillmore/Perry </a:t>
            </a:r>
            <a:r>
              <a:rPr lang="en-US" dirty="0" err="1">
                <a:sym typeface="Wingdings" pitchFamily="2" charset="2"/>
              </a:rPr>
              <a:t>thenTruman</a:t>
            </a:r>
            <a:r>
              <a:rPr lang="en-US" dirty="0">
                <a:sym typeface="Wingdings" pitchFamily="2" charset="2"/>
              </a:rPr>
              <a:t> with World Bank, IMF, WTO, -- rebuilding nations for the profits of world corporations…l Black ships are now black hawk helicopters.  </a:t>
            </a:r>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10</a:t>
            </a:fld>
            <a:endParaRPr lang="en-US"/>
          </a:p>
        </p:txBody>
      </p:sp>
    </p:spTree>
    <p:extLst>
      <p:ext uri="{BB962C8B-B14F-4D97-AF65-F5344CB8AC3E}">
        <p14:creationId xmlns:p14="http://schemas.microsoft.com/office/powerpoint/2010/main" val="56279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Widening social classes, deplorables, societal instability</a:t>
            </a:r>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11</a:t>
            </a:fld>
            <a:endParaRPr lang="en-US"/>
          </a:p>
        </p:txBody>
      </p:sp>
    </p:spTree>
    <p:extLst>
      <p:ext uri="{BB962C8B-B14F-4D97-AF65-F5344CB8AC3E}">
        <p14:creationId xmlns:p14="http://schemas.microsoft.com/office/powerpoint/2010/main" val="266354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spotterup.com</a:t>
            </a:r>
            <a:r>
              <a:rPr lang="en-US" dirty="0"/>
              <a:t>/unveiling-the-myth-of-the-machine/</a:t>
            </a:r>
          </a:p>
          <a:p>
            <a:r>
              <a:rPr lang="en-US" dirty="0"/>
              <a:t>https://</a:t>
            </a:r>
            <a:r>
              <a:rPr lang="en-US" dirty="0" err="1"/>
              <a:t>archive.org</a:t>
            </a:r>
            <a:r>
              <a:rPr lang="en-US" dirty="0"/>
              <a:t>/stream/in.ernet.dli.2015.214098/2015.214098.The-Myth_djvu.txt</a:t>
            </a:r>
          </a:p>
          <a:p>
            <a:endParaRPr lang="en-US" dirty="0"/>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12</a:t>
            </a:fld>
            <a:endParaRPr lang="en-US"/>
          </a:p>
        </p:txBody>
      </p:sp>
    </p:spTree>
    <p:extLst>
      <p:ext uri="{BB962C8B-B14F-4D97-AF65-F5344CB8AC3E}">
        <p14:creationId xmlns:p14="http://schemas.microsoft.com/office/powerpoint/2010/main" val="345574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11D22"/>
                </a:solidFill>
                <a:effectLst/>
                <a:latin typeface="Gotham A"/>
              </a:rPr>
              <a:t>the United States is projected to have about one-fifth of the world’s blade </a:t>
            </a:r>
            <a:r>
              <a:rPr lang="en-US" b="1" i="0" dirty="0">
                <a:solidFill>
                  <a:srgbClr val="111D22"/>
                </a:solidFill>
                <a:effectLst/>
                <a:latin typeface="Gotham A"/>
              </a:rPr>
              <a:t>waste of over 47 million tons </a:t>
            </a:r>
            <a:r>
              <a:rPr lang="en-US" b="0" i="0" dirty="0">
                <a:solidFill>
                  <a:srgbClr val="111D22"/>
                </a:solidFill>
                <a:effectLst/>
                <a:latin typeface="Gotham A"/>
              </a:rPr>
              <a:t>by 2050.</a:t>
            </a:r>
          </a:p>
          <a:p>
            <a:pPr algn="l"/>
            <a:r>
              <a:rPr lang="en-US" b="0" i="0" dirty="0">
                <a:solidFill>
                  <a:srgbClr val="111D22"/>
                </a:solidFill>
                <a:effectLst/>
                <a:latin typeface="Gotham A"/>
              </a:rPr>
              <a:t>Wind </a:t>
            </a:r>
            <a:r>
              <a:rPr lang="en-US" b="1" i="0" dirty="0">
                <a:solidFill>
                  <a:srgbClr val="111D22"/>
                </a:solidFill>
                <a:effectLst/>
                <a:latin typeface="Gotham A"/>
              </a:rPr>
              <a:t>turbines kill over 1 million birds </a:t>
            </a:r>
            <a:r>
              <a:rPr lang="en-US" b="0" i="0" dirty="0">
                <a:solidFill>
                  <a:srgbClr val="111D22"/>
                </a:solidFill>
                <a:effectLst/>
                <a:latin typeface="Gotham A"/>
              </a:rPr>
              <a:t>a year. Wind energy, will receive an estimated </a:t>
            </a:r>
            <a:r>
              <a:rPr lang="en-US" b="1" i="0" dirty="0">
                <a:solidFill>
                  <a:srgbClr val="111D22"/>
                </a:solidFill>
                <a:effectLst/>
                <a:latin typeface="Gotham A"/>
              </a:rPr>
              <a:t>$425 billion in subsidies </a:t>
            </a:r>
            <a:r>
              <a:rPr lang="en-US" b="0" i="0" dirty="0">
                <a:solidFill>
                  <a:srgbClr val="111D22"/>
                </a:solidFill>
                <a:effectLst/>
                <a:latin typeface="Gotham A"/>
              </a:rPr>
              <a:t>between 2023 and 2033 in addition to about </a:t>
            </a:r>
            <a:r>
              <a:rPr lang="en-US" b="1" i="0" dirty="0">
                <a:solidFill>
                  <a:srgbClr val="111D22"/>
                </a:solidFill>
                <a:effectLst/>
                <a:latin typeface="Gotham A"/>
              </a:rPr>
              <a:t>$200 billion in other green energy </a:t>
            </a:r>
            <a:r>
              <a:rPr lang="en-US" b="0" i="0" dirty="0">
                <a:solidFill>
                  <a:srgbClr val="111D22"/>
                </a:solidFill>
                <a:effectLst/>
                <a:latin typeface="Gotham A"/>
              </a:rPr>
              <a:t>subsidies.</a:t>
            </a:r>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13</a:t>
            </a:fld>
            <a:endParaRPr lang="en-US"/>
          </a:p>
        </p:txBody>
      </p:sp>
    </p:spTree>
    <p:extLst>
      <p:ext uri="{BB962C8B-B14F-4D97-AF65-F5344CB8AC3E}">
        <p14:creationId xmlns:p14="http://schemas.microsoft.com/office/powerpoint/2010/main" val="119897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Watson – Sci-fi writer</a:t>
            </a:r>
          </a:p>
        </p:txBody>
      </p:sp>
      <p:sp>
        <p:nvSpPr>
          <p:cNvPr id="4" name="Slide Number Placeholder 3"/>
          <p:cNvSpPr>
            <a:spLocks noGrp="1"/>
          </p:cNvSpPr>
          <p:nvPr>
            <p:ph type="sldNum" sz="quarter" idx="5"/>
          </p:nvPr>
        </p:nvSpPr>
        <p:spPr/>
        <p:txBody>
          <a:bodyPr/>
          <a:lstStyle/>
          <a:p>
            <a:fld id="{27723AAB-2691-7648-BE04-16D7BEFE8F41}" type="slidenum">
              <a:rPr lang="en-US" smtClean="0"/>
              <a:t>14</a:t>
            </a:fld>
            <a:endParaRPr lang="en-US"/>
          </a:p>
        </p:txBody>
      </p:sp>
    </p:spTree>
    <p:extLst>
      <p:ext uri="{BB962C8B-B14F-4D97-AF65-F5344CB8AC3E}">
        <p14:creationId xmlns:p14="http://schemas.microsoft.com/office/powerpoint/2010/main" val="78290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“when we moved from Christendom via the Enlightenment into our current age, we disenchanted our culture- we became pure materialists” </a:t>
            </a:r>
            <a:r>
              <a:rPr lang="en-US" dirty="0"/>
              <a:t>(34)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is a way of seeing – 1</a:t>
            </a:r>
            <a:r>
              <a:rPr lang="en-US" baseline="30000" dirty="0"/>
              <a:t>st</a:t>
            </a:r>
            <a:r>
              <a:rPr lang="en-US" dirty="0"/>
              <a:t> is pharaonic pyramids . . .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Modernity’s way of seeing -- highly mechanistic, creating a new belief system.  We believe in the notion of progress as a moving forward</a:t>
            </a:r>
          </a:p>
          <a:p>
            <a:endParaRPr lang="en-US" dirty="0"/>
          </a:p>
        </p:txBody>
      </p:sp>
      <p:sp>
        <p:nvSpPr>
          <p:cNvPr id="4" name="Slide Number Placeholder 3"/>
          <p:cNvSpPr>
            <a:spLocks noGrp="1"/>
          </p:cNvSpPr>
          <p:nvPr>
            <p:ph type="sldNum" sz="quarter" idx="5"/>
          </p:nvPr>
        </p:nvSpPr>
        <p:spPr/>
        <p:txBody>
          <a:bodyPr/>
          <a:lstStyle/>
          <a:p>
            <a:fld id="{27723AAB-2691-7648-BE04-16D7BEFE8F41}" type="slidenum">
              <a:rPr lang="en-US" smtClean="0"/>
              <a:t>17</a:t>
            </a:fld>
            <a:endParaRPr lang="en-US"/>
          </a:p>
        </p:txBody>
      </p:sp>
    </p:spTree>
    <p:extLst>
      <p:ext uri="{BB962C8B-B14F-4D97-AF65-F5344CB8AC3E}">
        <p14:creationId xmlns:p14="http://schemas.microsoft.com/office/powerpoint/2010/main" val="2820985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46CE7D5-CF57-46EF-B807-FDD0502418D4}" type="datetimeFigureOut">
              <a:rPr lang="en-US" smtClean="0"/>
              <a:t>11/24/25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030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578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564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773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399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938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558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456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874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250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76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504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149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952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540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321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865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20">
                    <a14:imgEffect>
                      <a14:sharpenSoften amount="-20000"/>
                    </a14:imgEffect>
                    <a14:imgEffect>
                      <a14:colorTemperature colorTemp="6210"/>
                    </a14:imgEffect>
                    <a14:imgEffect>
                      <a14:saturation sat="67000"/>
                    </a14:imgEffect>
                    <a14:imgEffect>
                      <a14:brightnessContrast bright="-90000"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11/24/25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43351486"/>
      </p:ext>
    </p:extLst>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Against the Machine: On the Unmaking of Humanity: 9780593850633: Kingsnorth, Paul: Books">
            <a:extLst>
              <a:ext uri="{FF2B5EF4-FFF2-40B4-BE49-F238E27FC236}">
                <a16:creationId xmlns:a16="http://schemas.microsoft.com/office/drawing/2014/main" id="{DDAA4BA5-FDD8-9E81-1311-BC2A090F0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8" y="153220"/>
            <a:ext cx="3095870" cy="46762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658C7D-703B-E505-021F-16A2AAF1E04A}"/>
              </a:ext>
            </a:extLst>
          </p:cNvPr>
          <p:cNvSpPr txBox="1"/>
          <p:nvPr/>
        </p:nvSpPr>
        <p:spPr>
          <a:xfrm>
            <a:off x="634752" y="4812362"/>
            <a:ext cx="397719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A study of the eclipse of humanity by man’s own technology</a:t>
            </a:r>
          </a:p>
        </p:txBody>
      </p:sp>
      <p:sp>
        <p:nvSpPr>
          <p:cNvPr id="12" name="TextBox 11">
            <a:extLst>
              <a:ext uri="{FF2B5EF4-FFF2-40B4-BE49-F238E27FC236}">
                <a16:creationId xmlns:a16="http://schemas.microsoft.com/office/drawing/2014/main" id="{35A706FD-B85A-B1A5-9C02-0CC828B8E1EE}"/>
              </a:ext>
            </a:extLst>
          </p:cNvPr>
          <p:cNvSpPr txBox="1"/>
          <p:nvPr/>
        </p:nvSpPr>
        <p:spPr>
          <a:xfrm>
            <a:off x="4279900" y="1491527"/>
            <a:ext cx="7596149"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Intuitive sense that we are living inside a system that isn’t human and that is tightening around us </a:t>
            </a:r>
          </a:p>
          <a:p>
            <a:pPr algn="ctr"/>
            <a:r>
              <a:rPr lang="en-US" sz="2800" dirty="0">
                <a:latin typeface="Calibri" panose="020F0502020204030204" pitchFamily="34" charset="0"/>
                <a:cs typeface="Calibri" panose="020F0502020204030204" pitchFamily="34" charset="0"/>
              </a:rPr>
              <a:t>(like a fish caught in a net or an insect in a web)</a:t>
            </a:r>
          </a:p>
        </p:txBody>
      </p:sp>
      <p:sp>
        <p:nvSpPr>
          <p:cNvPr id="13" name="TextBox 12">
            <a:extLst>
              <a:ext uri="{FF2B5EF4-FFF2-40B4-BE49-F238E27FC236}">
                <a16:creationId xmlns:a16="http://schemas.microsoft.com/office/drawing/2014/main" id="{C2024E1C-7261-AC3F-90DB-00794DBC52FD}"/>
              </a:ext>
            </a:extLst>
          </p:cNvPr>
          <p:cNvSpPr txBox="1"/>
          <p:nvPr/>
        </p:nvSpPr>
        <p:spPr>
          <a:xfrm>
            <a:off x="6513373" y="419533"/>
            <a:ext cx="1906291" cy="707886"/>
          </a:xfrm>
          <a:prstGeom prst="rect">
            <a:avLst/>
          </a:prstGeom>
          <a:noFill/>
        </p:spPr>
        <p:txBody>
          <a:bodyPr wrap="none" rtlCol="0">
            <a:spAutoFit/>
          </a:bodyPr>
          <a:lstStyle/>
          <a:p>
            <a:r>
              <a:rPr lang="en-US" sz="4000" b="1" dirty="0">
                <a:solidFill>
                  <a:srgbClr val="FFC000"/>
                </a:solidFill>
                <a:latin typeface="Goudy Old Style" panose="02020502050305020303" pitchFamily="18" charset="77"/>
              </a:rPr>
              <a:t>THESIS</a:t>
            </a:r>
            <a:endParaRPr lang="en-US" sz="4000" dirty="0"/>
          </a:p>
        </p:txBody>
      </p:sp>
      <p:sp>
        <p:nvSpPr>
          <p:cNvPr id="14" name="TextBox 13">
            <a:extLst>
              <a:ext uri="{FF2B5EF4-FFF2-40B4-BE49-F238E27FC236}">
                <a16:creationId xmlns:a16="http://schemas.microsoft.com/office/drawing/2014/main" id="{09B8C05B-B8A2-055F-6F9B-877B5025A29C}"/>
              </a:ext>
            </a:extLst>
          </p:cNvPr>
          <p:cNvSpPr txBox="1"/>
          <p:nvPr/>
        </p:nvSpPr>
        <p:spPr>
          <a:xfrm>
            <a:off x="5338707" y="3013501"/>
            <a:ext cx="4805867" cy="830997"/>
          </a:xfrm>
          <a:prstGeom prst="rect">
            <a:avLst/>
          </a:prstGeom>
          <a:noFill/>
        </p:spPr>
        <p:txBody>
          <a:bodyPr wrap="none" rtlCol="0">
            <a:spAutoFit/>
          </a:bodyPr>
          <a:lstStyle/>
          <a:p>
            <a:pPr algn="ctr"/>
            <a:r>
              <a:rPr lang="en-US" sz="2400" b="1" dirty="0">
                <a:solidFill>
                  <a:srgbClr val="FFC000"/>
                </a:solidFill>
                <a:latin typeface="Calibri" panose="020F0502020204030204" pitchFamily="34" charset="0"/>
                <a:cs typeface="Calibri" panose="020F0502020204030204" pitchFamily="34" charset="0"/>
              </a:rPr>
              <a:t>We know what technology gives us, </a:t>
            </a:r>
          </a:p>
          <a:p>
            <a:pPr algn="ctr"/>
            <a:r>
              <a:rPr lang="en-US" sz="2400" b="1" dirty="0">
                <a:solidFill>
                  <a:srgbClr val="FFC000"/>
                </a:solidFill>
                <a:latin typeface="Calibri" panose="020F0502020204030204" pitchFamily="34" charset="0"/>
                <a:cs typeface="Calibri" panose="020F0502020204030204" pitchFamily="34" charset="0"/>
              </a:rPr>
              <a:t>but what does it take away? </a:t>
            </a:r>
          </a:p>
        </p:txBody>
      </p:sp>
      <p:sp>
        <p:nvSpPr>
          <p:cNvPr id="17" name="TextBox 16">
            <a:extLst>
              <a:ext uri="{FF2B5EF4-FFF2-40B4-BE49-F238E27FC236}">
                <a16:creationId xmlns:a16="http://schemas.microsoft.com/office/drawing/2014/main" id="{19EE7E09-DE16-A815-158B-87B787C664D2}"/>
              </a:ext>
            </a:extLst>
          </p:cNvPr>
          <p:cNvSpPr txBox="1"/>
          <p:nvPr/>
        </p:nvSpPr>
        <p:spPr>
          <a:xfrm>
            <a:off x="11794435" y="291548"/>
            <a:ext cx="311304" cy="369332"/>
          </a:xfrm>
          <a:prstGeom prst="rect">
            <a:avLst/>
          </a:prstGeom>
          <a:noFill/>
        </p:spPr>
        <p:txBody>
          <a:bodyPr wrap="none" rtlCol="0">
            <a:spAutoFit/>
          </a:bodyPr>
          <a:lstStyle/>
          <a:p>
            <a:r>
              <a:rPr lang="en-US" dirty="0"/>
              <a:t>K</a:t>
            </a:r>
          </a:p>
        </p:txBody>
      </p:sp>
      <p:pic>
        <p:nvPicPr>
          <p:cNvPr id="7" name="Picture 6">
            <a:extLst>
              <a:ext uri="{FF2B5EF4-FFF2-40B4-BE49-F238E27FC236}">
                <a16:creationId xmlns:a16="http://schemas.microsoft.com/office/drawing/2014/main" id="{101A7792-E386-25A5-9F15-FC48551187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bright="34000"/>
                    </a14:imgEffect>
                  </a14:imgLayer>
                </a14:imgProps>
              </a:ext>
            </a:extLst>
          </a:blip>
          <a:stretch>
            <a:fillRect/>
          </a:stretch>
        </p:blipFill>
        <p:spPr>
          <a:xfrm>
            <a:off x="5960379" y="3844498"/>
            <a:ext cx="3608274" cy="2405516"/>
          </a:xfrm>
          <a:prstGeom prst="rect">
            <a:avLst/>
          </a:prstGeom>
          <a:effectLst>
            <a:softEdge rad="141260"/>
          </a:effectLst>
        </p:spPr>
      </p:pic>
      <p:pic>
        <p:nvPicPr>
          <p:cNvPr id="5124" name="Picture 4" descr="A fish caught in a fishing net">
            <a:extLst>
              <a:ext uri="{FF2B5EF4-FFF2-40B4-BE49-F238E27FC236}">
                <a16:creationId xmlns:a16="http://schemas.microsoft.com/office/drawing/2014/main" id="{41578AD0-B1F5-894C-D635-0B8A57972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571" y="5222198"/>
            <a:ext cx="1635802" cy="1635802"/>
          </a:xfrm>
          <a:prstGeom prst="rect">
            <a:avLst/>
          </a:prstGeom>
          <a:noFill/>
          <a:effectLst>
            <a:softEdge rad="149278"/>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5E533F-D1F4-94FB-7159-1B3DBC8FCCD4}"/>
              </a:ext>
            </a:extLst>
          </p:cNvPr>
          <p:cNvSpPr txBox="1"/>
          <p:nvPr/>
        </p:nvSpPr>
        <p:spPr>
          <a:xfrm>
            <a:off x="1956645" y="167586"/>
            <a:ext cx="796065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C000"/>
                </a:solidFill>
                <a:latin typeface="Goudy Old Style" panose="02020502050305020303" pitchFamily="18" charset="77"/>
              </a:rPr>
              <a:t>MACHINE IS A WAY OF SEEING  </a:t>
            </a:r>
          </a:p>
          <a:p>
            <a:endParaRPr lang="en-US" dirty="0"/>
          </a:p>
        </p:txBody>
      </p:sp>
      <p:pic>
        <p:nvPicPr>
          <p:cNvPr id="3082" name="Picture 10">
            <a:extLst>
              <a:ext uri="{FF2B5EF4-FFF2-40B4-BE49-F238E27FC236}">
                <a16:creationId xmlns:a16="http://schemas.microsoft.com/office/drawing/2014/main" id="{FEEA22DA-CD64-BDDD-F407-93C195A36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81" y="1029360"/>
            <a:ext cx="4132636" cy="2959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E4512B-7F0B-2344-8E9F-684D169D3A58}"/>
              </a:ext>
            </a:extLst>
          </p:cNvPr>
          <p:cNvSpPr txBox="1"/>
          <p:nvPr/>
        </p:nvSpPr>
        <p:spPr>
          <a:xfrm>
            <a:off x="5711687" y="1029360"/>
            <a:ext cx="3542445"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Feudal Japan Hierarchy</a:t>
            </a:r>
          </a:p>
        </p:txBody>
      </p:sp>
      <p:sp>
        <p:nvSpPr>
          <p:cNvPr id="3" name="TextBox 2">
            <a:extLst>
              <a:ext uri="{FF2B5EF4-FFF2-40B4-BE49-F238E27FC236}">
                <a16:creationId xmlns:a16="http://schemas.microsoft.com/office/drawing/2014/main" id="{57913D79-9730-A245-50FD-2A285BBCD645}"/>
              </a:ext>
            </a:extLst>
          </p:cNvPr>
          <p:cNvSpPr txBox="1"/>
          <p:nvPr/>
        </p:nvSpPr>
        <p:spPr>
          <a:xfrm>
            <a:off x="1159182" y="4158806"/>
            <a:ext cx="3782767" cy="369332"/>
          </a:xfrm>
          <a:prstGeom prst="rect">
            <a:avLst/>
          </a:prstGeom>
          <a:noFill/>
        </p:spPr>
        <p:txBody>
          <a:bodyPr wrap="none" rtlCol="0">
            <a:spAutoFit/>
          </a:bodyPr>
          <a:lstStyle/>
          <a:p>
            <a:r>
              <a:rPr lang="en-US" dirty="0"/>
              <a:t>Building a global trading system, 1853</a:t>
            </a:r>
          </a:p>
        </p:txBody>
      </p:sp>
      <p:sp>
        <p:nvSpPr>
          <p:cNvPr id="4" name="TextBox 3">
            <a:extLst>
              <a:ext uri="{FF2B5EF4-FFF2-40B4-BE49-F238E27FC236}">
                <a16:creationId xmlns:a16="http://schemas.microsoft.com/office/drawing/2014/main" id="{BBCA37A9-82CB-8253-0CCF-55BCC66EA016}"/>
              </a:ext>
            </a:extLst>
          </p:cNvPr>
          <p:cNvSpPr txBox="1"/>
          <p:nvPr/>
        </p:nvSpPr>
        <p:spPr>
          <a:xfrm>
            <a:off x="6079887" y="1604261"/>
            <a:ext cx="3057312" cy="2739211"/>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Emperor </a:t>
            </a:r>
          </a:p>
          <a:p>
            <a:r>
              <a:rPr lang="en-US" sz="2200" dirty="0">
                <a:latin typeface="Calibri" panose="020F0502020204030204" pitchFamily="34" charset="0"/>
                <a:cs typeface="Calibri" panose="020F0502020204030204" pitchFamily="34" charset="0"/>
              </a:rPr>
              <a:t>Military Leader (shogun)</a:t>
            </a:r>
          </a:p>
          <a:p>
            <a:r>
              <a:rPr lang="en-US" sz="2200" dirty="0">
                <a:latin typeface="Calibri" panose="020F0502020204030204" pitchFamily="34" charset="0"/>
                <a:cs typeface="Calibri" panose="020F0502020204030204" pitchFamily="34" charset="0"/>
              </a:rPr>
              <a:t>Aristocrats (daimyo)</a:t>
            </a:r>
          </a:p>
          <a:p>
            <a:r>
              <a:rPr lang="en-US" sz="2200" dirty="0">
                <a:latin typeface="Calibri" panose="020F0502020204030204" pitchFamily="34" charset="0"/>
                <a:cs typeface="Calibri" panose="020F0502020204030204" pitchFamily="34" charset="0"/>
              </a:rPr>
              <a:t>Military Samurai</a:t>
            </a:r>
          </a:p>
          <a:p>
            <a:r>
              <a:rPr lang="en-US" sz="2200" dirty="0">
                <a:latin typeface="Calibri" panose="020F0502020204030204" pitchFamily="34" charset="0"/>
                <a:cs typeface="Calibri" panose="020F0502020204030204" pitchFamily="34" charset="0"/>
              </a:rPr>
              <a:t>Peasants/farmers</a:t>
            </a:r>
          </a:p>
          <a:p>
            <a:r>
              <a:rPr lang="en-US" sz="2200" dirty="0">
                <a:latin typeface="Calibri" panose="020F0502020204030204" pitchFamily="34" charset="0"/>
                <a:cs typeface="Calibri" panose="020F0502020204030204" pitchFamily="34" charset="0"/>
              </a:rPr>
              <a:t>Artisans/makers</a:t>
            </a:r>
          </a:p>
          <a:p>
            <a:r>
              <a:rPr lang="en-US" sz="2200" dirty="0">
                <a:solidFill>
                  <a:srgbClr val="FFC000"/>
                </a:solidFill>
                <a:latin typeface="Calibri" panose="020F0502020204030204" pitchFamily="34" charset="0"/>
                <a:cs typeface="Calibri" panose="020F0502020204030204" pitchFamily="34" charset="0"/>
              </a:rPr>
              <a:t>Merchants </a:t>
            </a:r>
          </a:p>
          <a:p>
            <a:endParaRPr lang="en-US" dirty="0"/>
          </a:p>
        </p:txBody>
      </p:sp>
      <p:sp>
        <p:nvSpPr>
          <p:cNvPr id="5" name="TextBox 4">
            <a:extLst>
              <a:ext uri="{FF2B5EF4-FFF2-40B4-BE49-F238E27FC236}">
                <a16:creationId xmlns:a16="http://schemas.microsoft.com/office/drawing/2014/main" id="{8743192A-1847-CB3C-A323-4D8901ACCB1A}"/>
              </a:ext>
            </a:extLst>
          </p:cNvPr>
          <p:cNvSpPr txBox="1"/>
          <p:nvPr/>
        </p:nvSpPr>
        <p:spPr>
          <a:xfrm>
            <a:off x="11661913" y="413807"/>
            <a:ext cx="311304" cy="369332"/>
          </a:xfrm>
          <a:prstGeom prst="rect">
            <a:avLst/>
          </a:prstGeom>
          <a:noFill/>
        </p:spPr>
        <p:txBody>
          <a:bodyPr wrap="none" rtlCol="0">
            <a:spAutoFit/>
          </a:bodyPr>
          <a:lstStyle/>
          <a:p>
            <a:r>
              <a:rPr lang="en-US" dirty="0"/>
              <a:t>K</a:t>
            </a:r>
          </a:p>
        </p:txBody>
      </p:sp>
      <p:sp>
        <p:nvSpPr>
          <p:cNvPr id="6" name="TextBox 5">
            <a:extLst>
              <a:ext uri="{FF2B5EF4-FFF2-40B4-BE49-F238E27FC236}">
                <a16:creationId xmlns:a16="http://schemas.microsoft.com/office/drawing/2014/main" id="{42327D30-0A40-80AA-5424-DA01F4D6A95D}"/>
              </a:ext>
            </a:extLst>
          </p:cNvPr>
          <p:cNvSpPr txBox="1"/>
          <p:nvPr/>
        </p:nvSpPr>
        <p:spPr>
          <a:xfrm>
            <a:off x="8794399" y="4139684"/>
            <a:ext cx="2245808" cy="523220"/>
          </a:xfrm>
          <a:prstGeom prst="rect">
            <a:avLst/>
          </a:prstGeom>
          <a:noFill/>
        </p:spPr>
        <p:txBody>
          <a:bodyPr wrap="none" rtlCol="0">
            <a:spAutoFit/>
          </a:bodyPr>
          <a:lstStyle/>
          <a:p>
            <a:r>
              <a:rPr lang="en-US" sz="2800" u="sng" dirty="0">
                <a:latin typeface="Goudy Old Style" panose="02020502050305020303" pitchFamily="18" charset="77"/>
              </a:rPr>
              <a:t>America/West</a:t>
            </a:r>
          </a:p>
        </p:txBody>
      </p:sp>
      <p:sp>
        <p:nvSpPr>
          <p:cNvPr id="7" name="TextBox 6">
            <a:extLst>
              <a:ext uri="{FF2B5EF4-FFF2-40B4-BE49-F238E27FC236}">
                <a16:creationId xmlns:a16="http://schemas.microsoft.com/office/drawing/2014/main" id="{00E8245A-676C-7F66-1FA9-1D50F1BD7A8A}"/>
              </a:ext>
            </a:extLst>
          </p:cNvPr>
          <p:cNvSpPr txBox="1"/>
          <p:nvPr/>
        </p:nvSpPr>
        <p:spPr>
          <a:xfrm>
            <a:off x="9218468" y="4697538"/>
            <a:ext cx="2373920" cy="1631216"/>
          </a:xfrm>
          <a:prstGeom prst="rect">
            <a:avLst/>
          </a:prstGeom>
          <a:noFill/>
        </p:spPr>
        <p:txBody>
          <a:bodyPr wrap="none" rtlCol="0">
            <a:spAutoFit/>
          </a:bodyPr>
          <a:lstStyle/>
          <a:p>
            <a:r>
              <a:rPr lang="en-US" sz="2000" dirty="0">
                <a:solidFill>
                  <a:srgbClr val="FFC000"/>
                </a:solidFill>
                <a:latin typeface="Calibri" panose="020F0502020204030204" pitchFamily="34" charset="0"/>
                <a:cs typeface="Calibri" panose="020F0502020204030204" pitchFamily="34" charset="0"/>
              </a:rPr>
              <a:t>Merchants</a:t>
            </a:r>
          </a:p>
          <a:p>
            <a:r>
              <a:rPr lang="en-US" sz="2000" dirty="0">
                <a:latin typeface="Calibri" panose="020F0502020204030204" pitchFamily="34" charset="0"/>
                <a:cs typeface="Calibri" panose="020F0502020204030204" pitchFamily="34" charset="0"/>
              </a:rPr>
              <a:t>Aristocrats/Govt</a:t>
            </a:r>
          </a:p>
          <a:p>
            <a:r>
              <a:rPr lang="en-US" sz="2000" dirty="0">
                <a:latin typeface="Calibri" panose="020F0502020204030204" pitchFamily="34" charset="0"/>
                <a:cs typeface="Calibri" panose="020F0502020204030204" pitchFamily="34" charset="0"/>
              </a:rPr>
              <a:t>Military</a:t>
            </a:r>
          </a:p>
          <a:p>
            <a:r>
              <a:rPr lang="en-US" sz="2000" dirty="0">
                <a:latin typeface="Calibri" panose="020F0502020204030204" pitchFamily="34" charset="0"/>
                <a:cs typeface="Calibri" panose="020F0502020204030204" pitchFamily="34" charset="0"/>
              </a:rPr>
              <a:t>Artisans</a:t>
            </a:r>
          </a:p>
          <a:p>
            <a:r>
              <a:rPr lang="en-US" sz="2000" dirty="0">
                <a:latin typeface="Calibri" panose="020F0502020204030204" pitchFamily="34" charset="0"/>
                <a:cs typeface="Calibri" panose="020F0502020204030204" pitchFamily="34" charset="0"/>
              </a:rPr>
              <a:t>Farmers/Deplorables</a:t>
            </a:r>
          </a:p>
        </p:txBody>
      </p:sp>
    </p:spTree>
    <p:extLst>
      <p:ext uri="{BB962C8B-B14F-4D97-AF65-F5344CB8AC3E}">
        <p14:creationId xmlns:p14="http://schemas.microsoft.com/office/powerpoint/2010/main" val="1010316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5E533F-D1F4-94FB-7159-1B3DBC8FCCD4}"/>
              </a:ext>
            </a:extLst>
          </p:cNvPr>
          <p:cNvSpPr txBox="1"/>
          <p:nvPr/>
        </p:nvSpPr>
        <p:spPr>
          <a:xfrm>
            <a:off x="1956645" y="167586"/>
            <a:ext cx="796065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C000"/>
                </a:solidFill>
                <a:latin typeface="Goudy Old Style" panose="02020502050305020303" pitchFamily="18" charset="77"/>
              </a:rPr>
              <a:t>MACHINE IS A WAY OF SEEING  </a:t>
            </a:r>
          </a:p>
          <a:p>
            <a:endParaRPr lang="en-US" dirty="0"/>
          </a:p>
        </p:txBody>
      </p:sp>
      <p:sp>
        <p:nvSpPr>
          <p:cNvPr id="13" name="TextBox 12">
            <a:extLst>
              <a:ext uri="{FF2B5EF4-FFF2-40B4-BE49-F238E27FC236}">
                <a16:creationId xmlns:a16="http://schemas.microsoft.com/office/drawing/2014/main" id="{4FC0C333-F692-6BD8-2606-6F22F3381BED}"/>
              </a:ext>
            </a:extLst>
          </p:cNvPr>
          <p:cNvSpPr txBox="1"/>
          <p:nvPr/>
        </p:nvSpPr>
        <p:spPr>
          <a:xfrm>
            <a:off x="1956645" y="808158"/>
            <a:ext cx="8511987" cy="954107"/>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2800" dirty="0">
                <a:latin typeface="Calibri" panose="020F0502020204030204" pitchFamily="34" charset="0"/>
                <a:cs typeface="Calibri" panose="020F0502020204030204" pitchFamily="34" charset="0"/>
              </a:rPr>
              <a:t>Seven deadly Sins is what drives the machine onward: gluttony, lust, pride, wrath, greed, (sloth), envy</a:t>
            </a:r>
          </a:p>
        </p:txBody>
      </p:sp>
      <p:sp>
        <p:nvSpPr>
          <p:cNvPr id="16" name="TextBox 15">
            <a:extLst>
              <a:ext uri="{FF2B5EF4-FFF2-40B4-BE49-F238E27FC236}">
                <a16:creationId xmlns:a16="http://schemas.microsoft.com/office/drawing/2014/main" id="{9EEEFBDB-7842-F9CA-2C70-A24FED8ED6A9}"/>
              </a:ext>
            </a:extLst>
          </p:cNvPr>
          <p:cNvSpPr txBox="1"/>
          <p:nvPr/>
        </p:nvSpPr>
        <p:spPr>
          <a:xfrm>
            <a:off x="3670853" y="2266121"/>
            <a:ext cx="7062822"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Today (2020s) – The West is being structurally adjusted. We are </a:t>
            </a:r>
            <a:r>
              <a:rPr lang="en-US" sz="2400" dirty="0">
                <a:solidFill>
                  <a:srgbClr val="FFC000"/>
                </a:solidFill>
                <a:latin typeface="Calibri" panose="020F0502020204030204" pitchFamily="34" charset="0"/>
                <a:cs typeface="Calibri" panose="020F0502020204030204" pitchFamily="34" charset="0"/>
              </a:rPr>
              <a:t>Colonizing ourselves </a:t>
            </a:r>
            <a:r>
              <a:rPr lang="en-US" sz="2400" dirty="0">
                <a:latin typeface="Calibri" panose="020F0502020204030204" pitchFamily="34" charset="0"/>
                <a:cs typeface="Calibri" panose="020F0502020204030204" pitchFamily="34" charset="0"/>
              </a:rPr>
              <a:t>in service of the MACHINE’s value system </a:t>
            </a:r>
            <a:r>
              <a:rPr lang="en-US" dirty="0">
                <a:latin typeface="Calibri" panose="020F0502020204030204" pitchFamily="34" charset="0"/>
                <a:cs typeface="Calibri" panose="020F0502020204030204" pitchFamily="34" charset="0"/>
              </a:rPr>
              <a:t>(107)</a:t>
            </a:r>
          </a:p>
          <a:p>
            <a:pPr marL="285750" indent="-285750">
              <a:spcAft>
                <a:spcPts val="1200"/>
              </a:spcAft>
              <a:buFont typeface="Arial" panose="020B0604020202020204" pitchFamily="34" charset="0"/>
              <a:buChar char="•"/>
            </a:pPr>
            <a:r>
              <a:rPr lang="en-US" sz="2400" dirty="0">
                <a:solidFill>
                  <a:srgbClr val="FFC000"/>
                </a:solidFill>
                <a:latin typeface="Calibri" panose="020F0502020204030204" pitchFamily="34" charset="0"/>
                <a:cs typeface="Calibri" panose="020F0502020204030204" pitchFamily="34" charset="0"/>
              </a:rPr>
              <a:t>Globalism</a:t>
            </a:r>
            <a:r>
              <a:rPr lang="en-US" sz="2400" dirty="0">
                <a:latin typeface="Calibri" panose="020F0502020204030204" pitchFamily="34" charset="0"/>
                <a:cs typeface="Calibri" panose="020F0502020204030204" pitchFamily="34" charset="0"/>
              </a:rPr>
              <a:t> – </a:t>
            </a:r>
            <a:r>
              <a:rPr lang="en-US" sz="2400" dirty="0">
                <a:solidFill>
                  <a:srgbClr val="FFC000"/>
                </a:solidFill>
                <a:latin typeface="Calibri" panose="020F0502020204030204" pitchFamily="34" charset="0"/>
                <a:cs typeface="Calibri" panose="020F0502020204030204" pitchFamily="34" charset="0"/>
              </a:rPr>
              <a:t>“Openness” </a:t>
            </a:r>
            <a:r>
              <a:rPr lang="en-US" sz="2400" dirty="0">
                <a:latin typeface="Calibri" panose="020F0502020204030204" pitchFamily="34" charset="0"/>
                <a:cs typeface="Calibri" panose="020F0502020204030204" pitchFamily="34" charset="0"/>
              </a:rPr>
              <a:t>(open borders, open doors, open hearts, open to trade, open to growth (It benefits the larger project) </a:t>
            </a:r>
          </a:p>
          <a:p>
            <a:pPr marL="285750" indent="-2857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Any desire/value to be </a:t>
            </a:r>
            <a:r>
              <a:rPr lang="en-US" sz="2400" dirty="0">
                <a:solidFill>
                  <a:srgbClr val="FFC000"/>
                </a:solidFill>
                <a:latin typeface="Calibri" panose="020F0502020204030204" pitchFamily="34" charset="0"/>
                <a:cs typeface="Calibri" panose="020F0502020204030204" pitchFamily="34" charset="0"/>
              </a:rPr>
              <a:t>“closed” </a:t>
            </a:r>
            <a:r>
              <a:rPr lang="en-US" sz="2400" dirty="0">
                <a:latin typeface="Calibri" panose="020F0502020204030204" pitchFamily="34" charset="0"/>
                <a:cs typeface="Calibri" panose="020F0502020204030204" pitchFamily="34" charset="0"/>
              </a:rPr>
              <a:t>(Japan, Brexit, Trump) </a:t>
            </a:r>
            <a:r>
              <a:rPr lang="en-US" sz="2400" dirty="0">
                <a:solidFill>
                  <a:srgbClr val="FFC000"/>
                </a:solidFill>
                <a:latin typeface="Calibri" panose="020F0502020204030204" pitchFamily="34" charset="0"/>
                <a:cs typeface="Calibri" panose="020F0502020204030204" pitchFamily="34" charset="0"/>
              </a:rPr>
              <a:t>is bad </a:t>
            </a:r>
            <a:r>
              <a:rPr lang="en-US" sz="2400" dirty="0">
                <a:latin typeface="Calibri" panose="020F0502020204030204" pitchFamily="34" charset="0"/>
                <a:cs typeface="Calibri" panose="020F0502020204030204" pitchFamily="34" charset="0"/>
              </a:rPr>
              <a:t>– “closed things can’t be exploited, harvested, transformed in the image of the new world that the MACHINE is building.” </a:t>
            </a:r>
            <a:r>
              <a:rPr lang="en-US" sz="1200" dirty="0">
                <a:latin typeface="Calibri" panose="020F0502020204030204" pitchFamily="34" charset="0"/>
                <a:cs typeface="Calibri" panose="020F0502020204030204" pitchFamily="34" charset="0"/>
              </a:rPr>
              <a:t>(108)</a:t>
            </a:r>
          </a:p>
        </p:txBody>
      </p:sp>
      <p:pic>
        <p:nvPicPr>
          <p:cNvPr id="17" name="Picture 16">
            <a:extLst>
              <a:ext uri="{FF2B5EF4-FFF2-40B4-BE49-F238E27FC236}">
                <a16:creationId xmlns:a16="http://schemas.microsoft.com/office/drawing/2014/main" id="{513D7853-721E-28F3-2F55-131557FAEA5E}"/>
              </a:ext>
            </a:extLst>
          </p:cNvPr>
          <p:cNvPicPr>
            <a:picLocks noChangeAspect="1"/>
          </p:cNvPicPr>
          <p:nvPr/>
        </p:nvPicPr>
        <p:blipFill rotWithShape="1">
          <a:blip r:embed="rId3"/>
          <a:srcRect b="12789"/>
          <a:stretch/>
        </p:blipFill>
        <p:spPr>
          <a:xfrm>
            <a:off x="788184" y="2486555"/>
            <a:ext cx="2654974" cy="3469463"/>
          </a:xfrm>
          <a:prstGeom prst="rect">
            <a:avLst/>
          </a:prstGeom>
        </p:spPr>
      </p:pic>
      <p:sp>
        <p:nvSpPr>
          <p:cNvPr id="18" name="TextBox 17">
            <a:extLst>
              <a:ext uri="{FF2B5EF4-FFF2-40B4-BE49-F238E27FC236}">
                <a16:creationId xmlns:a16="http://schemas.microsoft.com/office/drawing/2014/main" id="{834555EB-5993-91EA-5265-C04ECA512D73}"/>
              </a:ext>
            </a:extLst>
          </p:cNvPr>
          <p:cNvSpPr txBox="1"/>
          <p:nvPr/>
        </p:nvSpPr>
        <p:spPr>
          <a:xfrm>
            <a:off x="11661913" y="413807"/>
            <a:ext cx="311304" cy="369332"/>
          </a:xfrm>
          <a:prstGeom prst="rect">
            <a:avLst/>
          </a:prstGeom>
          <a:noFill/>
        </p:spPr>
        <p:txBody>
          <a:bodyPr wrap="none" rtlCol="0">
            <a:spAutoFit/>
          </a:bodyPr>
          <a:lstStyle/>
          <a:p>
            <a:r>
              <a:rPr lang="en-US" dirty="0"/>
              <a:t>K</a:t>
            </a:r>
          </a:p>
        </p:txBody>
      </p:sp>
    </p:spTree>
    <p:extLst>
      <p:ext uri="{BB962C8B-B14F-4D97-AF65-F5344CB8AC3E}">
        <p14:creationId xmlns:p14="http://schemas.microsoft.com/office/powerpoint/2010/main" val="182544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veiling the Myth of the Machine • Spotter Up">
            <a:extLst>
              <a:ext uri="{FF2B5EF4-FFF2-40B4-BE49-F238E27FC236}">
                <a16:creationId xmlns:a16="http://schemas.microsoft.com/office/drawing/2014/main" id="{1BC0EEEA-F6F0-494D-FF01-5434293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46490" cy="2904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A13BAD-7C20-93B6-2867-51CF8CDBE453}"/>
              </a:ext>
            </a:extLst>
          </p:cNvPr>
          <p:cNvSpPr txBox="1"/>
          <p:nvPr/>
        </p:nvSpPr>
        <p:spPr>
          <a:xfrm>
            <a:off x="5007977" y="846638"/>
            <a:ext cx="4596516" cy="800219"/>
          </a:xfrm>
          <a:prstGeom prst="rect">
            <a:avLst/>
          </a:prstGeom>
          <a:noFill/>
        </p:spPr>
        <p:txBody>
          <a:bodyPr wrap="none" rtlCol="0">
            <a:spAutoFit/>
          </a:bodyPr>
          <a:lstStyle/>
          <a:p>
            <a:pPr algn="ctr"/>
            <a:r>
              <a:rPr lang="en-US" sz="3200" b="1" dirty="0">
                <a:solidFill>
                  <a:schemeClr val="accent2"/>
                </a:solidFill>
                <a:latin typeface="Calibri" panose="020F0502020204030204" pitchFamily="34" charset="0"/>
                <a:cs typeface="Calibri" panose="020F0502020204030204" pitchFamily="34" charset="0"/>
              </a:rPr>
              <a:t>The Myth of the Machine </a:t>
            </a:r>
            <a:br>
              <a:rPr lang="en-US" sz="2200" b="1" dirty="0">
                <a:solidFill>
                  <a:schemeClr val="accent2"/>
                </a:solidFill>
                <a:latin typeface="Calibri" panose="020F0502020204030204" pitchFamily="34" charset="0"/>
                <a:cs typeface="Calibri" panose="020F0502020204030204" pitchFamily="34" charset="0"/>
              </a:rPr>
            </a:br>
            <a:r>
              <a:rPr lang="en-US" sz="1400" dirty="0">
                <a:solidFill>
                  <a:schemeClr val="accent2"/>
                </a:solidFill>
                <a:latin typeface="Calibri" panose="020F0502020204030204" pitchFamily="34" charset="0"/>
                <a:cs typeface="Calibri" panose="020F0502020204030204" pitchFamily="34" charset="0"/>
              </a:rPr>
              <a:t>(Lewis Mumford, 1967)</a:t>
            </a:r>
          </a:p>
        </p:txBody>
      </p:sp>
      <p:sp>
        <p:nvSpPr>
          <p:cNvPr id="11" name="TextBox 10">
            <a:extLst>
              <a:ext uri="{FF2B5EF4-FFF2-40B4-BE49-F238E27FC236}">
                <a16:creationId xmlns:a16="http://schemas.microsoft.com/office/drawing/2014/main" id="{031389B3-B9F3-D16C-24D5-77B40F7F2D29}"/>
              </a:ext>
            </a:extLst>
          </p:cNvPr>
          <p:cNvSpPr txBox="1"/>
          <p:nvPr/>
        </p:nvSpPr>
        <p:spPr>
          <a:xfrm>
            <a:off x="904794" y="2723731"/>
            <a:ext cx="10552100" cy="4308872"/>
          </a:xfrm>
          <a:prstGeom prst="rect">
            <a:avLst/>
          </a:prstGeom>
          <a:noFill/>
        </p:spPr>
        <p:txBody>
          <a:bodyPr wrap="square" rtlCol="0">
            <a:spAutoFit/>
          </a:bodyPr>
          <a:lstStyle/>
          <a:p>
            <a:pPr>
              <a:lnSpc>
                <a:spcPct val="150000"/>
              </a:lnSpc>
            </a:pPr>
            <a:r>
              <a:rPr lang="en-US" sz="2400" dirty="0">
                <a:latin typeface="Calibri" panose="020F0502020204030204" pitchFamily="34" charset="0"/>
                <a:cs typeface="Calibri" panose="020F0502020204030204" pitchFamily="34" charset="0"/>
              </a:rPr>
              <a:t>“Throughout recent history, voices of dissent have risen against the encroaching  dominion of the </a:t>
            </a:r>
            <a:r>
              <a:rPr lang="en-US" sz="2400" dirty="0">
                <a:solidFill>
                  <a:srgbClr val="FFC000"/>
                </a:solidFill>
                <a:latin typeface="Calibri" panose="020F0502020204030204" pitchFamily="34" charset="0"/>
                <a:cs typeface="Calibri" panose="020F0502020204030204" pitchFamily="34" charset="0"/>
              </a:rPr>
              <a:t>MACHINE</a:t>
            </a:r>
            <a:r>
              <a:rPr lang="en-US" sz="2400" dirty="0">
                <a:latin typeface="Calibri" panose="020F0502020204030204" pitchFamily="34" charset="0"/>
                <a:cs typeface="Calibri" panose="020F0502020204030204" pitchFamily="34" charset="0"/>
              </a:rPr>
              <a:t>. Philosophers, writers, and filmmakers have sounded the alarm. Yet, </a:t>
            </a:r>
            <a:r>
              <a:rPr lang="en-US" sz="2400" dirty="0">
                <a:solidFill>
                  <a:srgbClr val="FFC000"/>
                </a:solidFill>
                <a:latin typeface="Calibri" panose="020F0502020204030204" pitchFamily="34" charset="0"/>
                <a:cs typeface="Calibri" panose="020F0502020204030204" pitchFamily="34" charset="0"/>
              </a:rPr>
              <a:t>the MACHINE endures</a:t>
            </a:r>
            <a:r>
              <a:rPr lang="en-US" sz="2400" dirty="0">
                <a:latin typeface="Calibri" panose="020F0502020204030204" pitchFamily="34" charset="0"/>
                <a:cs typeface="Calibri" panose="020F0502020204030204" pitchFamily="34" charset="0"/>
              </a:rPr>
              <a:t>, its resilience rooted in its ability to absorb criticism, co-opt dissent, and commercialize resistance. Movements once perceived as counter-culture (environmentalism, feminism) have fallen prey to its assimilative power, mutating into advocates for agendas that unwittingly advance its cause.” </a:t>
            </a:r>
            <a:r>
              <a:rPr lang="en-US" sz="2200" dirty="0">
                <a:latin typeface="Calibri" panose="020F0502020204030204" pitchFamily="34" charset="0"/>
                <a:cs typeface="Calibri" panose="020F0502020204030204" pitchFamily="34" charset="0"/>
              </a:rPr>
              <a:t>(</a:t>
            </a:r>
            <a:r>
              <a:rPr lang="en-US" sz="1600" dirty="0"/>
              <a:t>https://</a:t>
            </a:r>
            <a:r>
              <a:rPr lang="en-US" sz="1600" dirty="0" err="1"/>
              <a:t>spotterup.com</a:t>
            </a:r>
            <a:r>
              <a:rPr lang="en-US" sz="1600" dirty="0"/>
              <a:t>/unveiling-the-myth-of-the-machine/</a:t>
            </a:r>
          </a:p>
          <a:p>
            <a:endParaRPr lang="en-US" sz="2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FE0943E-A837-8752-48C8-F055211642F5}"/>
              </a:ext>
            </a:extLst>
          </p:cNvPr>
          <p:cNvSpPr txBox="1"/>
          <p:nvPr/>
        </p:nvSpPr>
        <p:spPr>
          <a:xfrm>
            <a:off x="11411712" y="329184"/>
            <a:ext cx="311304" cy="369332"/>
          </a:xfrm>
          <a:prstGeom prst="rect">
            <a:avLst/>
          </a:prstGeom>
          <a:noFill/>
        </p:spPr>
        <p:txBody>
          <a:bodyPr wrap="none" rtlCol="0">
            <a:spAutoFit/>
          </a:bodyPr>
          <a:lstStyle/>
          <a:p>
            <a:r>
              <a:rPr lang="en-US" dirty="0"/>
              <a:t>K</a:t>
            </a:r>
          </a:p>
        </p:txBody>
      </p:sp>
    </p:spTree>
    <p:extLst>
      <p:ext uri="{BB962C8B-B14F-4D97-AF65-F5344CB8AC3E}">
        <p14:creationId xmlns:p14="http://schemas.microsoft.com/office/powerpoint/2010/main" val="57618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You will own nothing and be happy : r/tucker_carlson">
            <a:extLst>
              <a:ext uri="{FF2B5EF4-FFF2-40B4-BE49-F238E27FC236}">
                <a16:creationId xmlns:a16="http://schemas.microsoft.com/office/drawing/2014/main" id="{4273394E-743E-4F41-4170-63D4A383F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504" y="140184"/>
            <a:ext cx="3416315" cy="294169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You'll own nothing, And you'll be happy. THE METAVERSE - iFunny">
            <a:extLst>
              <a:ext uri="{FF2B5EF4-FFF2-40B4-BE49-F238E27FC236}">
                <a16:creationId xmlns:a16="http://schemas.microsoft.com/office/drawing/2014/main" id="{147C283A-C9E0-B72D-D5FA-4CA61E68B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04" y="54571"/>
            <a:ext cx="2898868" cy="3112919"/>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You Will Be Happy - YouTube">
            <a:extLst>
              <a:ext uri="{FF2B5EF4-FFF2-40B4-BE49-F238E27FC236}">
                <a16:creationId xmlns:a16="http://schemas.microsoft.com/office/drawing/2014/main" id="{EB85FF16-11BB-DD01-83F9-A410623D5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427" y="140184"/>
            <a:ext cx="4476041" cy="2511871"/>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By 2030, &quot;You will own nothing, and you'll be happy.&quot; ~World Economic Forum #NewWorldOrder # ...">
            <a:extLst>
              <a:ext uri="{FF2B5EF4-FFF2-40B4-BE49-F238E27FC236}">
                <a16:creationId xmlns:a16="http://schemas.microsoft.com/office/drawing/2014/main" id="{161A4B96-75C0-4482-15B1-ADC9CA910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33" y="3340604"/>
            <a:ext cx="2898868" cy="2987044"/>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quot;You'll own nothing and be happy&quot; is not just a conspiracy theory. People need to care more ...">
            <a:extLst>
              <a:ext uri="{FF2B5EF4-FFF2-40B4-BE49-F238E27FC236}">
                <a16:creationId xmlns:a16="http://schemas.microsoft.com/office/drawing/2014/main" id="{0F68FB24-89AC-F6DF-F431-9920CAB083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1661" y="5259733"/>
            <a:ext cx="2155127" cy="161634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Planned Obsolescence | Playing in the World Game">
            <a:extLst>
              <a:ext uri="{FF2B5EF4-FFF2-40B4-BE49-F238E27FC236}">
                <a16:creationId xmlns:a16="http://schemas.microsoft.com/office/drawing/2014/main" id="{67605712-9A7C-07C5-EBE9-BD68838DBF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7754" y="3188955"/>
            <a:ext cx="4047813" cy="2544828"/>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Free Stormy Wind Turbine Image | Download at StockCake">
            <a:extLst>
              <a:ext uri="{FF2B5EF4-FFF2-40B4-BE49-F238E27FC236}">
                <a16:creationId xmlns:a16="http://schemas.microsoft.com/office/drawing/2014/main" id="{193A3FA7-9530-6877-AFD7-4C4204BDA5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427" y="2724236"/>
            <a:ext cx="2404916" cy="22379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B74E46-52EA-F57C-BA58-CF791E4F12A8}"/>
              </a:ext>
            </a:extLst>
          </p:cNvPr>
          <p:cNvSpPr txBox="1"/>
          <p:nvPr/>
        </p:nvSpPr>
        <p:spPr>
          <a:xfrm>
            <a:off x="11729819" y="307789"/>
            <a:ext cx="311304" cy="369332"/>
          </a:xfrm>
          <a:prstGeom prst="rect">
            <a:avLst/>
          </a:prstGeom>
          <a:noFill/>
        </p:spPr>
        <p:txBody>
          <a:bodyPr wrap="none" rtlCol="0">
            <a:spAutoFit/>
          </a:bodyPr>
          <a:lstStyle/>
          <a:p>
            <a:r>
              <a:rPr lang="en-US" dirty="0"/>
              <a:t>K</a:t>
            </a:r>
          </a:p>
        </p:txBody>
      </p:sp>
      <p:sp>
        <p:nvSpPr>
          <p:cNvPr id="2" name="TextBox 1">
            <a:extLst>
              <a:ext uri="{FF2B5EF4-FFF2-40B4-BE49-F238E27FC236}">
                <a16:creationId xmlns:a16="http://schemas.microsoft.com/office/drawing/2014/main" id="{04176BDC-1537-21A7-19B3-CBFF6CBAD76F}"/>
              </a:ext>
            </a:extLst>
          </p:cNvPr>
          <p:cNvSpPr txBox="1"/>
          <p:nvPr/>
        </p:nvSpPr>
        <p:spPr>
          <a:xfrm>
            <a:off x="5900910" y="2823152"/>
            <a:ext cx="2279026" cy="3416320"/>
          </a:xfrm>
          <a:prstGeom prst="rect">
            <a:avLst/>
          </a:prstGeom>
          <a:noFill/>
        </p:spPr>
        <p:txBody>
          <a:bodyPr wrap="square" rtlCol="0">
            <a:spAutoFit/>
          </a:bodyPr>
          <a:lstStyle/>
          <a:p>
            <a:r>
              <a:rPr lang="en-US" b="1" dirty="0">
                <a:solidFill>
                  <a:schemeClr val="tx1">
                    <a:lumMod val="85000"/>
                  </a:schemeClr>
                </a:solidFill>
                <a:latin typeface="Calibri" panose="020F0502020204030204" pitchFamily="34" charset="0"/>
                <a:cs typeface="Calibri" panose="020F0502020204030204" pitchFamily="34" charset="0"/>
              </a:rPr>
              <a:t>A 2-megawatt windmill is comprised of 260 tons of steel made from 300 tons of iron, 170 tons of coal, all mined, transported, produced by hydrocarbons – then it kills 1 million birds annually, and in 17 years -- it falls apart. </a:t>
            </a:r>
          </a:p>
        </p:txBody>
      </p:sp>
      <p:pic>
        <p:nvPicPr>
          <p:cNvPr id="3076" name="Picture 4" descr="Google Wallet Embraces California Driver's Licenses and ID Cards - CyberMaven Tech">
            <a:extLst>
              <a:ext uri="{FF2B5EF4-FFF2-40B4-BE49-F238E27FC236}">
                <a16:creationId xmlns:a16="http://schemas.microsoft.com/office/drawing/2014/main" id="{48CDA0C4-E6DF-95E9-AB09-47844AF5AB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7274" y="5162196"/>
            <a:ext cx="2559745" cy="145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scape The Matrix Wallpapers - Top Free Escape The Matrix Backgrounds - WallpaperAccess">
            <a:extLst>
              <a:ext uri="{FF2B5EF4-FFF2-40B4-BE49-F238E27FC236}">
                <a16:creationId xmlns:a16="http://schemas.microsoft.com/office/drawing/2014/main" id="{83629A2E-591D-6975-3C2A-3D394079D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663" y="243798"/>
            <a:ext cx="5192486" cy="2913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E37C84-A0A0-9A9B-2C3B-2407036FBEF8}"/>
              </a:ext>
            </a:extLst>
          </p:cNvPr>
          <p:cNvSpPr txBox="1"/>
          <p:nvPr/>
        </p:nvSpPr>
        <p:spPr>
          <a:xfrm>
            <a:off x="7178640" y="1957396"/>
            <a:ext cx="5013360" cy="1200329"/>
          </a:xfrm>
          <a:prstGeom prst="rect">
            <a:avLst/>
          </a:prstGeom>
          <a:noFill/>
        </p:spPr>
        <p:txBody>
          <a:bodyPr wrap="square" rtlCol="0">
            <a:spAutoFit/>
          </a:bodyPr>
          <a:lstStyle/>
          <a:p>
            <a:pPr algn="ctr"/>
            <a:r>
              <a:rPr lang="en-US" sz="2400" b="1" dirty="0">
                <a:solidFill>
                  <a:schemeClr val="accent2"/>
                </a:solidFill>
                <a:latin typeface="Calibri" panose="020F0502020204030204" pitchFamily="34" charset="0"/>
                <a:cs typeface="Calibri" panose="020F0502020204030204" pitchFamily="34" charset="0"/>
              </a:rPr>
              <a:t>Are we living in a world where Agent Smith is the hero and Neo is a conspiracy theorist?</a:t>
            </a:r>
          </a:p>
        </p:txBody>
      </p:sp>
      <p:sp>
        <p:nvSpPr>
          <p:cNvPr id="7" name="TextBox 6">
            <a:extLst>
              <a:ext uri="{FF2B5EF4-FFF2-40B4-BE49-F238E27FC236}">
                <a16:creationId xmlns:a16="http://schemas.microsoft.com/office/drawing/2014/main" id="{AF162896-8147-BCF7-E03D-93E06E49D334}"/>
              </a:ext>
            </a:extLst>
          </p:cNvPr>
          <p:cNvSpPr txBox="1"/>
          <p:nvPr/>
        </p:nvSpPr>
        <p:spPr>
          <a:xfrm>
            <a:off x="1093300" y="3255141"/>
            <a:ext cx="7282507" cy="3359061"/>
          </a:xfrm>
          <a:prstGeom prst="rect">
            <a:avLst/>
          </a:prstGeom>
          <a:noFill/>
        </p:spPr>
        <p:txBody>
          <a:bodyPr wrap="square" rtlCol="0">
            <a:spAutoFit/>
          </a:bodyPr>
          <a:lstStyle/>
          <a:p>
            <a:pPr>
              <a:lnSpc>
                <a:spcPct val="150000"/>
              </a:lnSpc>
            </a:pPr>
            <a:r>
              <a:rPr lang="en-US" sz="2400" dirty="0">
                <a:latin typeface="Calibri" panose="020F0502020204030204" pitchFamily="34" charset="0"/>
                <a:cs typeface="Calibri" panose="020F0502020204030204" pitchFamily="34" charset="0"/>
              </a:rPr>
              <a:t>“If you have to be persuaded, reminded, pressured, lied to, incentivized, coerced, bullied, socially shamed, guilt-tripped, threatened, punished and criminalized: If all this is considered necessary to gain your compliance -- you can be absolutely certain that what is being promoted is not in your best interest.” </a:t>
            </a:r>
            <a:r>
              <a:rPr lang="en-US" dirty="0"/>
              <a:t>– Ian Watson, science fiction writer.</a:t>
            </a:r>
          </a:p>
        </p:txBody>
      </p:sp>
      <p:pic>
        <p:nvPicPr>
          <p:cNvPr id="13316" name="Picture 4" descr="The Matrix: What Taking The Red &amp; Blue Pills Do">
            <a:extLst>
              <a:ext uri="{FF2B5EF4-FFF2-40B4-BE49-F238E27FC236}">
                <a16:creationId xmlns:a16="http://schemas.microsoft.com/office/drawing/2014/main" id="{7F8DDD1B-1F28-1448-4101-399C290F3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257" y="243798"/>
            <a:ext cx="30099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Neo The Matrix by 4l4n17 on DeviantArt">
            <a:extLst>
              <a:ext uri="{FF2B5EF4-FFF2-40B4-BE49-F238E27FC236}">
                <a16:creationId xmlns:a16="http://schemas.microsoft.com/office/drawing/2014/main" id="{901690A5-770C-5381-7F3C-36D6D8A1B0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19"/>
          <a:stretch/>
        </p:blipFill>
        <p:spPr bwMode="auto">
          <a:xfrm>
            <a:off x="8949992" y="3663462"/>
            <a:ext cx="2417378" cy="28083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3CA47F-DDA6-24F8-2514-F949ABC7A573}"/>
              </a:ext>
            </a:extLst>
          </p:cNvPr>
          <p:cNvSpPr txBox="1"/>
          <p:nvPr/>
        </p:nvSpPr>
        <p:spPr>
          <a:xfrm>
            <a:off x="11661913" y="413807"/>
            <a:ext cx="311304" cy="369332"/>
          </a:xfrm>
          <a:prstGeom prst="rect">
            <a:avLst/>
          </a:prstGeom>
          <a:noFill/>
        </p:spPr>
        <p:txBody>
          <a:bodyPr wrap="none" rtlCol="0">
            <a:spAutoFit/>
          </a:bodyPr>
          <a:lstStyle/>
          <a:p>
            <a:r>
              <a:rPr lang="en-US" dirty="0"/>
              <a:t>K</a:t>
            </a:r>
          </a:p>
        </p:txBody>
      </p:sp>
    </p:spTree>
    <p:extLst>
      <p:ext uri="{BB962C8B-B14F-4D97-AF65-F5344CB8AC3E}">
        <p14:creationId xmlns:p14="http://schemas.microsoft.com/office/powerpoint/2010/main" val="74972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FBA4E90-C503-92A8-BCBA-BC29419EFB79}"/>
              </a:ext>
            </a:extLst>
          </p:cNvPr>
          <p:cNvSpPr>
            <a:spLocks noGrp="1"/>
          </p:cNvSpPr>
          <p:nvPr>
            <p:ph idx="1"/>
          </p:nvPr>
        </p:nvSpPr>
        <p:spPr>
          <a:xfrm>
            <a:off x="1631577" y="1725051"/>
            <a:ext cx="9677400" cy="2887289"/>
          </a:xfrm>
        </p:spPr>
        <p:txBody>
          <a:bodyPr>
            <a:normAutofit/>
          </a:bodyPr>
          <a:lstStyle/>
          <a:p>
            <a:pPr marL="0" indent="0">
              <a:buNone/>
            </a:pPr>
            <a:r>
              <a:rPr lang="en-US" sz="3200" b="1" dirty="0">
                <a:latin typeface="Goudy Old Style" panose="02020502050305020303" pitchFamily="18" charset="77"/>
                <a:cs typeface="Calibri" panose="020F0502020204030204" pitchFamily="34" charset="0"/>
              </a:rPr>
              <a:t>“Our Stories are cracked at their foundations, and as a consequence we are afloat in a fantastical world of our own making: grasping at freedom, entirely enslaved”</a:t>
            </a:r>
            <a:endParaRPr lang="en-US" sz="3200" dirty="0">
              <a:latin typeface="Goudy Old Style" panose="02020502050305020303" pitchFamily="18" charset="77"/>
            </a:endParaRPr>
          </a:p>
        </p:txBody>
      </p:sp>
      <p:sp>
        <p:nvSpPr>
          <p:cNvPr id="6" name="TextBox 5">
            <a:extLst>
              <a:ext uri="{FF2B5EF4-FFF2-40B4-BE49-F238E27FC236}">
                <a16:creationId xmlns:a16="http://schemas.microsoft.com/office/drawing/2014/main" id="{39064245-00D1-6924-7B65-F2B29F4B884A}"/>
              </a:ext>
            </a:extLst>
          </p:cNvPr>
          <p:cNvSpPr txBox="1"/>
          <p:nvPr/>
        </p:nvSpPr>
        <p:spPr>
          <a:xfrm>
            <a:off x="11661913" y="413807"/>
            <a:ext cx="527709" cy="369332"/>
          </a:xfrm>
          <a:prstGeom prst="rect">
            <a:avLst/>
          </a:prstGeom>
          <a:noFill/>
        </p:spPr>
        <p:txBody>
          <a:bodyPr wrap="none" rtlCol="0">
            <a:spAutoFit/>
          </a:bodyPr>
          <a:lstStyle/>
          <a:p>
            <a:r>
              <a:rPr lang="en-US" dirty="0"/>
              <a:t>K-A</a:t>
            </a:r>
          </a:p>
        </p:txBody>
      </p:sp>
    </p:spTree>
    <p:extLst>
      <p:ext uri="{BB962C8B-B14F-4D97-AF65-F5344CB8AC3E}">
        <p14:creationId xmlns:p14="http://schemas.microsoft.com/office/powerpoint/2010/main" val="339074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BFBBC-26A4-D968-4FB9-0FC36AC0D845}"/>
              </a:ext>
            </a:extLst>
          </p:cNvPr>
          <p:cNvSpPr>
            <a:spLocks noGrp="1"/>
          </p:cNvSpPr>
          <p:nvPr>
            <p:ph idx="1"/>
          </p:nvPr>
        </p:nvSpPr>
        <p:spPr>
          <a:xfrm>
            <a:off x="3005839" y="765072"/>
            <a:ext cx="7871960" cy="5006336"/>
          </a:xfrm>
        </p:spPr>
        <p:txBody>
          <a:bodyPr>
            <a:normAutofit fontScale="92500" lnSpcReduction="10000"/>
          </a:bodyPr>
          <a:lstStyle/>
          <a:p>
            <a:pPr marL="0" indent="0" algn="l">
              <a:spcBef>
                <a:spcPts val="0"/>
              </a:spcBef>
              <a:buNone/>
            </a:pPr>
            <a:r>
              <a:rPr lang="en-US" sz="2800" b="0" i="1" dirty="0">
                <a:effectLst/>
                <a:latin typeface="Calibri" panose="020F0502020204030204" pitchFamily="34" charset="0"/>
                <a:cs typeface="Calibri" panose="020F0502020204030204" pitchFamily="34" charset="0"/>
              </a:rPr>
              <a:t>. . . The machine appeared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In the distance, singing to itself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Of money. Its song was the web</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They were caught in, men and women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Together. The villages were as flies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To be sucked empty.</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God secreted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A tear. Enough, enough,</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He commanded, but the machine </a:t>
            </a:r>
            <a:br>
              <a:rPr lang="en-US" sz="2800" b="0" i="1" dirty="0">
                <a:effectLst/>
                <a:latin typeface="Calibri" panose="020F0502020204030204" pitchFamily="34" charset="0"/>
                <a:cs typeface="Calibri" panose="020F0502020204030204" pitchFamily="34" charset="0"/>
              </a:rPr>
            </a:br>
            <a:r>
              <a:rPr lang="en-US" sz="2800" b="0" i="1" dirty="0">
                <a:effectLst/>
                <a:latin typeface="Calibri" panose="020F0502020204030204" pitchFamily="34" charset="0"/>
                <a:cs typeface="Calibri" panose="020F0502020204030204" pitchFamily="34" charset="0"/>
              </a:rPr>
              <a:t>Looked at him and went on singing.</a:t>
            </a:r>
          </a:p>
          <a:p>
            <a:pPr marL="0" indent="0" algn="l">
              <a:spcBef>
                <a:spcPts val="0"/>
              </a:spcBef>
              <a:buNone/>
            </a:pPr>
            <a:r>
              <a:rPr lang="en-US" sz="2800" b="0" i="1" dirty="0">
                <a:effectLst/>
                <a:latin typeface="Calibri" panose="020F0502020204030204" pitchFamily="34" charset="0"/>
                <a:cs typeface="Calibri" panose="020F0502020204030204" pitchFamily="34" charset="0"/>
              </a:rPr>
              <a:t>                                         </a:t>
            </a:r>
            <a:r>
              <a:rPr lang="en-US" b="0" i="1" dirty="0">
                <a:solidFill>
                  <a:schemeClr val="accent1"/>
                </a:solidFill>
                <a:effectLst/>
                <a:latin typeface="Spectral"/>
              </a:rPr>
              <a:t>– “Other” by Welsh poet, R.S. Thomas</a:t>
            </a:r>
            <a:endParaRPr lang="en-US" b="0" i="0" dirty="0">
              <a:solidFill>
                <a:schemeClr val="accent1"/>
              </a:solidFill>
              <a:effectLst/>
              <a:latin typeface="Spectral"/>
            </a:endParaRPr>
          </a:p>
          <a:p>
            <a:endParaRPr lang="en-US" dirty="0"/>
          </a:p>
        </p:txBody>
      </p:sp>
    </p:spTree>
    <p:extLst>
      <p:ext uri="{BB962C8B-B14F-4D97-AF65-F5344CB8AC3E}">
        <p14:creationId xmlns:p14="http://schemas.microsoft.com/office/powerpoint/2010/main" val="383939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0K: The Story Advances With Dark Imperium - Bell of Lost Souls">
            <a:extLst>
              <a:ext uri="{FF2B5EF4-FFF2-40B4-BE49-F238E27FC236}">
                <a16:creationId xmlns:a16="http://schemas.microsoft.com/office/drawing/2014/main" id="{14489AA7-929E-D4F7-7015-B92BA36A4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9" y="90399"/>
            <a:ext cx="4438187" cy="248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09FF04-5932-D82A-9669-D28BBC895A8A}"/>
              </a:ext>
            </a:extLst>
          </p:cNvPr>
          <p:cNvSpPr txBox="1"/>
          <p:nvPr/>
        </p:nvSpPr>
        <p:spPr>
          <a:xfrm>
            <a:off x="4750420" y="325198"/>
            <a:ext cx="6765720" cy="156966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There is a </a:t>
            </a:r>
            <a:r>
              <a:rPr lang="en-US" sz="2400" b="1" dirty="0">
                <a:solidFill>
                  <a:schemeClr val="accent2"/>
                </a:solidFill>
                <a:latin typeface="Calibri" panose="020F0502020204030204" pitchFamily="34" charset="0"/>
                <a:cs typeface="Calibri" panose="020F0502020204030204" pitchFamily="34" charset="0"/>
              </a:rPr>
              <a:t>throne</a:t>
            </a:r>
            <a:r>
              <a:rPr lang="en-US" sz="2400" dirty="0">
                <a:latin typeface="Calibri" panose="020F0502020204030204" pitchFamily="34" charset="0"/>
                <a:cs typeface="Calibri" panose="020F0502020204030204" pitchFamily="34" charset="0"/>
              </a:rPr>
              <a:t> at the heart of every culture and whoever sits on it will be the force you take your instruction from. When a culture kills its sovereign, the </a:t>
            </a:r>
            <a:r>
              <a:rPr lang="en-US" sz="2400" b="1" dirty="0">
                <a:solidFill>
                  <a:schemeClr val="accent2"/>
                </a:solidFill>
                <a:latin typeface="Calibri" panose="020F0502020204030204" pitchFamily="34" charset="0"/>
                <a:cs typeface="Calibri" panose="020F0502020204030204" pitchFamily="34" charset="0"/>
              </a:rPr>
              <a:t>throne</a:t>
            </a:r>
            <a:r>
              <a:rPr lang="en-US" sz="2400" dirty="0">
                <a:latin typeface="Calibri" panose="020F0502020204030204" pitchFamily="34" charset="0"/>
                <a:cs typeface="Calibri" panose="020F0502020204030204" pitchFamily="34" charset="0"/>
              </a:rPr>
              <a:t> will not remain empty for long.</a:t>
            </a:r>
          </a:p>
        </p:txBody>
      </p:sp>
      <p:pic>
        <p:nvPicPr>
          <p:cNvPr id="3076" name="Picture 4" descr="Steam Train Art">
            <a:extLst>
              <a:ext uri="{FF2B5EF4-FFF2-40B4-BE49-F238E27FC236}">
                <a16:creationId xmlns:a16="http://schemas.microsoft.com/office/drawing/2014/main" id="{CAE4853A-D9F2-1CC1-48F2-66A4AEBA7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48" y="3505414"/>
            <a:ext cx="3818537" cy="21348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yota says filled disk storage halted Japan-based factories">
            <a:extLst>
              <a:ext uri="{FF2B5EF4-FFF2-40B4-BE49-F238E27FC236}">
                <a16:creationId xmlns:a16="http://schemas.microsoft.com/office/drawing/2014/main" id="{EE20A2B3-F668-D45B-53B1-89A6E0430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156" y="2726112"/>
            <a:ext cx="3587412" cy="20131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nimum Wage Policies: Economic Effects and Considerations - SOCIALSTUDIESHELP.COM">
            <a:extLst>
              <a:ext uri="{FF2B5EF4-FFF2-40B4-BE49-F238E27FC236}">
                <a16:creationId xmlns:a16="http://schemas.microsoft.com/office/drawing/2014/main" id="{79A55A2F-91F8-E603-0C25-850DEAFEB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4867" y="4200241"/>
            <a:ext cx="2597989" cy="25979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2626C0-2B26-DF6C-82A2-4F7F0B8B8D3D}"/>
              </a:ext>
            </a:extLst>
          </p:cNvPr>
          <p:cNvSpPr txBox="1"/>
          <p:nvPr/>
        </p:nvSpPr>
        <p:spPr>
          <a:xfrm>
            <a:off x="4995662" y="4889514"/>
            <a:ext cx="4556027" cy="1785104"/>
          </a:xfrm>
          <a:prstGeom prst="rect">
            <a:avLst/>
          </a:prstGeom>
          <a:noFill/>
        </p:spPr>
        <p:txBody>
          <a:bodyPr wrap="square" rtlCol="0">
            <a:spAutoFit/>
          </a:bodyPr>
          <a:lstStyle/>
          <a:p>
            <a:r>
              <a:rPr lang="en-US" sz="2200" b="1" dirty="0">
                <a:solidFill>
                  <a:schemeClr val="accent2"/>
                </a:solidFill>
                <a:latin typeface="Calibri" panose="020F0502020204030204" pitchFamily="34" charset="0"/>
                <a:cs typeface="Calibri" panose="020F0502020204030204" pitchFamily="34" charset="0"/>
              </a:rPr>
              <a:t>The Machine </a:t>
            </a:r>
            <a:r>
              <a:rPr lang="en-US" sz="2200" dirty="0">
                <a:latin typeface="Calibri" panose="020F0502020204030204" pitchFamily="34" charset="0"/>
                <a:cs typeface="Calibri" panose="020F0502020204030204" pitchFamily="34" charset="0"/>
              </a:rPr>
              <a:t>manifests today as an intersection of money power, state power, and coercive and manipulative technologies – in an ongoing war against roots and limits!</a:t>
            </a:r>
          </a:p>
        </p:txBody>
      </p:sp>
      <p:sp>
        <p:nvSpPr>
          <p:cNvPr id="3" name="TextBox 2">
            <a:extLst>
              <a:ext uri="{FF2B5EF4-FFF2-40B4-BE49-F238E27FC236}">
                <a16:creationId xmlns:a16="http://schemas.microsoft.com/office/drawing/2014/main" id="{1E597BD7-815E-8692-BFCD-C04A398FCE65}"/>
              </a:ext>
            </a:extLst>
          </p:cNvPr>
          <p:cNvSpPr txBox="1"/>
          <p:nvPr/>
        </p:nvSpPr>
        <p:spPr>
          <a:xfrm>
            <a:off x="11516140" y="413806"/>
            <a:ext cx="469901"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80703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07EE0-8615-B984-C2C6-CDF92715EC52}"/>
              </a:ext>
            </a:extLst>
          </p:cNvPr>
          <p:cNvSpPr txBox="1"/>
          <p:nvPr/>
        </p:nvSpPr>
        <p:spPr>
          <a:xfrm>
            <a:off x="1024128" y="524256"/>
            <a:ext cx="10485120" cy="3913059"/>
          </a:xfrm>
          <a:prstGeom prst="rect">
            <a:avLst/>
          </a:prstGeom>
          <a:noFill/>
        </p:spPr>
        <p:txBody>
          <a:bodyPr wrap="square" rtlCol="0">
            <a:spAutoFit/>
          </a:bodyPr>
          <a:lstStyle/>
          <a:p>
            <a:pPr>
              <a:lnSpc>
                <a:spcPct val="150000"/>
              </a:lnSpc>
            </a:pPr>
            <a:r>
              <a:rPr lang="en-US" sz="2400" dirty="0">
                <a:latin typeface="Calibri" panose="020F0502020204030204" pitchFamily="34" charset="0"/>
                <a:cs typeface="Calibri" panose="020F0502020204030204" pitchFamily="34" charset="0"/>
              </a:rPr>
              <a:t>“Imagine that </a:t>
            </a:r>
            <a:r>
              <a:rPr lang="en-US" sz="2400" dirty="0">
                <a:solidFill>
                  <a:srgbClr val="FFC000"/>
                </a:solidFill>
                <a:latin typeface="Calibri" panose="020F0502020204030204" pitchFamily="34" charset="0"/>
                <a:cs typeface="Calibri" panose="020F0502020204030204" pitchFamily="34" charset="0"/>
              </a:rPr>
              <a:t>some being </a:t>
            </a:r>
            <a:r>
              <a:rPr lang="en-US" sz="2400" dirty="0">
                <a:latin typeface="Calibri" panose="020F0502020204030204" pitchFamily="34" charset="0"/>
                <a:cs typeface="Calibri" panose="020F0502020204030204" pitchFamily="34" charset="0"/>
              </a:rPr>
              <a:t>of pure materiality, some being opposed to the good, some ice cold intelligence from and ice cold realm, were trying to manifest itself here. How would it appear? Not surely as clumsy, messy flesh. Better to inhabit, to become, </a:t>
            </a:r>
            <a:r>
              <a:rPr lang="en-US" sz="2400" dirty="0">
                <a:solidFill>
                  <a:srgbClr val="FFC000"/>
                </a:solidFill>
                <a:latin typeface="Calibri" panose="020F0502020204030204" pitchFamily="34" charset="0"/>
                <a:cs typeface="Calibri" panose="020F0502020204030204" pitchFamily="34" charset="0"/>
              </a:rPr>
              <a:t>a network of wires and cobalt</a:t>
            </a:r>
            <a:r>
              <a:rPr lang="en-US" sz="2400" dirty="0">
                <a:latin typeface="Calibri" panose="020F0502020204030204" pitchFamily="34" charset="0"/>
                <a:cs typeface="Calibri" panose="020F0502020204030204" pitchFamily="34" charset="0"/>
              </a:rPr>
              <a:t>, of billions of tiny silicone brains, each connected to a human brain, whose energy and power and information and impulses and thoughts and feelings could all be harvested, to form the substrate of </a:t>
            </a:r>
            <a:r>
              <a:rPr lang="en-US" sz="2400" dirty="0">
                <a:solidFill>
                  <a:srgbClr val="FFC000"/>
                </a:solidFill>
                <a:latin typeface="Calibri" panose="020F0502020204030204" pitchFamily="34" charset="0"/>
                <a:cs typeface="Calibri" panose="020F0502020204030204" pitchFamily="34" charset="0"/>
              </a:rPr>
              <a:t>an entirely new being</a:t>
            </a:r>
            <a:r>
              <a:rPr lang="en-US" sz="2400"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BBBC52E-47C8-9670-1365-8219F6416DB4}"/>
              </a:ext>
            </a:extLst>
          </p:cNvPr>
          <p:cNvPicPr>
            <a:picLocks noChangeAspect="1"/>
          </p:cNvPicPr>
          <p:nvPr/>
        </p:nvPicPr>
        <p:blipFill>
          <a:blip r:embed="rId3"/>
          <a:stretch>
            <a:fillRect/>
          </a:stretch>
        </p:blipFill>
        <p:spPr>
          <a:xfrm>
            <a:off x="4257480" y="3760455"/>
            <a:ext cx="4316675" cy="2956322"/>
          </a:xfrm>
          <a:prstGeom prst="rect">
            <a:avLst/>
          </a:prstGeom>
          <a:effectLst>
            <a:softEdge rad="258876"/>
          </a:effectLst>
        </p:spPr>
      </p:pic>
      <p:sp>
        <p:nvSpPr>
          <p:cNvPr id="8" name="TextBox 7">
            <a:extLst>
              <a:ext uri="{FF2B5EF4-FFF2-40B4-BE49-F238E27FC236}">
                <a16:creationId xmlns:a16="http://schemas.microsoft.com/office/drawing/2014/main" id="{2BFFDF93-6D73-7B12-1B46-9044DBE6B547}"/>
              </a:ext>
            </a:extLst>
          </p:cNvPr>
          <p:cNvSpPr txBox="1"/>
          <p:nvPr/>
        </p:nvSpPr>
        <p:spPr>
          <a:xfrm>
            <a:off x="11516140" y="413806"/>
            <a:ext cx="469901" cy="369332"/>
          </a:xfrm>
          <a:prstGeom prst="rect">
            <a:avLst/>
          </a:prstGeom>
          <a:noFill/>
        </p:spPr>
        <p:txBody>
          <a:bodyPr wrap="square" rtlCol="0">
            <a:spAutoFit/>
          </a:bodyPr>
          <a:lstStyle/>
          <a:p>
            <a:r>
              <a:rPr lang="en-US" dirty="0"/>
              <a:t>A</a:t>
            </a:r>
          </a:p>
        </p:txBody>
      </p:sp>
      <p:sp>
        <p:nvSpPr>
          <p:cNvPr id="2" name="TextBox 1">
            <a:extLst>
              <a:ext uri="{FF2B5EF4-FFF2-40B4-BE49-F238E27FC236}">
                <a16:creationId xmlns:a16="http://schemas.microsoft.com/office/drawing/2014/main" id="{9762411B-9A6B-C20C-7A60-B739FEEB24FD}"/>
              </a:ext>
            </a:extLst>
          </p:cNvPr>
          <p:cNvSpPr txBox="1"/>
          <p:nvPr/>
        </p:nvSpPr>
        <p:spPr>
          <a:xfrm>
            <a:off x="8827008" y="4576896"/>
            <a:ext cx="2689132" cy="1323439"/>
          </a:xfrm>
          <a:prstGeom prst="rect">
            <a:avLst/>
          </a:prstGeom>
          <a:noFill/>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Are we in a ”war” with an enemy that doesn’t look like us – spiritual? alien/technological?</a:t>
            </a:r>
          </a:p>
        </p:txBody>
      </p:sp>
    </p:spTree>
    <p:extLst>
      <p:ext uri="{BB962C8B-B14F-4D97-AF65-F5344CB8AC3E}">
        <p14:creationId xmlns:p14="http://schemas.microsoft.com/office/powerpoint/2010/main" val="91318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1203-90BA-1BD6-BCD3-961EF16A445B}"/>
              </a:ext>
            </a:extLst>
          </p:cNvPr>
          <p:cNvSpPr>
            <a:spLocks noGrp="1"/>
          </p:cNvSpPr>
          <p:nvPr>
            <p:ph type="title"/>
          </p:nvPr>
        </p:nvSpPr>
        <p:spPr>
          <a:xfrm>
            <a:off x="2558646" y="268940"/>
            <a:ext cx="7472860" cy="824097"/>
          </a:xfrm>
        </p:spPr>
        <p:txBody>
          <a:bodyPr/>
          <a:lstStyle/>
          <a:p>
            <a:r>
              <a:rPr lang="en-US" b="1" dirty="0">
                <a:solidFill>
                  <a:schemeClr val="accent2"/>
                </a:solidFill>
                <a:latin typeface="Goudy Old Style" panose="02020502050305020303" pitchFamily="18" charset="77"/>
              </a:rPr>
              <a:t>Recovering What Matters</a:t>
            </a:r>
          </a:p>
        </p:txBody>
      </p:sp>
      <p:sp>
        <p:nvSpPr>
          <p:cNvPr id="4" name="Content Placeholder 3">
            <a:extLst>
              <a:ext uri="{FF2B5EF4-FFF2-40B4-BE49-F238E27FC236}">
                <a16:creationId xmlns:a16="http://schemas.microsoft.com/office/drawing/2014/main" id="{0A91CCF0-B001-0F49-C7F3-B2A0452E480E}"/>
              </a:ext>
            </a:extLst>
          </p:cNvPr>
          <p:cNvSpPr>
            <a:spLocks noGrp="1"/>
          </p:cNvSpPr>
          <p:nvPr>
            <p:ph type="body" sz="half" idx="2"/>
          </p:nvPr>
        </p:nvSpPr>
        <p:spPr>
          <a:xfrm>
            <a:off x="1240835" y="1388873"/>
            <a:ext cx="9898590" cy="4926583"/>
          </a:xfrm>
        </p:spPr>
        <p:txBody>
          <a:bodyPr>
            <a:no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Be Rooted – Realize it’s spiritual warfare</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Basic failure of the dream is the world is not rational and neither are we (110)</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Guarding the heart (99)</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20</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 man has been called upon to discover truth. . .Where “want” had been the </a:t>
            </a:r>
            <a:r>
              <a:rPr lang="en-US" sz="2200" dirty="0" err="1">
                <a:latin typeface="Calibri" panose="020F0502020204030204" pitchFamily="34" charset="0"/>
                <a:cs typeface="Calibri" panose="020F0502020204030204" pitchFamily="34" charset="0"/>
              </a:rPr>
              <a:t>apriori</a:t>
            </a:r>
            <a:r>
              <a:rPr lang="en-US" sz="2200" dirty="0">
                <a:latin typeface="Calibri" panose="020F0502020204030204" pitchFamily="34" charset="0"/>
                <a:cs typeface="Calibri" panose="020F0502020204030204" pitchFamily="34" charset="0"/>
              </a:rPr>
              <a:t> value, it’s now turning to “truth”</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Guidance cannot be found in science or technology.  You need to put your own house in order  based on the traditional wisdom of mankind</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Need to be adults, grow-up.  Rebuild families and communities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Heal through story and ritual: myth work; multi-generational work. “We don’t know where to begin”</a:t>
            </a:r>
          </a:p>
        </p:txBody>
      </p:sp>
      <p:sp>
        <p:nvSpPr>
          <p:cNvPr id="7" name="TextBox 6">
            <a:extLst>
              <a:ext uri="{FF2B5EF4-FFF2-40B4-BE49-F238E27FC236}">
                <a16:creationId xmlns:a16="http://schemas.microsoft.com/office/drawing/2014/main" id="{2158D517-AFCA-0977-91B0-97BBA06A48D2}"/>
              </a:ext>
            </a:extLst>
          </p:cNvPr>
          <p:cNvSpPr txBox="1"/>
          <p:nvPr/>
        </p:nvSpPr>
        <p:spPr>
          <a:xfrm>
            <a:off x="11516140" y="413806"/>
            <a:ext cx="469901"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97905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C35DC5-832D-3028-3EE2-79155FC9BDBC}"/>
              </a:ext>
            </a:extLst>
          </p:cNvPr>
          <p:cNvSpPr txBox="1"/>
          <p:nvPr/>
        </p:nvSpPr>
        <p:spPr>
          <a:xfrm>
            <a:off x="4968242" y="768353"/>
            <a:ext cx="7223758" cy="2800767"/>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 Agnes College, Oxford – History</a:t>
            </a:r>
          </a:p>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Environmentalist; J</a:t>
            </a:r>
            <a:r>
              <a:rPr lang="en-US" sz="2200" dirty="0">
                <a:latin typeface="Times New Roman" panose="02020603050405020304" pitchFamily="18" charset="0"/>
                <a:cs typeface="Times New Roman" panose="02020603050405020304" pitchFamily="18" charset="0"/>
              </a:rPr>
              <a:t>ournalist (deputy editor of The Ecologist Magazine).</a:t>
            </a:r>
            <a:endParaRPr lang="en-US" sz="2200" b="0" i="0" dirty="0">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a:t>
            </a:r>
            <a:r>
              <a:rPr lang="en-US" sz="2200" b="0" i="0" dirty="0">
                <a:effectLst/>
                <a:latin typeface="Times New Roman" panose="02020603050405020304" pitchFamily="18" charset="0"/>
                <a:cs typeface="Times New Roman" panose="02020603050405020304" pitchFamily="18" charset="0"/>
              </a:rPr>
              <a:t>uthor of ten books of fiction, non-fiction and poetry.</a:t>
            </a:r>
          </a:p>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 A former practitioner of Zen, Daoism, mythology, Wikan, 2021 baptism into the Eastern Orthodox </a:t>
            </a:r>
          </a:p>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Self-described as a conservative hippy, an Orthodox Christian anarchist, or a reactionary radical</a:t>
            </a:r>
            <a:endParaRPr lang="en-US" sz="2200" b="0" i="0" dirty="0">
              <a:solidFill>
                <a:schemeClr val="tx1">
                  <a:lumMod val="95000"/>
                </a:schemeClr>
              </a:solidFill>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28FFE032-9669-B649-3D92-7C97B1DF8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88" y="170936"/>
            <a:ext cx="2220408" cy="304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6A6178-BA01-6F13-076C-F6B2F7A53AFC}"/>
              </a:ext>
            </a:extLst>
          </p:cNvPr>
          <p:cNvSpPr txBox="1"/>
          <p:nvPr/>
        </p:nvSpPr>
        <p:spPr>
          <a:xfrm>
            <a:off x="1192917" y="3220296"/>
            <a:ext cx="2364750" cy="461665"/>
          </a:xfrm>
          <a:prstGeom prst="rect">
            <a:avLst/>
          </a:prstGeom>
          <a:noFill/>
        </p:spPr>
        <p:txBody>
          <a:bodyPr wrap="none" rtlCol="0">
            <a:spAutoFit/>
          </a:bodyPr>
          <a:lstStyle/>
          <a:p>
            <a:r>
              <a:rPr lang="en-US" sz="2400" b="1" dirty="0">
                <a:solidFill>
                  <a:srgbClr val="FFC000"/>
                </a:solidFill>
                <a:latin typeface="Times New Roman" panose="02020603050405020304" pitchFamily="18" charset="0"/>
                <a:cs typeface="Times New Roman" panose="02020603050405020304" pitchFamily="18" charset="0"/>
              </a:rPr>
              <a:t>Paul Kingsnorth</a:t>
            </a:r>
          </a:p>
        </p:txBody>
      </p:sp>
      <p:sp>
        <p:nvSpPr>
          <p:cNvPr id="3" name="TextBox 2">
            <a:extLst>
              <a:ext uri="{FF2B5EF4-FFF2-40B4-BE49-F238E27FC236}">
                <a16:creationId xmlns:a16="http://schemas.microsoft.com/office/drawing/2014/main" id="{2F6713FC-A131-19B3-5B24-3EE8FC835708}"/>
              </a:ext>
            </a:extLst>
          </p:cNvPr>
          <p:cNvSpPr txBox="1"/>
          <p:nvPr/>
        </p:nvSpPr>
        <p:spPr>
          <a:xfrm>
            <a:off x="4968242" y="4266736"/>
            <a:ext cx="7604760" cy="240065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a:t>
            </a:r>
            <a:r>
              <a:rPr lang="en-US" sz="2200" b="0" i="0" dirty="0">
                <a:effectLst/>
                <a:latin typeface="Times New Roman" panose="02020603050405020304" pitchFamily="18" charset="0"/>
                <a:cs typeface="Times New Roman" panose="02020603050405020304" pitchFamily="18" charset="0"/>
              </a:rPr>
              <a:t> healthy suspicion of entrenched power, (leaders, states, corporations)</a:t>
            </a:r>
          </a:p>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Decentralization of economics, politics and culture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a:t>
            </a:r>
            <a:r>
              <a:rPr lang="en-US" sz="2200" b="0" i="0" dirty="0">
                <a:effectLst/>
                <a:latin typeface="Times New Roman" panose="02020603050405020304" pitchFamily="18" charset="0"/>
                <a:cs typeface="Times New Roman" panose="02020603050405020304" pitchFamily="18" charset="0"/>
              </a:rPr>
              <a:t>onnection to land, nature and heritage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Deep </a:t>
            </a:r>
            <a:r>
              <a:rPr lang="en-US" sz="2200" b="0" i="0" dirty="0">
                <a:effectLst/>
                <a:latin typeface="Times New Roman" panose="02020603050405020304" pitchFamily="18" charset="0"/>
                <a:cs typeface="Times New Roman" panose="02020603050405020304" pitchFamily="18" charset="0"/>
              </a:rPr>
              <a:t>attention to matters of the spirit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a:t>
            </a:r>
            <a:r>
              <a:rPr lang="en-US" sz="2200" b="0" i="0" dirty="0">
                <a:effectLst/>
                <a:latin typeface="Times New Roman" panose="02020603050405020304" pitchFamily="18" charset="0"/>
                <a:cs typeface="Times New Roman" panose="02020603050405020304" pitchFamily="18" charset="0"/>
              </a:rPr>
              <a:t>reedom of expression and an appreciation of beauty</a:t>
            </a:r>
          </a:p>
          <a:p>
            <a:endParaRPr lang="en-US" dirty="0"/>
          </a:p>
        </p:txBody>
      </p:sp>
      <p:sp>
        <p:nvSpPr>
          <p:cNvPr id="4" name="TextBox 3">
            <a:extLst>
              <a:ext uri="{FF2B5EF4-FFF2-40B4-BE49-F238E27FC236}">
                <a16:creationId xmlns:a16="http://schemas.microsoft.com/office/drawing/2014/main" id="{66565336-181F-642A-D760-254E03E866F4}"/>
              </a:ext>
            </a:extLst>
          </p:cNvPr>
          <p:cNvSpPr txBox="1"/>
          <p:nvPr/>
        </p:nvSpPr>
        <p:spPr>
          <a:xfrm>
            <a:off x="7331126" y="3844690"/>
            <a:ext cx="2108398" cy="461665"/>
          </a:xfrm>
          <a:prstGeom prst="rect">
            <a:avLst/>
          </a:prstGeom>
          <a:noFill/>
        </p:spPr>
        <p:txBody>
          <a:bodyPr wrap="none" rtlCol="0">
            <a:spAutoFit/>
          </a:bodyPr>
          <a:lstStyle/>
          <a:p>
            <a:r>
              <a:rPr lang="en-US" sz="2400" b="1" dirty="0">
                <a:solidFill>
                  <a:srgbClr val="FFC000"/>
                </a:solidFill>
                <a:latin typeface="Goudy Old Style" panose="02020502050305020303" pitchFamily="18" charset="77"/>
                <a:cs typeface="Times New Roman" panose="02020603050405020304" pitchFamily="18" charset="0"/>
              </a:rPr>
              <a:t>Advocate For -- </a:t>
            </a:r>
          </a:p>
        </p:txBody>
      </p:sp>
      <p:sp>
        <p:nvSpPr>
          <p:cNvPr id="5" name="TextBox 4">
            <a:extLst>
              <a:ext uri="{FF2B5EF4-FFF2-40B4-BE49-F238E27FC236}">
                <a16:creationId xmlns:a16="http://schemas.microsoft.com/office/drawing/2014/main" id="{F42B76C7-8CEA-510B-0632-BE304D0BA004}"/>
              </a:ext>
            </a:extLst>
          </p:cNvPr>
          <p:cNvSpPr txBox="1"/>
          <p:nvPr/>
        </p:nvSpPr>
        <p:spPr>
          <a:xfrm>
            <a:off x="7331126" y="306688"/>
            <a:ext cx="827471" cy="461665"/>
          </a:xfrm>
          <a:prstGeom prst="rect">
            <a:avLst/>
          </a:prstGeom>
          <a:noFill/>
        </p:spPr>
        <p:txBody>
          <a:bodyPr wrap="none" rtlCol="0">
            <a:spAutoFit/>
          </a:bodyPr>
          <a:lstStyle/>
          <a:p>
            <a:r>
              <a:rPr lang="en-US" sz="2400" b="1" dirty="0">
                <a:solidFill>
                  <a:srgbClr val="FFC000"/>
                </a:solidFill>
                <a:latin typeface="Goudy Old Style" panose="02020502050305020303" pitchFamily="18" charset="77"/>
              </a:rPr>
              <a:t>Bio --</a:t>
            </a:r>
          </a:p>
        </p:txBody>
      </p:sp>
      <p:sp>
        <p:nvSpPr>
          <p:cNvPr id="6" name="TextBox 5">
            <a:extLst>
              <a:ext uri="{FF2B5EF4-FFF2-40B4-BE49-F238E27FC236}">
                <a16:creationId xmlns:a16="http://schemas.microsoft.com/office/drawing/2014/main" id="{8D6C3AAB-C12A-B660-9145-9F903A338B19}"/>
              </a:ext>
            </a:extLst>
          </p:cNvPr>
          <p:cNvSpPr txBox="1"/>
          <p:nvPr/>
        </p:nvSpPr>
        <p:spPr>
          <a:xfrm>
            <a:off x="502920" y="3681961"/>
            <a:ext cx="4206242" cy="1785104"/>
          </a:xfrm>
          <a:prstGeom prst="rect">
            <a:avLst/>
          </a:prstGeom>
          <a:noFill/>
        </p:spPr>
        <p:txBody>
          <a:bodyPr wrap="square" rtlCol="0">
            <a:spAutoFit/>
          </a:bodyPr>
          <a:lstStyle/>
          <a:p>
            <a:pPr algn="ctr"/>
            <a:r>
              <a:rPr lang="en-US" sz="2200" dirty="0">
                <a:latin typeface="Goudy Old Style" panose="02020502050305020303" pitchFamily="18" charset="77"/>
                <a:cs typeface="Times New Roman" panose="02020603050405020304" pitchFamily="18" charset="0"/>
              </a:rPr>
              <a:t>2001 - Named one of Britain's top 10 troublemakers </a:t>
            </a:r>
            <a:r>
              <a:rPr lang="en-US" sz="1400" dirty="0">
                <a:latin typeface="Goudy Old Style" panose="02020502050305020303" pitchFamily="18" charset="77"/>
                <a:cs typeface="Times New Roman" panose="02020603050405020304" pitchFamily="18" charset="0"/>
              </a:rPr>
              <a:t>(New Statesman</a:t>
            </a:r>
            <a:r>
              <a:rPr lang="en-US" sz="2200" dirty="0">
                <a:latin typeface="Goudy Old Style" panose="02020502050305020303" pitchFamily="18" charset="77"/>
                <a:cs typeface="Times New Roman" panose="02020603050405020304" pitchFamily="18" charset="0"/>
              </a:rPr>
              <a:t>)</a:t>
            </a:r>
            <a:br>
              <a:rPr lang="en-US" sz="2200" dirty="0">
                <a:latin typeface="Goudy Old Style" panose="02020502050305020303" pitchFamily="18" charset="77"/>
                <a:cs typeface="Times New Roman" panose="02020603050405020304" pitchFamily="18" charset="0"/>
              </a:rPr>
            </a:br>
            <a:endParaRPr lang="en-US" sz="2200" dirty="0">
              <a:latin typeface="Goudy Old Style" panose="02020502050305020303" pitchFamily="18" charset="77"/>
              <a:cs typeface="Times New Roman" panose="02020603050405020304" pitchFamily="18" charset="0"/>
            </a:endParaRPr>
          </a:p>
          <a:p>
            <a:pPr algn="ctr"/>
            <a:r>
              <a:rPr lang="en-US" sz="2200" b="0" i="0" dirty="0">
                <a:solidFill>
                  <a:schemeClr val="tx1">
                    <a:lumMod val="95000"/>
                  </a:schemeClr>
                </a:solidFill>
                <a:effectLst/>
                <a:latin typeface="Goudy Old Style" panose="02020502050305020303" pitchFamily="18" charset="77"/>
                <a:cs typeface="Times New Roman" panose="02020603050405020304" pitchFamily="18" charset="0"/>
              </a:rPr>
              <a:t>2020 - Called "England's greatest living writer"  </a:t>
            </a:r>
            <a:r>
              <a:rPr lang="en-US" sz="1400" b="0" i="0" dirty="0">
                <a:solidFill>
                  <a:schemeClr val="tx1">
                    <a:lumMod val="95000"/>
                  </a:schemeClr>
                </a:solidFill>
                <a:effectLst/>
                <a:latin typeface="Goudy Old Style" panose="02020502050305020303" pitchFamily="18" charset="77"/>
                <a:cs typeface="Times New Roman" panose="02020603050405020304" pitchFamily="18" charset="0"/>
              </a:rPr>
              <a:t>(</a:t>
            </a:r>
            <a:r>
              <a:rPr lang="en-US" sz="1400" dirty="0">
                <a:solidFill>
                  <a:schemeClr val="tx1">
                    <a:lumMod val="95000"/>
                  </a:schemeClr>
                </a:solidFill>
                <a:latin typeface="Goudy Old Style" panose="02020502050305020303" pitchFamily="18" charset="77"/>
                <a:cs typeface="Times New Roman" panose="02020603050405020304" pitchFamily="18" charset="0"/>
              </a:rPr>
              <a:t>A</a:t>
            </a:r>
            <a:r>
              <a:rPr lang="en-US" sz="1400" b="0" i="0" dirty="0">
                <a:solidFill>
                  <a:schemeClr val="tx1">
                    <a:lumMod val="95000"/>
                  </a:schemeClr>
                </a:solidFill>
                <a:effectLst/>
                <a:latin typeface="Goudy Old Style" panose="02020502050305020303" pitchFamily="18" charset="77"/>
                <a:cs typeface="Times New Roman" panose="02020603050405020304" pitchFamily="18" charset="0"/>
              </a:rPr>
              <a:t>ris </a:t>
            </a:r>
            <a:r>
              <a:rPr lang="en-US" sz="1400" b="0" i="0" dirty="0" err="1">
                <a:solidFill>
                  <a:schemeClr val="tx1">
                    <a:lumMod val="95000"/>
                  </a:schemeClr>
                </a:solidFill>
                <a:effectLst/>
                <a:latin typeface="Goudy Old Style" panose="02020502050305020303" pitchFamily="18" charset="77"/>
                <a:cs typeface="Times New Roman" panose="02020603050405020304" pitchFamily="18" charset="0"/>
              </a:rPr>
              <a:t>Roussinous</a:t>
            </a:r>
            <a:r>
              <a:rPr lang="en-US" sz="1400" b="0" i="0" dirty="0">
                <a:solidFill>
                  <a:schemeClr val="tx1">
                    <a:lumMod val="95000"/>
                  </a:schemeClr>
                </a:solidFill>
                <a:effectLst/>
                <a:latin typeface="Goudy Old Style" panose="02020502050305020303" pitchFamily="18" charset="77"/>
                <a:cs typeface="Times New Roman" panose="02020603050405020304" pitchFamily="18" charset="0"/>
              </a:rPr>
              <a:t>) </a:t>
            </a:r>
            <a:endParaRPr lang="en-US" sz="1400" dirty="0">
              <a:solidFill>
                <a:schemeClr val="tx1">
                  <a:lumMod val="95000"/>
                </a:schemeClr>
              </a:solidFill>
              <a:latin typeface="Goudy Old Style" panose="02020502050305020303" pitchFamily="18" charset="77"/>
              <a:cs typeface="Times New Roman" panose="02020603050405020304" pitchFamily="18" charset="0"/>
            </a:endParaRPr>
          </a:p>
        </p:txBody>
      </p:sp>
      <p:sp>
        <p:nvSpPr>
          <p:cNvPr id="10" name="TextBox 9">
            <a:extLst>
              <a:ext uri="{FF2B5EF4-FFF2-40B4-BE49-F238E27FC236}">
                <a16:creationId xmlns:a16="http://schemas.microsoft.com/office/drawing/2014/main" id="{5C76C0F8-0899-E36D-94DF-E721A41CC8C3}"/>
              </a:ext>
            </a:extLst>
          </p:cNvPr>
          <p:cNvSpPr txBox="1"/>
          <p:nvPr/>
        </p:nvSpPr>
        <p:spPr>
          <a:xfrm>
            <a:off x="11794435" y="291548"/>
            <a:ext cx="311304" cy="369332"/>
          </a:xfrm>
          <a:prstGeom prst="rect">
            <a:avLst/>
          </a:prstGeom>
          <a:noFill/>
        </p:spPr>
        <p:txBody>
          <a:bodyPr wrap="none" rtlCol="0">
            <a:spAutoFit/>
          </a:bodyPr>
          <a:lstStyle/>
          <a:p>
            <a:r>
              <a:rPr lang="en-US" dirty="0"/>
              <a:t>K</a:t>
            </a:r>
          </a:p>
        </p:txBody>
      </p:sp>
    </p:spTree>
    <p:extLst>
      <p:ext uri="{BB962C8B-B14F-4D97-AF65-F5344CB8AC3E}">
        <p14:creationId xmlns:p14="http://schemas.microsoft.com/office/powerpoint/2010/main" val="91185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0622DB9-A209-A576-7B9F-53C06175D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601"/>
          <a:stretch/>
        </p:blipFill>
        <p:spPr bwMode="auto">
          <a:xfrm>
            <a:off x="243840" y="0"/>
            <a:ext cx="3189748" cy="3789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70D006-A438-DD09-F83A-622CEF62D870}"/>
              </a:ext>
            </a:extLst>
          </p:cNvPr>
          <p:cNvSpPr txBox="1"/>
          <p:nvPr/>
        </p:nvSpPr>
        <p:spPr>
          <a:xfrm>
            <a:off x="3913632" y="0"/>
            <a:ext cx="8034528" cy="7940635"/>
          </a:xfrm>
          <a:prstGeom prst="rect">
            <a:avLst/>
          </a:prstGeom>
          <a:noFill/>
        </p:spPr>
        <p:txBody>
          <a:bodyPr wrap="square" rtlCol="0">
            <a:spAutoFit/>
          </a:bodyPr>
          <a:lstStyle/>
          <a:p>
            <a:endParaRPr lang="en-US" sz="2000" dirty="0">
              <a:latin typeface="Calibri" panose="020F0502020204030204" pitchFamily="34" charset="0"/>
              <a:cs typeface="Calibri" panose="020F0502020204030204" pitchFamily="34" charset="0"/>
            </a:endParaRPr>
          </a:p>
          <a:p>
            <a:pPr marL="457200" indent="-457200">
              <a:spcAft>
                <a:spcPts val="1200"/>
              </a:spcAft>
              <a:buAutoNum type="arabicPeriod"/>
            </a:pPr>
            <a:r>
              <a:rPr lang="en-US" sz="2000" dirty="0">
                <a:latin typeface="Calibri" panose="020F0502020204030204" pitchFamily="34" charset="0"/>
                <a:cs typeface="Calibri" panose="020F0502020204030204" pitchFamily="34" charset="0"/>
              </a:rPr>
              <a:t>What aspect of Kingsnorth’s position do you find </a:t>
            </a:r>
            <a:r>
              <a:rPr lang="en-US" sz="2000" dirty="0">
                <a:solidFill>
                  <a:srgbClr val="FFC000"/>
                </a:solidFill>
                <a:latin typeface="Calibri" panose="020F0502020204030204" pitchFamily="34" charset="0"/>
                <a:cs typeface="Calibri" panose="020F0502020204030204" pitchFamily="34" charset="0"/>
              </a:rPr>
              <a:t>the most intriguing or emotionally effecting? </a:t>
            </a:r>
          </a:p>
          <a:p>
            <a:pPr marL="457200" indent="-457200">
              <a:spcAft>
                <a:spcPts val="1200"/>
              </a:spcAft>
              <a:buAutoNum type="arabicPeriod"/>
            </a:pPr>
            <a:r>
              <a:rPr lang="en-US" sz="2000" dirty="0">
                <a:latin typeface="Calibri" panose="020F0502020204030204" pitchFamily="34" charset="0"/>
                <a:cs typeface="Calibri" panose="020F0502020204030204" pitchFamily="34" charset="0"/>
              </a:rPr>
              <a:t>Do you agree with Kingsnorth’s interpretation of THE MACHINE? Do you think The Machine’s way of seeing and being in the world explains many of the problems we face? </a:t>
            </a:r>
            <a:r>
              <a:rPr lang="en-US" sz="2000" dirty="0">
                <a:solidFill>
                  <a:srgbClr val="FFC000"/>
                </a:solidFill>
                <a:latin typeface="Calibri" panose="020F0502020204030204" pitchFamily="34" charset="0"/>
                <a:cs typeface="Calibri" panose="020F0502020204030204" pitchFamily="34" charset="0"/>
              </a:rPr>
              <a:t>Is technology impacting humanity?</a:t>
            </a:r>
          </a:p>
          <a:p>
            <a:pPr marL="457200" indent="-457200">
              <a:spcAft>
                <a:spcPts val="1200"/>
              </a:spcAft>
              <a:buFontTx/>
              <a:buAutoNum type="arabicPeriod"/>
            </a:pPr>
            <a:r>
              <a:rPr lang="en-US" sz="2000" dirty="0">
                <a:latin typeface="Calibri" panose="020F0502020204030204" pitchFamily="34" charset="0"/>
                <a:cs typeface="Calibri" panose="020F0502020204030204" pitchFamily="34" charset="0"/>
              </a:rPr>
              <a:t>What limits should be placed on private actors who control infrastructure (data platforms, energy grids, biotech)? What tools, laws, oversight, decentralization are realistic?.</a:t>
            </a:r>
            <a:endParaRPr lang="en-US" sz="2000" b="1" dirty="0">
              <a:solidFill>
                <a:schemeClr val="accent2"/>
              </a:solidFill>
              <a:latin typeface="Calibri" panose="020F0502020204030204" pitchFamily="34" charset="0"/>
              <a:cs typeface="Calibri" panose="020F0502020204030204" pitchFamily="34" charset="0"/>
            </a:endParaRPr>
          </a:p>
          <a:p>
            <a:pPr marL="457200" indent="-457200">
              <a:spcAft>
                <a:spcPts val="1200"/>
              </a:spcAft>
              <a:buFontTx/>
              <a:buAutoNum type="arabicPeriod"/>
            </a:pPr>
            <a:r>
              <a:rPr lang="en-US" sz="2000" dirty="0">
                <a:latin typeface="Calibri" panose="020F0502020204030204" pitchFamily="34" charset="0"/>
                <a:cs typeface="Calibri" panose="020F0502020204030204" pitchFamily="34" charset="0"/>
              </a:rPr>
              <a:t>Are we </a:t>
            </a:r>
            <a:r>
              <a:rPr lang="en-US" sz="2000" dirty="0">
                <a:solidFill>
                  <a:srgbClr val="FFC000"/>
                </a:solidFill>
                <a:latin typeface="Calibri" panose="020F0502020204030204" pitchFamily="34" charset="0"/>
                <a:cs typeface="Calibri" panose="020F0502020204030204" pitchFamily="34" charset="0"/>
              </a:rPr>
              <a:t>in a ”war” </a:t>
            </a:r>
            <a:r>
              <a:rPr lang="en-US" sz="2000" dirty="0">
                <a:latin typeface="Calibri" panose="020F0502020204030204" pitchFamily="34" charset="0"/>
                <a:cs typeface="Calibri" panose="020F0502020204030204" pitchFamily="34" charset="0"/>
              </a:rPr>
              <a:t>with an enemy that doesn’t look like us – </a:t>
            </a:r>
            <a:r>
              <a:rPr lang="en-US" sz="2000" dirty="0">
                <a:solidFill>
                  <a:srgbClr val="FFC000"/>
                </a:solidFill>
                <a:latin typeface="Calibri" panose="020F0502020204030204" pitchFamily="34" charset="0"/>
                <a:cs typeface="Calibri" panose="020F0502020204030204" pitchFamily="34" charset="0"/>
              </a:rPr>
              <a:t>spiritual? alien/technological?   </a:t>
            </a:r>
            <a:r>
              <a:rPr lang="en-US" sz="2000" dirty="0">
                <a:latin typeface="Calibri" panose="020F0502020204030204" pitchFamily="34" charset="0"/>
                <a:cs typeface="Calibri" panose="020F0502020204030204" pitchFamily="34" charset="0"/>
              </a:rPr>
              <a:t>Are we living in a world where </a:t>
            </a:r>
            <a:r>
              <a:rPr lang="en-US" sz="2000" dirty="0">
                <a:solidFill>
                  <a:srgbClr val="FFC000"/>
                </a:solidFill>
                <a:latin typeface="Calibri" panose="020F0502020204030204" pitchFamily="34" charset="0"/>
                <a:cs typeface="Calibri" panose="020F0502020204030204" pitchFamily="34" charset="0"/>
              </a:rPr>
              <a:t>Agent Smith is the hero </a:t>
            </a:r>
            <a:r>
              <a:rPr lang="en-US" sz="2000" dirty="0">
                <a:latin typeface="Calibri" panose="020F0502020204030204" pitchFamily="34" charset="0"/>
                <a:cs typeface="Calibri" panose="020F0502020204030204" pitchFamily="34" charset="0"/>
              </a:rPr>
              <a:t>and</a:t>
            </a:r>
            <a:r>
              <a:rPr lang="en-US" sz="2000" dirty="0">
                <a:solidFill>
                  <a:srgbClr val="FFC000"/>
                </a:solidFill>
                <a:latin typeface="Calibri" panose="020F0502020204030204" pitchFamily="34" charset="0"/>
                <a:cs typeface="Calibri" panose="020F0502020204030204" pitchFamily="34" charset="0"/>
              </a:rPr>
              <a:t> Neo is a conspiracy theorist?</a:t>
            </a:r>
          </a:p>
          <a:p>
            <a:pPr marL="457200" indent="-457200">
              <a:spcAft>
                <a:spcPts val="1200"/>
              </a:spcAft>
              <a:buFontTx/>
              <a:buAutoNum type="arabicPeriod"/>
            </a:pPr>
            <a:r>
              <a:rPr lang="en-US" sz="2000" dirty="0">
                <a:latin typeface="Calibri" panose="020F0502020204030204" pitchFamily="34" charset="0"/>
                <a:cs typeface="Calibri" panose="020F0502020204030204" pitchFamily="34" charset="0"/>
              </a:rPr>
              <a:t>Which institutions (governments, corporations, foundations, universities) most urgently need accountability for harms that have been done to “our culture”?  How can the harms be corrected? </a:t>
            </a:r>
            <a:endParaRPr lang="en-US" sz="2000" dirty="0">
              <a:solidFill>
                <a:srgbClr val="FFC000"/>
              </a:solidFill>
              <a:latin typeface="Calibri" panose="020F0502020204030204" pitchFamily="34" charset="0"/>
              <a:cs typeface="Calibri" panose="020F0502020204030204" pitchFamily="34" charset="0"/>
            </a:endParaRPr>
          </a:p>
          <a:p>
            <a:pPr marL="457200" indent="-457200">
              <a:spcAft>
                <a:spcPts val="1200"/>
              </a:spcAft>
              <a:buFontTx/>
              <a:buAutoNum type="arabicPeriod"/>
            </a:pPr>
            <a:r>
              <a:rPr lang="en-US" sz="2000" dirty="0">
                <a:latin typeface="Calibri" panose="020F0502020204030204" pitchFamily="34" charset="0"/>
                <a:cs typeface="Calibri" panose="020F0502020204030204" pitchFamily="34" charset="0"/>
              </a:rPr>
              <a:t>How can citizens and communities exercise meaningful influence over technical decisions that shape their lives?</a:t>
            </a:r>
          </a:p>
          <a:p>
            <a:pPr marL="457200" indent="-457200">
              <a:spcAft>
                <a:spcPts val="1200"/>
              </a:spcAft>
              <a:buFontTx/>
              <a:buAutoNum type="arabicPeriod"/>
            </a:pPr>
            <a:endParaRPr lang="en-US" sz="2000" dirty="0">
              <a:solidFill>
                <a:srgbClr val="FFC000"/>
              </a:solidFill>
              <a:latin typeface="Calibri" panose="020F0502020204030204" pitchFamily="34" charset="0"/>
              <a:cs typeface="Calibri" panose="020F0502020204030204" pitchFamily="34" charset="0"/>
            </a:endParaRPr>
          </a:p>
          <a:p>
            <a:pPr marL="457200" indent="-457200">
              <a:spcAft>
                <a:spcPts val="1200"/>
              </a:spcAft>
              <a:buFontTx/>
              <a:buAutoNum type="arabicPeriod"/>
            </a:pPr>
            <a:endParaRPr lang="en-US" sz="2000" dirty="0">
              <a:latin typeface="Calibri" panose="020F0502020204030204" pitchFamily="34" charset="0"/>
              <a:cs typeface="Calibri" panose="020F0502020204030204" pitchFamily="34" charset="0"/>
            </a:endParaRPr>
          </a:p>
          <a:p>
            <a:pPr marL="457200" indent="-457200">
              <a:spcAft>
                <a:spcPts val="1200"/>
              </a:spcAft>
              <a:buFontTx/>
              <a:buAutoNum type="arabicPeriod"/>
            </a:pPr>
            <a:endParaRPr lang="en-US" sz="2000" dirty="0">
              <a:latin typeface="Calibri" panose="020F0502020204030204" pitchFamily="34" charset="0"/>
              <a:cs typeface="Calibri" panose="020F0502020204030204" pitchFamily="34" charset="0"/>
            </a:endParaRPr>
          </a:p>
          <a:p>
            <a:pPr marL="457200" indent="-457200">
              <a:buAutoNum type="arabicPeriod"/>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8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10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veiling the Myth of the Machine • Spotter Up">
            <a:extLst>
              <a:ext uri="{FF2B5EF4-FFF2-40B4-BE49-F238E27FC236}">
                <a16:creationId xmlns:a16="http://schemas.microsoft.com/office/drawing/2014/main" id="{1BC0EEEA-F6F0-494D-FF01-5434293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958"/>
            <a:ext cx="3186953" cy="2287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A13BAD-7C20-93B6-2867-51CF8CDBE453}"/>
              </a:ext>
            </a:extLst>
          </p:cNvPr>
          <p:cNvSpPr txBox="1"/>
          <p:nvPr/>
        </p:nvSpPr>
        <p:spPr>
          <a:xfrm>
            <a:off x="3797742" y="438535"/>
            <a:ext cx="4596516" cy="800219"/>
          </a:xfrm>
          <a:prstGeom prst="rect">
            <a:avLst/>
          </a:prstGeom>
          <a:noFill/>
        </p:spPr>
        <p:txBody>
          <a:bodyPr wrap="none" rtlCol="0">
            <a:spAutoFit/>
          </a:bodyPr>
          <a:lstStyle/>
          <a:p>
            <a:pPr algn="ctr"/>
            <a:r>
              <a:rPr lang="en-US" sz="3200" b="1" dirty="0">
                <a:solidFill>
                  <a:schemeClr val="accent2"/>
                </a:solidFill>
                <a:latin typeface="Calibri" panose="020F0502020204030204" pitchFamily="34" charset="0"/>
                <a:cs typeface="Calibri" panose="020F0502020204030204" pitchFamily="34" charset="0"/>
              </a:rPr>
              <a:t>The Myth of the Machine </a:t>
            </a:r>
            <a:br>
              <a:rPr lang="en-US" sz="2200" b="1" dirty="0">
                <a:solidFill>
                  <a:schemeClr val="accent2"/>
                </a:solidFill>
                <a:latin typeface="Calibri" panose="020F0502020204030204" pitchFamily="34" charset="0"/>
                <a:cs typeface="Calibri" panose="020F0502020204030204" pitchFamily="34" charset="0"/>
              </a:rPr>
            </a:br>
            <a:r>
              <a:rPr lang="en-US" sz="1400" dirty="0">
                <a:solidFill>
                  <a:schemeClr val="accent2"/>
                </a:solidFill>
                <a:latin typeface="Calibri" panose="020F0502020204030204" pitchFamily="34" charset="0"/>
                <a:cs typeface="Calibri" panose="020F0502020204030204" pitchFamily="34" charset="0"/>
              </a:rPr>
              <a:t>(Lewis Mumford, 1967)</a:t>
            </a:r>
          </a:p>
        </p:txBody>
      </p:sp>
      <p:sp>
        <p:nvSpPr>
          <p:cNvPr id="5" name="TextBox 4">
            <a:extLst>
              <a:ext uri="{FF2B5EF4-FFF2-40B4-BE49-F238E27FC236}">
                <a16:creationId xmlns:a16="http://schemas.microsoft.com/office/drawing/2014/main" id="{7E8AA505-9566-DCDD-E9CD-CF04DE0F1904}"/>
              </a:ext>
            </a:extLst>
          </p:cNvPr>
          <p:cNvSpPr txBox="1"/>
          <p:nvPr/>
        </p:nvSpPr>
        <p:spPr>
          <a:xfrm>
            <a:off x="629698" y="2731169"/>
            <a:ext cx="10880984" cy="412420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solidFill>
                  <a:srgbClr val="FFC000"/>
                </a:solidFill>
                <a:latin typeface="Calibri" panose="020F0502020204030204" pitchFamily="34" charset="0"/>
                <a:cs typeface="Calibri" panose="020F0502020204030204" pitchFamily="34" charset="0"/>
              </a:rPr>
              <a:t>Communism</a:t>
            </a:r>
            <a:r>
              <a:rPr lang="en-US" sz="2200" dirty="0">
                <a:latin typeface="Calibri" panose="020F0502020204030204" pitchFamily="34" charset="0"/>
                <a:cs typeface="Calibri" panose="020F0502020204030204" pitchFamily="34" charset="0"/>
              </a:rPr>
              <a:t> and </a:t>
            </a:r>
            <a:r>
              <a:rPr lang="en-US" sz="2200" dirty="0">
                <a:solidFill>
                  <a:srgbClr val="FFC000"/>
                </a:solidFill>
                <a:latin typeface="Calibri" panose="020F0502020204030204" pitchFamily="34" charset="0"/>
                <a:cs typeface="Calibri" panose="020F0502020204030204" pitchFamily="34" charset="0"/>
              </a:rPr>
              <a:t>Fascism</a:t>
            </a:r>
            <a:r>
              <a:rPr lang="en-US" sz="2200" dirty="0">
                <a:latin typeface="Calibri" panose="020F0502020204030204" pitchFamily="34" charset="0"/>
                <a:cs typeface="Calibri" panose="020F0502020204030204" pitchFamily="34" charset="0"/>
              </a:rPr>
              <a:t>, purported alternatives to </a:t>
            </a:r>
            <a:r>
              <a:rPr lang="en-US" sz="2200" dirty="0">
                <a:solidFill>
                  <a:srgbClr val="FFC000"/>
                </a:solidFill>
                <a:latin typeface="Calibri" panose="020F0502020204030204" pitchFamily="34" charset="0"/>
                <a:cs typeface="Calibri" panose="020F0502020204030204" pitchFamily="34" charset="0"/>
              </a:rPr>
              <a:t>Liberal Capitalism</a:t>
            </a:r>
            <a:r>
              <a:rPr lang="en-US" sz="2200" dirty="0">
                <a:latin typeface="Calibri" panose="020F0502020204030204" pitchFamily="34" charset="0"/>
                <a:cs typeface="Calibri" panose="020F0502020204030204" pitchFamily="34" charset="0"/>
              </a:rPr>
              <a:t>, are variants of the same </a:t>
            </a:r>
            <a:r>
              <a:rPr lang="en-US" sz="2200" dirty="0" err="1">
                <a:latin typeface="Calibri" panose="020F0502020204030204" pitchFamily="34" charset="0"/>
                <a:cs typeface="Calibri" panose="020F0502020204030204" pitchFamily="34" charset="0"/>
              </a:rPr>
              <a:t>MACHINE-driven</a:t>
            </a:r>
            <a:r>
              <a:rPr lang="en-US" sz="2200" dirty="0">
                <a:latin typeface="Calibri" panose="020F0502020204030204" pitchFamily="34" charset="0"/>
                <a:cs typeface="Calibri" panose="020F0502020204030204" pitchFamily="34" charset="0"/>
              </a:rPr>
              <a:t> ideology</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Under the guise of creating Utopian societies, they all  have the traits of </a:t>
            </a:r>
            <a:r>
              <a:rPr lang="en-US" sz="2200" dirty="0">
                <a:solidFill>
                  <a:srgbClr val="FFC000"/>
                </a:solidFill>
                <a:latin typeface="Calibri" panose="020F0502020204030204" pitchFamily="34" charset="0"/>
                <a:cs typeface="Calibri" panose="020F0502020204030204" pitchFamily="34" charset="0"/>
              </a:rPr>
              <a:t>Control, Materialism, Militarism, Totalitarianism, </a:t>
            </a:r>
            <a:r>
              <a:rPr lang="en-US" sz="2400" b="0" i="0" dirty="0">
                <a:solidFill>
                  <a:srgbClr val="FFC000"/>
                </a:solidFill>
                <a:effectLst/>
                <a:latin typeface="Calibri" panose="020F0502020204030204" pitchFamily="34" charset="0"/>
                <a:cs typeface="Calibri" panose="020F0502020204030204" pitchFamily="34" charset="0"/>
              </a:rPr>
              <a:t>Lysenkoism, Eugenics</a:t>
            </a:r>
          </a:p>
          <a:p>
            <a:pPr marL="342900" indent="-34290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workings of the MACHINE reverberate through every facet of society: </a:t>
            </a:r>
            <a:r>
              <a:rPr lang="en-US" sz="2400" dirty="0">
                <a:solidFill>
                  <a:srgbClr val="FFC000"/>
                </a:solidFill>
                <a:latin typeface="Calibri" panose="020F0502020204030204" pitchFamily="34" charset="0"/>
                <a:cs typeface="Calibri" panose="020F0502020204030204" pitchFamily="34" charset="0"/>
              </a:rPr>
              <a:t>institutions, ideologies, subconscious; even movements  </a:t>
            </a:r>
            <a:r>
              <a:rPr lang="en-US" sz="2400" dirty="0">
                <a:latin typeface="Calibri" panose="020F0502020204030204" pitchFamily="34" charset="0"/>
                <a:cs typeface="Calibri" panose="020F0502020204030204" pitchFamily="34" charset="0"/>
              </a:rPr>
              <a:t>like social justice, environmental stewardship, green movement – no longer simple, back to nature but champion </a:t>
            </a:r>
            <a:r>
              <a:rPr lang="en-US" sz="2400" dirty="0">
                <a:solidFill>
                  <a:srgbClr val="FFC000"/>
                </a:solidFill>
                <a:latin typeface="Calibri" panose="020F0502020204030204" pitchFamily="34" charset="0"/>
                <a:cs typeface="Calibri" panose="020F0502020204030204" pitchFamily="34" charset="0"/>
              </a:rPr>
              <a:t>agendas that industrialize</a:t>
            </a:r>
            <a:r>
              <a:rPr lang="en-US" sz="2400" dirty="0">
                <a:latin typeface="Calibri" panose="020F0502020204030204" pitchFamily="34" charset="0"/>
                <a:cs typeface="Calibri" panose="020F0502020204030204" pitchFamily="34" charset="0"/>
              </a:rPr>
              <a:t> food supply and prioritize technological solutions.</a:t>
            </a: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062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veiling the Myth of the Machine • Spotter Up">
            <a:extLst>
              <a:ext uri="{FF2B5EF4-FFF2-40B4-BE49-F238E27FC236}">
                <a16:creationId xmlns:a16="http://schemas.microsoft.com/office/drawing/2014/main" id="{1BC0EEEA-F6F0-494D-FF01-5434293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36459" cy="2107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A13BAD-7C20-93B6-2867-51CF8CDBE453}"/>
              </a:ext>
            </a:extLst>
          </p:cNvPr>
          <p:cNvSpPr txBox="1"/>
          <p:nvPr/>
        </p:nvSpPr>
        <p:spPr>
          <a:xfrm>
            <a:off x="3797742" y="438535"/>
            <a:ext cx="4596516" cy="800219"/>
          </a:xfrm>
          <a:prstGeom prst="rect">
            <a:avLst/>
          </a:prstGeom>
          <a:noFill/>
        </p:spPr>
        <p:txBody>
          <a:bodyPr wrap="none" rtlCol="0">
            <a:spAutoFit/>
          </a:bodyPr>
          <a:lstStyle/>
          <a:p>
            <a:pPr algn="ctr"/>
            <a:r>
              <a:rPr lang="en-US" sz="3200" b="1" dirty="0">
                <a:solidFill>
                  <a:schemeClr val="accent2"/>
                </a:solidFill>
                <a:latin typeface="Calibri" panose="020F0502020204030204" pitchFamily="34" charset="0"/>
                <a:cs typeface="Calibri" panose="020F0502020204030204" pitchFamily="34" charset="0"/>
              </a:rPr>
              <a:t>The Myth of the Machine </a:t>
            </a:r>
            <a:br>
              <a:rPr lang="en-US" sz="2200" b="1" dirty="0">
                <a:solidFill>
                  <a:schemeClr val="accent2"/>
                </a:solidFill>
                <a:latin typeface="Calibri" panose="020F0502020204030204" pitchFamily="34" charset="0"/>
                <a:cs typeface="Calibri" panose="020F0502020204030204" pitchFamily="34" charset="0"/>
              </a:rPr>
            </a:br>
            <a:r>
              <a:rPr lang="en-US" sz="1400" dirty="0">
                <a:solidFill>
                  <a:schemeClr val="accent2"/>
                </a:solidFill>
                <a:latin typeface="Calibri" panose="020F0502020204030204" pitchFamily="34" charset="0"/>
                <a:cs typeface="Calibri" panose="020F0502020204030204" pitchFamily="34" charset="0"/>
              </a:rPr>
              <a:t>(Lewis Mumford, 1967)</a:t>
            </a:r>
          </a:p>
        </p:txBody>
      </p:sp>
      <p:sp>
        <p:nvSpPr>
          <p:cNvPr id="7" name="TextBox 6">
            <a:extLst>
              <a:ext uri="{FF2B5EF4-FFF2-40B4-BE49-F238E27FC236}">
                <a16:creationId xmlns:a16="http://schemas.microsoft.com/office/drawing/2014/main" id="{6322ACBD-3D5A-7B4E-6605-B4AFE0FE9844}"/>
              </a:ext>
            </a:extLst>
          </p:cNvPr>
          <p:cNvSpPr txBox="1"/>
          <p:nvPr/>
        </p:nvSpPr>
        <p:spPr>
          <a:xfrm>
            <a:off x="832894" y="2107787"/>
            <a:ext cx="11175329"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Traits of MACHINE – centralized, </a:t>
            </a:r>
            <a:r>
              <a:rPr lang="en-US" sz="2200" dirty="0" err="1">
                <a:latin typeface="Calibri" panose="020F0502020204030204" pitchFamily="34" charset="0"/>
                <a:cs typeface="Calibri" panose="020F0502020204030204" pitchFamily="34" charset="0"/>
              </a:rPr>
              <a:t>hierarchial</a:t>
            </a:r>
            <a:r>
              <a:rPr lang="en-US" sz="2200" dirty="0">
                <a:latin typeface="Calibri" panose="020F0502020204030204" pitchFamily="34" charset="0"/>
                <a:cs typeface="Calibri" panose="020F0502020204030204" pitchFamily="34" charset="0"/>
              </a:rPr>
              <a:t> society governed by effective bureaucracies and enforced by military and police. </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Its economy, directed by financial institutions, thrives on expansion thru colonization and technological integration</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Propaganda normalizes it’s agenda, perpetuates narratives of progress, openness and individualism while suppressing dissent and alternative perspectives.</a:t>
            </a:r>
          </a:p>
          <a:p>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Feminism – fuels the MACHINE by advocating for erasure of traditional family structure in</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favor of workforce of woman</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Woke Capitalism – masquerades as social justice, yet aligns with MACHINE’s values by co-opting activism for profit while silencing dissent through censorship and corporate hegemony</a:t>
            </a: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19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veiling the Myth of the Machine • Spotter Up">
            <a:extLst>
              <a:ext uri="{FF2B5EF4-FFF2-40B4-BE49-F238E27FC236}">
                <a16:creationId xmlns:a16="http://schemas.microsoft.com/office/drawing/2014/main" id="{1BC0EEEA-F6F0-494D-FF01-543429365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66002" cy="2272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A13BAD-7C20-93B6-2867-51CF8CDBE453}"/>
              </a:ext>
            </a:extLst>
          </p:cNvPr>
          <p:cNvSpPr txBox="1"/>
          <p:nvPr/>
        </p:nvSpPr>
        <p:spPr>
          <a:xfrm>
            <a:off x="3797742" y="438535"/>
            <a:ext cx="4596516" cy="800219"/>
          </a:xfrm>
          <a:prstGeom prst="rect">
            <a:avLst/>
          </a:prstGeom>
          <a:noFill/>
        </p:spPr>
        <p:txBody>
          <a:bodyPr wrap="none" rtlCol="0">
            <a:spAutoFit/>
          </a:bodyPr>
          <a:lstStyle/>
          <a:p>
            <a:pPr algn="ctr"/>
            <a:r>
              <a:rPr lang="en-US" sz="3200" b="1" dirty="0">
                <a:solidFill>
                  <a:schemeClr val="accent2"/>
                </a:solidFill>
                <a:latin typeface="Calibri" panose="020F0502020204030204" pitchFamily="34" charset="0"/>
                <a:cs typeface="Calibri" panose="020F0502020204030204" pitchFamily="34" charset="0"/>
              </a:rPr>
              <a:t>The Myth of the Machine </a:t>
            </a:r>
            <a:br>
              <a:rPr lang="en-US" sz="2200" b="1" dirty="0">
                <a:solidFill>
                  <a:schemeClr val="accent2"/>
                </a:solidFill>
                <a:latin typeface="Calibri" panose="020F0502020204030204" pitchFamily="34" charset="0"/>
                <a:cs typeface="Calibri" panose="020F0502020204030204" pitchFamily="34" charset="0"/>
              </a:rPr>
            </a:br>
            <a:r>
              <a:rPr lang="en-US" sz="1400" dirty="0">
                <a:solidFill>
                  <a:schemeClr val="accent2"/>
                </a:solidFill>
                <a:latin typeface="Calibri" panose="020F0502020204030204" pitchFamily="34" charset="0"/>
                <a:cs typeface="Calibri" panose="020F0502020204030204" pitchFamily="34" charset="0"/>
              </a:rPr>
              <a:t>(Lewis Mumford, 1967)</a:t>
            </a:r>
          </a:p>
        </p:txBody>
      </p:sp>
      <p:pic>
        <p:nvPicPr>
          <p:cNvPr id="6" name="Picture 5">
            <a:extLst>
              <a:ext uri="{FF2B5EF4-FFF2-40B4-BE49-F238E27FC236}">
                <a16:creationId xmlns:a16="http://schemas.microsoft.com/office/drawing/2014/main" id="{6151ADD0-84F5-42D8-B5A4-D67529EB22FF}"/>
              </a:ext>
            </a:extLst>
          </p:cNvPr>
          <p:cNvPicPr>
            <a:picLocks noChangeAspect="1"/>
          </p:cNvPicPr>
          <p:nvPr/>
        </p:nvPicPr>
        <p:blipFill>
          <a:blip r:embed="rId4"/>
          <a:stretch>
            <a:fillRect/>
          </a:stretch>
        </p:blipFill>
        <p:spPr>
          <a:xfrm>
            <a:off x="455363" y="2675964"/>
            <a:ext cx="11431838" cy="2635624"/>
          </a:xfrm>
          <a:prstGeom prst="rect">
            <a:avLst/>
          </a:prstGeom>
        </p:spPr>
      </p:pic>
    </p:spTree>
    <p:extLst>
      <p:ext uri="{BB962C8B-B14F-4D97-AF65-F5344CB8AC3E}">
        <p14:creationId xmlns:p14="http://schemas.microsoft.com/office/powerpoint/2010/main" val="374791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pPr algn="ctr"/>
            <a:r>
              <a:rPr lang="en-US" b="1" dirty="0">
                <a:latin typeface="Goudy Old Style" panose="02020502050305020303" pitchFamily="18" charset="77"/>
              </a:rPr>
              <a:t>Uprooted in the West</a:t>
            </a:r>
          </a:p>
        </p:txBody>
      </p:sp>
      <p:sp>
        <p:nvSpPr>
          <p:cNvPr id="10" name="Content Placeholder 9">
            <a:extLst>
              <a:ext uri="{FF2B5EF4-FFF2-40B4-BE49-F238E27FC236}">
                <a16:creationId xmlns:a16="http://schemas.microsoft.com/office/drawing/2014/main" id="{7CB58973-2838-059D-3E14-63B507E59C6F}"/>
              </a:ext>
            </a:extLst>
          </p:cNvPr>
          <p:cNvSpPr>
            <a:spLocks noGrp="1"/>
          </p:cNvSpPr>
          <p:nvPr>
            <p:ph idx="1"/>
          </p:nvPr>
        </p:nvSpPr>
        <p:spPr>
          <a:xfrm>
            <a:off x="1141411" y="1379692"/>
            <a:ext cx="9905999" cy="4909596"/>
          </a:xfrm>
        </p:spPr>
        <p:txBody>
          <a:bodyPr vert="horz" lIns="91440" tIns="45720" rIns="91440" bIns="45720" rtlCol="0" anchor="t">
            <a:noAutofit/>
          </a:bodyPr>
          <a:lstStyle/>
          <a:p>
            <a:pPr marL="0" indent="0">
              <a:buNone/>
            </a:pPr>
            <a:r>
              <a:rPr lang="en-US" sz="2400" i="1" dirty="0">
                <a:latin typeface="Calibri" panose="020F0502020204030204" pitchFamily="34" charset="0"/>
                <a:cs typeface="Calibri" panose="020F0502020204030204" pitchFamily="34" charset="0"/>
              </a:rPr>
              <a:t>"The point to focus on is this: that when a culture built around such a sacred order dies then there will be </a:t>
            </a:r>
            <a:r>
              <a:rPr lang="en-US" sz="2400" b="1" i="1" dirty="0">
                <a:solidFill>
                  <a:srgbClr val="FFC000"/>
                </a:solidFill>
                <a:latin typeface="Calibri" panose="020F0502020204030204" pitchFamily="34" charset="0"/>
                <a:cs typeface="Calibri" panose="020F0502020204030204" pitchFamily="34" charset="0"/>
              </a:rPr>
              <a:t>upheaval at every level of society</a:t>
            </a:r>
            <a:r>
              <a:rPr lang="en-US" sz="2400" i="1" dirty="0">
                <a:latin typeface="Calibri" panose="020F0502020204030204" pitchFamily="34" charset="0"/>
                <a:cs typeface="Calibri" panose="020F0502020204030204" pitchFamily="34" charset="0"/>
              </a:rPr>
              <a:t>, from the level of politics right down to the level of the soul."</a:t>
            </a:r>
            <a:endParaRPr lang="en-US" sz="2400" dirty="0">
              <a:latin typeface="Calibri" panose="020F0502020204030204" pitchFamily="34" charset="0"/>
              <a:cs typeface="Calibri" panose="020F0502020204030204" pitchFamily="34" charset="0"/>
            </a:endParaRPr>
          </a:p>
          <a:p>
            <a:pPr marL="0" indent="0">
              <a:buNone/>
            </a:pPr>
            <a:endParaRPr lang="en-US" sz="2400" i="1" dirty="0">
              <a:latin typeface="Calibri" panose="020F0502020204030204" pitchFamily="34" charset="0"/>
              <a:cs typeface="Calibri" panose="020F0502020204030204" pitchFamily="34" charset="0"/>
            </a:endParaRPr>
          </a:p>
          <a:p>
            <a:pPr marL="0">
              <a:buNone/>
            </a:pPr>
            <a:r>
              <a:rPr lang="en-US" sz="2400" i="1" dirty="0">
                <a:latin typeface="Calibri" panose="020F0502020204030204" pitchFamily="34" charset="0"/>
                <a:cs typeface="Calibri" panose="020F0502020204030204" pitchFamily="34" charset="0"/>
              </a:rPr>
              <a:t>"</a:t>
            </a:r>
            <a:r>
              <a:rPr lang="en-US" sz="2400" i="1" dirty="0">
                <a:solidFill>
                  <a:srgbClr val="FFC000"/>
                </a:solidFill>
                <a:latin typeface="Calibri" panose="020F0502020204030204" pitchFamily="34" charset="0"/>
                <a:cs typeface="Calibri" panose="020F0502020204030204" pitchFamily="34" charset="0"/>
              </a:rPr>
              <a:t>Cultures are built </a:t>
            </a:r>
            <a:r>
              <a:rPr lang="en-US" sz="2400" i="1" dirty="0">
                <a:latin typeface="Calibri" panose="020F0502020204030204" pitchFamily="34" charset="0"/>
                <a:cs typeface="Calibri" panose="020F0502020204030204" pitchFamily="34" charset="0"/>
              </a:rPr>
              <a:t>around claims and beliefs about the otherworld: about </a:t>
            </a:r>
            <a:r>
              <a:rPr lang="en-US" sz="2400" i="1" dirty="0">
                <a:solidFill>
                  <a:srgbClr val="FFC000"/>
                </a:solidFill>
                <a:latin typeface="Calibri" panose="020F0502020204030204" pitchFamily="34" charset="0"/>
                <a:cs typeface="Calibri" panose="020F0502020204030204" pitchFamily="34" charset="0"/>
              </a:rPr>
              <a:t>God or gods,</a:t>
            </a:r>
            <a:r>
              <a:rPr lang="en-US" sz="2400" i="1" dirty="0">
                <a:latin typeface="Calibri" panose="020F0502020204030204" pitchFamily="34" charset="0"/>
                <a:cs typeface="Calibri" panose="020F0502020204030204" pitchFamily="34" charset="0"/>
              </a:rPr>
              <a:t> about correct worship, about the </a:t>
            </a:r>
            <a:r>
              <a:rPr lang="en-US" sz="2400" i="1" dirty="0">
                <a:solidFill>
                  <a:srgbClr val="FFC000"/>
                </a:solidFill>
                <a:latin typeface="Calibri" panose="020F0502020204030204" pitchFamily="34" charset="0"/>
                <a:cs typeface="Calibri" panose="020F0502020204030204" pitchFamily="34" charset="0"/>
              </a:rPr>
              <a:t>nature of reality</a:t>
            </a:r>
            <a:r>
              <a:rPr lang="en-US" sz="2400" i="1" dirty="0">
                <a:latin typeface="Calibri" panose="020F0502020204030204" pitchFamily="34" charset="0"/>
                <a:cs typeface="Calibri" panose="020F0502020204030204" pitchFamily="34" charset="0"/>
              </a:rPr>
              <a:t>, about goodness and </a:t>
            </a:r>
            <a:r>
              <a:rPr lang="en-US" sz="2400" i="1" dirty="0">
                <a:solidFill>
                  <a:srgbClr val="FFC000"/>
                </a:solidFill>
                <a:latin typeface="Calibri" panose="020F0502020204030204" pitchFamily="34" charset="0"/>
                <a:cs typeface="Calibri" panose="020F0502020204030204" pitchFamily="34" charset="0"/>
              </a:rPr>
              <a:t>truth</a:t>
            </a:r>
            <a:r>
              <a:rPr lang="en-US" sz="2400" i="1" dirty="0">
                <a:latin typeface="Calibri" panose="020F0502020204030204" pitchFamily="34" charset="0"/>
                <a:cs typeface="Calibri" panose="020F0502020204030204" pitchFamily="34" charset="0"/>
              </a:rPr>
              <a:t> and the meaning of </a:t>
            </a:r>
            <a:r>
              <a:rPr lang="en-US" sz="2400" i="1" dirty="0">
                <a:solidFill>
                  <a:srgbClr val="FFC000"/>
                </a:solidFill>
                <a:latin typeface="Calibri" panose="020F0502020204030204" pitchFamily="34" charset="0"/>
                <a:cs typeface="Calibri" panose="020F0502020204030204" pitchFamily="34" charset="0"/>
              </a:rPr>
              <a:t>virtue.</a:t>
            </a:r>
            <a:r>
              <a:rPr lang="en-US" sz="2400" i="1" dirty="0">
                <a:latin typeface="Calibri" panose="020F0502020204030204" pitchFamily="34" charset="0"/>
                <a:cs typeface="Calibri" panose="020F0502020204030204" pitchFamily="34" charset="0"/>
              </a:rPr>
              <a:t> These are also, inevitably, claims about </a:t>
            </a:r>
            <a:r>
              <a:rPr lang="en-US" sz="2400" i="1" dirty="0">
                <a:solidFill>
                  <a:srgbClr val="FFC000"/>
                </a:solidFill>
                <a:latin typeface="Calibri" panose="020F0502020204030204" pitchFamily="34" charset="0"/>
                <a:cs typeface="Calibri" panose="020F0502020204030204" pitchFamily="34" charset="0"/>
              </a:rPr>
              <a:t>what it means to be human</a:t>
            </a:r>
            <a:r>
              <a:rPr lang="en-US" sz="2400" i="1" dirty="0">
                <a:latin typeface="Calibri" panose="020F0502020204030204" pitchFamily="34" charset="0"/>
                <a:cs typeface="Calibri" panose="020F0502020204030204" pitchFamily="34" charset="0"/>
              </a:rPr>
              <a:t>. Knock out the spiritual core of any culture, and however hard people fight, its fate is sealed."</a:t>
            </a:r>
          </a:p>
          <a:p>
            <a:pPr marL="0">
              <a:buNone/>
            </a:pPr>
            <a:endParaRPr lang="en-US" sz="2400" i="1" dirty="0">
              <a:latin typeface="Calibri" panose="020F0502020204030204" pitchFamily="34" charset="0"/>
              <a:cs typeface="Calibri" panose="020F0502020204030204" pitchFamily="34" charset="0"/>
            </a:endParaRPr>
          </a:p>
          <a:p>
            <a:pPr marL="0">
              <a:buNone/>
            </a:pPr>
            <a:endParaRPr lang="en-US" sz="2400" i="1" dirty="0">
              <a:latin typeface="Calibri" panose="020F0502020204030204" pitchFamily="34" charset="0"/>
              <a:cs typeface="Calibri" panose="020F0502020204030204" pitchFamily="34" charset="0"/>
            </a:endParaRPr>
          </a:p>
          <a:p>
            <a:pPr marL="0" indent="0">
              <a:buNone/>
            </a:pPr>
            <a:r>
              <a:rPr lang="en-US" sz="2400" i="1" dirty="0">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90C53091-8AFB-BE65-49B7-EBEF00C5A6FB}"/>
              </a:ext>
            </a:extLst>
          </p:cNvPr>
          <p:cNvSpPr txBox="1"/>
          <p:nvPr/>
        </p:nvSpPr>
        <p:spPr>
          <a:xfrm>
            <a:off x="11807687" y="291548"/>
            <a:ext cx="32412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78521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9D10-7A4E-D5E7-5EA9-A2CD88B5A542}"/>
              </a:ext>
            </a:extLst>
          </p:cNvPr>
          <p:cNvSpPr>
            <a:spLocks noGrp="1"/>
          </p:cNvSpPr>
          <p:nvPr>
            <p:ph type="title"/>
          </p:nvPr>
        </p:nvSpPr>
        <p:spPr>
          <a:xfrm>
            <a:off x="3527773" y="0"/>
            <a:ext cx="5839252" cy="1477961"/>
          </a:xfrm>
        </p:spPr>
        <p:txBody>
          <a:bodyPr/>
          <a:lstStyle/>
          <a:p>
            <a:r>
              <a:rPr lang="en-US" b="1" dirty="0">
                <a:latin typeface="Goudy Old Style" panose="02020502050305020303" pitchFamily="18" charset="77"/>
              </a:rPr>
              <a:t>Unmasking Humanity</a:t>
            </a:r>
          </a:p>
        </p:txBody>
      </p:sp>
      <p:sp>
        <p:nvSpPr>
          <p:cNvPr id="4" name="Text Placeholder 3">
            <a:extLst>
              <a:ext uri="{FF2B5EF4-FFF2-40B4-BE49-F238E27FC236}">
                <a16:creationId xmlns:a16="http://schemas.microsoft.com/office/drawing/2014/main" id="{32F42BA9-A994-D12D-BC48-5B918DD2B3E0}"/>
              </a:ext>
            </a:extLst>
          </p:cNvPr>
          <p:cNvSpPr>
            <a:spLocks noGrp="1"/>
          </p:cNvSpPr>
          <p:nvPr>
            <p:ph type="body" idx="1"/>
          </p:nvPr>
        </p:nvSpPr>
        <p:spPr>
          <a:xfrm>
            <a:off x="839788" y="1691895"/>
            <a:ext cx="5157787" cy="598532"/>
          </a:xfrm>
          <a:solidFill>
            <a:schemeClr val="accent2">
              <a:lumMod val="40000"/>
              <a:lumOff val="60000"/>
            </a:schemeClr>
          </a:solidFill>
        </p:spPr>
        <p:txBody>
          <a:bodyPr/>
          <a:lstStyle/>
          <a:p>
            <a:pPr algn="ctr"/>
            <a:r>
              <a:rPr lang="en-US" dirty="0">
                <a:solidFill>
                  <a:schemeClr val="bg1"/>
                </a:solidFill>
              </a:rPr>
              <a:t>Values (4 Ps)</a:t>
            </a:r>
          </a:p>
        </p:txBody>
      </p:sp>
      <p:sp>
        <p:nvSpPr>
          <p:cNvPr id="3" name="Content Placeholder 2">
            <a:extLst>
              <a:ext uri="{FF2B5EF4-FFF2-40B4-BE49-F238E27FC236}">
                <a16:creationId xmlns:a16="http://schemas.microsoft.com/office/drawing/2014/main" id="{9F2A20D1-71B7-1B5A-B0EA-1ED780F58FBE}"/>
              </a:ext>
            </a:extLst>
          </p:cNvPr>
          <p:cNvSpPr>
            <a:spLocks noGrp="1"/>
          </p:cNvSpPr>
          <p:nvPr>
            <p:ph sz="half" idx="2"/>
          </p:nvPr>
        </p:nvSpPr>
        <p:spPr>
          <a:xfrm>
            <a:off x="869391" y="2782841"/>
            <a:ext cx="5248777" cy="2717801"/>
          </a:xfrm>
        </p:spPr>
        <p:txBody>
          <a:bodyPr vert="horz" lIns="91440" tIns="45720" rIns="91440" bIns="45720" rtlCol="0" anchor="t">
            <a:noAutofit/>
          </a:bodyPr>
          <a:lstStyle/>
          <a:p>
            <a:r>
              <a:rPr lang="en-US" sz="2000" b="1" dirty="0">
                <a:solidFill>
                  <a:srgbClr val="FFC000"/>
                </a:solidFill>
                <a:latin typeface="Calibri" panose="020F0502020204030204" pitchFamily="34" charset="0"/>
                <a:cs typeface="Calibri" panose="020F0502020204030204" pitchFamily="34" charset="0"/>
              </a:rPr>
              <a:t>Past: </a:t>
            </a:r>
            <a:r>
              <a:rPr lang="en-US" sz="2000" dirty="0">
                <a:latin typeface="Calibri" panose="020F0502020204030204" pitchFamily="34" charset="0"/>
                <a:cs typeface="Calibri" panose="020F0502020204030204" pitchFamily="34" charset="0"/>
              </a:rPr>
              <a:t>Where a culture comes from, its history and ancestry</a:t>
            </a:r>
          </a:p>
          <a:p>
            <a:r>
              <a:rPr lang="en-US" sz="2000" b="1" dirty="0">
                <a:solidFill>
                  <a:srgbClr val="FFC000"/>
                </a:solidFill>
                <a:latin typeface="Calibri" panose="020F0502020204030204" pitchFamily="34" charset="0"/>
                <a:cs typeface="Calibri" panose="020F0502020204030204" pitchFamily="34" charset="0"/>
              </a:rPr>
              <a:t>People: </a:t>
            </a:r>
            <a:r>
              <a:rPr lang="en-US" sz="2000" dirty="0">
                <a:latin typeface="Calibri" panose="020F0502020204030204" pitchFamily="34" charset="0"/>
                <a:cs typeface="Calibri" panose="020F0502020204030204" pitchFamily="34" charset="0"/>
              </a:rPr>
              <a:t>Who a culture is; sense of being 'a people'</a:t>
            </a:r>
          </a:p>
          <a:p>
            <a:r>
              <a:rPr lang="en-US" sz="2000" b="1" dirty="0">
                <a:solidFill>
                  <a:srgbClr val="FFC000"/>
                </a:solidFill>
                <a:latin typeface="Calibri" panose="020F0502020204030204" pitchFamily="34" charset="0"/>
                <a:cs typeface="Calibri" panose="020F0502020204030204" pitchFamily="34" charset="0"/>
              </a:rPr>
              <a:t>Place: </a:t>
            </a:r>
            <a:r>
              <a:rPr lang="en-US" sz="2000" dirty="0">
                <a:latin typeface="Calibri" panose="020F0502020204030204" pitchFamily="34" charset="0"/>
                <a:cs typeface="Calibri" panose="020F0502020204030204" pitchFamily="34" charset="0"/>
              </a:rPr>
              <a:t>Where a culture is. Nature in its local and particular manifestation</a:t>
            </a:r>
          </a:p>
          <a:p>
            <a:r>
              <a:rPr lang="en-US" sz="2000" b="1" dirty="0">
                <a:solidFill>
                  <a:srgbClr val="FFC000"/>
                </a:solidFill>
                <a:latin typeface="Calibri" panose="020F0502020204030204" pitchFamily="34" charset="0"/>
                <a:cs typeface="Calibri" panose="020F0502020204030204" pitchFamily="34" charset="0"/>
              </a:rPr>
              <a:t>Prayer:</a:t>
            </a:r>
            <a:r>
              <a:rPr lang="en-US" sz="2000" dirty="0">
                <a:solidFill>
                  <a:srgbClr val="FFC00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Where a culture is going. Its religious tradition, which relates it to God or the gods</a:t>
            </a:r>
          </a:p>
        </p:txBody>
      </p:sp>
      <p:sp>
        <p:nvSpPr>
          <p:cNvPr id="5" name="Text Placeholder 4">
            <a:extLst>
              <a:ext uri="{FF2B5EF4-FFF2-40B4-BE49-F238E27FC236}">
                <a16:creationId xmlns:a16="http://schemas.microsoft.com/office/drawing/2014/main" id="{A1741B5D-845C-282E-90DE-14C70EDD967F}"/>
              </a:ext>
            </a:extLst>
          </p:cNvPr>
          <p:cNvSpPr>
            <a:spLocks noGrp="1"/>
          </p:cNvSpPr>
          <p:nvPr>
            <p:ph type="body" sz="quarter" idx="3"/>
          </p:nvPr>
        </p:nvSpPr>
        <p:spPr>
          <a:xfrm>
            <a:off x="6172200" y="1691895"/>
            <a:ext cx="5183188" cy="598533"/>
          </a:xfrm>
          <a:solidFill>
            <a:schemeClr val="accent6">
              <a:lumMod val="20000"/>
              <a:lumOff val="80000"/>
            </a:schemeClr>
          </a:solidFill>
        </p:spPr>
        <p:txBody>
          <a:bodyPr/>
          <a:lstStyle/>
          <a:p>
            <a:pPr algn="ctr"/>
            <a:r>
              <a:rPr lang="en-US" dirty="0">
                <a:solidFill>
                  <a:schemeClr val="bg1"/>
                </a:solidFill>
              </a:rPr>
              <a:t>Rejection of...</a:t>
            </a:r>
          </a:p>
        </p:txBody>
      </p:sp>
      <p:sp>
        <p:nvSpPr>
          <p:cNvPr id="6" name="Content Placeholder 5">
            <a:extLst>
              <a:ext uri="{FF2B5EF4-FFF2-40B4-BE49-F238E27FC236}">
                <a16:creationId xmlns:a16="http://schemas.microsoft.com/office/drawing/2014/main" id="{306344FA-9A3C-1BC4-F240-D976C3499EAF}"/>
              </a:ext>
            </a:extLst>
          </p:cNvPr>
          <p:cNvSpPr>
            <a:spLocks noGrp="1"/>
          </p:cNvSpPr>
          <p:nvPr>
            <p:ph sz="quarter" idx="4"/>
          </p:nvPr>
        </p:nvSpPr>
        <p:spPr>
          <a:xfrm>
            <a:off x="6447399" y="2861524"/>
            <a:ext cx="5071811" cy="3606184"/>
          </a:xfrm>
        </p:spPr>
        <p:txBody>
          <a:bodyPr vert="horz" lIns="91440" tIns="45720" rIns="91440" bIns="45720" rtlCol="0" anchor="t">
            <a:noAutofit/>
          </a:bodyPr>
          <a:lstStyle/>
          <a:p>
            <a:r>
              <a:rPr lang="en-US" sz="2000" b="1" dirty="0">
                <a:solidFill>
                  <a:schemeClr val="tx2">
                    <a:lumMod val="76000"/>
                    <a:lumOff val="24000"/>
                  </a:schemeClr>
                </a:solidFill>
                <a:latin typeface="Calibri" panose="020F0502020204030204" pitchFamily="34" charset="0"/>
                <a:cs typeface="Calibri" panose="020F0502020204030204" pitchFamily="34" charset="0"/>
              </a:rPr>
              <a:t>Past:</a:t>
            </a:r>
            <a:r>
              <a:rPr lang="en-US" sz="2000" dirty="0">
                <a:latin typeface="Calibri" panose="020F0502020204030204" pitchFamily="34" charset="0"/>
                <a:cs typeface="Calibri" panose="020F0502020204030204" pitchFamily="34" charset="0"/>
              </a:rPr>
              <a:t> Uprooting origins and sacred tradition through Modernity</a:t>
            </a:r>
          </a:p>
          <a:p>
            <a:r>
              <a:rPr lang="en-US" sz="2000" b="1" dirty="0">
                <a:solidFill>
                  <a:schemeClr val="tx2">
                    <a:lumMod val="76000"/>
                    <a:lumOff val="24000"/>
                  </a:schemeClr>
                </a:solidFill>
                <a:latin typeface="Calibri" panose="020F0502020204030204" pitchFamily="34" charset="0"/>
                <a:cs typeface="Calibri" panose="020F0502020204030204" pitchFamily="34" charset="0"/>
              </a:rPr>
              <a:t>People:</a:t>
            </a:r>
            <a:r>
              <a:rPr lang="en-US" sz="2000" dirty="0">
                <a:latin typeface="Calibri" panose="020F0502020204030204" pitchFamily="34" charset="0"/>
                <a:cs typeface="Calibri" panose="020F0502020204030204" pitchFamily="34" charset="0"/>
              </a:rPr>
              <a:t> Humans replaced by technology</a:t>
            </a:r>
          </a:p>
          <a:p>
            <a:r>
              <a:rPr lang="en-US" sz="2000" b="1" dirty="0">
                <a:solidFill>
                  <a:schemeClr val="tx2">
                    <a:lumMod val="76000"/>
                    <a:lumOff val="24000"/>
                  </a:schemeClr>
                </a:solidFill>
                <a:latin typeface="Calibri" panose="020F0502020204030204" pitchFamily="34" charset="0"/>
                <a:cs typeface="Calibri" panose="020F0502020204030204" pitchFamily="34" charset="0"/>
              </a:rPr>
              <a:t>Place:</a:t>
            </a:r>
            <a:r>
              <a:rPr lang="en-US" sz="2000" dirty="0">
                <a:latin typeface="Calibri" panose="020F0502020204030204" pitchFamily="34" charset="0"/>
                <a:cs typeface="Calibri" panose="020F0502020204030204" pitchFamily="34" charset="0"/>
              </a:rPr>
              <a:t> Commercial invasion of natural communities</a:t>
            </a:r>
          </a:p>
          <a:p>
            <a:r>
              <a:rPr lang="en-US" sz="2000" b="1" dirty="0">
                <a:solidFill>
                  <a:schemeClr val="tx2">
                    <a:lumMod val="76000"/>
                    <a:lumOff val="24000"/>
                  </a:schemeClr>
                </a:solidFill>
                <a:latin typeface="Calibri" panose="020F0502020204030204" pitchFamily="34" charset="0"/>
                <a:cs typeface="Calibri" panose="020F0502020204030204" pitchFamily="34" charset="0"/>
              </a:rPr>
              <a:t>Prayer:</a:t>
            </a:r>
            <a:r>
              <a:rPr lang="en-US" sz="2000" dirty="0">
                <a:latin typeface="Calibri" panose="020F0502020204030204" pitchFamily="34" charset="0"/>
                <a:cs typeface="Calibri" panose="020F0502020204030204" pitchFamily="34" charset="0"/>
              </a:rPr>
              <a:t> Ideologies that rob people of purpose and meaning and nullifies a transcendent being</a:t>
            </a:r>
          </a:p>
        </p:txBody>
      </p:sp>
      <p:sp>
        <p:nvSpPr>
          <p:cNvPr id="7" name="TextBox 6">
            <a:extLst>
              <a:ext uri="{FF2B5EF4-FFF2-40B4-BE49-F238E27FC236}">
                <a16:creationId xmlns:a16="http://schemas.microsoft.com/office/drawing/2014/main" id="{4B41AC78-EED8-F723-E509-FCF2E37576A2}"/>
              </a:ext>
            </a:extLst>
          </p:cNvPr>
          <p:cNvSpPr txBox="1"/>
          <p:nvPr/>
        </p:nvSpPr>
        <p:spPr>
          <a:xfrm>
            <a:off x="11913704" y="450574"/>
            <a:ext cx="32412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82930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9B1F-EAF2-4851-0D9C-910DFE0A8724}"/>
              </a:ext>
            </a:extLst>
          </p:cNvPr>
          <p:cNvSpPr>
            <a:spLocks noGrp="1"/>
          </p:cNvSpPr>
          <p:nvPr>
            <p:ph type="title"/>
          </p:nvPr>
        </p:nvSpPr>
        <p:spPr>
          <a:xfrm>
            <a:off x="3650437" y="0"/>
            <a:ext cx="5538167" cy="1048215"/>
          </a:xfrm>
        </p:spPr>
        <p:txBody>
          <a:bodyPr/>
          <a:lstStyle/>
          <a:p>
            <a:r>
              <a:rPr lang="en-US" b="1" dirty="0">
                <a:latin typeface="Goudy Old Style" panose="02020502050305020303" pitchFamily="18" charset="77"/>
              </a:rPr>
              <a:t>Decline of the West</a:t>
            </a:r>
          </a:p>
        </p:txBody>
      </p:sp>
      <p:sp>
        <p:nvSpPr>
          <p:cNvPr id="4" name="TextBox 3">
            <a:extLst>
              <a:ext uri="{FF2B5EF4-FFF2-40B4-BE49-F238E27FC236}">
                <a16:creationId xmlns:a16="http://schemas.microsoft.com/office/drawing/2014/main" id="{E8172955-4147-5BF5-13DC-8AF3A0D463D6}"/>
              </a:ext>
            </a:extLst>
          </p:cNvPr>
          <p:cNvSpPr txBox="1"/>
          <p:nvPr/>
        </p:nvSpPr>
        <p:spPr>
          <a:xfrm>
            <a:off x="3381578" y="776254"/>
            <a:ext cx="5904245" cy="738664"/>
          </a:xfrm>
          <a:prstGeom prst="rect">
            <a:avLst/>
          </a:prstGeom>
          <a:noFill/>
        </p:spPr>
        <p:txBody>
          <a:bodyPr wrap="none" rtlCol="0">
            <a:spAutoFit/>
          </a:bodyPr>
          <a:lstStyle/>
          <a:p>
            <a:r>
              <a:rPr lang="en-US" sz="2400" b="1" dirty="0">
                <a:solidFill>
                  <a:schemeClr val="accent2"/>
                </a:solidFill>
                <a:latin typeface="Calibri" panose="020F0502020204030204" pitchFamily="34" charset="0"/>
                <a:cs typeface="Calibri" panose="020F0502020204030204" pitchFamily="34" charset="0"/>
              </a:rPr>
              <a:t>Crumbling into decadence and disintegration</a:t>
            </a:r>
          </a:p>
          <a:p>
            <a:endParaRPr lang="en-US" dirty="0"/>
          </a:p>
        </p:txBody>
      </p:sp>
      <p:sp>
        <p:nvSpPr>
          <p:cNvPr id="6" name="TextBox 5">
            <a:extLst>
              <a:ext uri="{FF2B5EF4-FFF2-40B4-BE49-F238E27FC236}">
                <a16:creationId xmlns:a16="http://schemas.microsoft.com/office/drawing/2014/main" id="{9A0DCFC3-834A-66ED-EA49-2ACD506B9E05}"/>
              </a:ext>
            </a:extLst>
          </p:cNvPr>
          <p:cNvSpPr txBox="1"/>
          <p:nvPr/>
        </p:nvSpPr>
        <p:spPr>
          <a:xfrm>
            <a:off x="1339112" y="1259013"/>
            <a:ext cx="9968225" cy="5118132"/>
          </a:xfrm>
          <a:prstGeom prst="rect">
            <a:avLst/>
          </a:prstGeom>
          <a:noFill/>
        </p:spPr>
        <p:txBody>
          <a:bodyPr wrap="square" rtlCol="0">
            <a:spAutoFit/>
          </a:bodyPr>
          <a:lstStyle/>
          <a:p>
            <a:pPr>
              <a:lnSpc>
                <a:spcPct val="150000"/>
              </a:lnSpc>
            </a:pPr>
            <a:r>
              <a:rPr lang="en-US" sz="2200" dirty="0">
                <a:latin typeface="Calibri" panose="020F0502020204030204" pitchFamily="34" charset="0"/>
                <a:cs typeface="Calibri" panose="020F0502020204030204" pitchFamily="34" charset="0"/>
              </a:rPr>
              <a:t>“… is </a:t>
            </a:r>
            <a:r>
              <a:rPr lang="en-US" sz="2200" b="1" dirty="0">
                <a:solidFill>
                  <a:srgbClr val="FFC000"/>
                </a:solidFill>
                <a:latin typeface="Calibri" panose="020F0502020204030204" pitchFamily="34" charset="0"/>
                <a:cs typeface="Calibri" panose="020F0502020204030204" pitchFamily="34" charset="0"/>
              </a:rPr>
              <a:t>not a matter of the wrong people being in charge</a:t>
            </a:r>
            <a:r>
              <a:rPr lang="en-US" sz="2200" dirty="0">
                <a:latin typeface="Calibri" panose="020F0502020204030204" pitchFamily="34" charset="0"/>
                <a:cs typeface="Calibri" panose="020F0502020204030204" pitchFamily="34" charset="0"/>
              </a:rPr>
              <a:t>, or the wrong economic policies… not due to the rise of China or Russia, or racism, or misinformation, or nasty populists, or the institutionalization of  ‘woke’ ideology. </a:t>
            </a:r>
            <a:r>
              <a:rPr lang="en-US" sz="2200" dirty="0">
                <a:solidFill>
                  <a:srgbClr val="FFC000"/>
                </a:solidFill>
                <a:latin typeface="Calibri" panose="020F0502020204030204" pitchFamily="34" charset="0"/>
                <a:cs typeface="Calibri" panose="020F0502020204030204" pitchFamily="34" charset="0"/>
              </a:rPr>
              <a:t>It  will not be solved </a:t>
            </a:r>
            <a:r>
              <a:rPr lang="en-US" sz="2200" dirty="0">
                <a:latin typeface="Calibri" panose="020F0502020204030204" pitchFamily="34" charset="0"/>
                <a:cs typeface="Calibri" panose="020F0502020204030204" pitchFamily="34" charset="0"/>
              </a:rPr>
              <a:t>by tougher border controls , or radical rightist governments or revolutions, or </a:t>
            </a:r>
          </a:p>
          <a:p>
            <a:pPr>
              <a:lnSpc>
                <a:spcPct val="150000"/>
              </a:lnSpc>
            </a:pPr>
            <a:r>
              <a:rPr lang="en-US" sz="2200" dirty="0">
                <a:latin typeface="Calibri" panose="020F0502020204030204" pitchFamily="34" charset="0"/>
                <a:cs typeface="Calibri" panose="020F0502020204030204" pitchFamily="34" charset="0"/>
              </a:rPr>
              <a:t>decolonization, or controls on freedom of speech in the name of protecting our democracy. </a:t>
            </a:r>
          </a:p>
          <a:p>
            <a:pPr>
              <a:lnSpc>
                <a:spcPct val="150000"/>
              </a:lnSpc>
            </a:pPr>
            <a:endParaRPr lang="en-US" sz="2200" dirty="0">
              <a:latin typeface="Calibri" panose="020F0502020204030204" pitchFamily="34" charset="0"/>
              <a:cs typeface="Calibri" panose="020F0502020204030204" pitchFamily="34" charset="0"/>
            </a:endParaRPr>
          </a:p>
          <a:p>
            <a:pPr>
              <a:lnSpc>
                <a:spcPct val="150000"/>
              </a:lnSpc>
            </a:pPr>
            <a:r>
              <a:rPr lang="en-US" sz="2200" dirty="0">
                <a:latin typeface="Calibri" panose="020F0502020204030204" pitchFamily="34" charset="0"/>
                <a:cs typeface="Calibri" panose="020F0502020204030204" pitchFamily="34" charset="0"/>
              </a:rPr>
              <a:t>Any number of these things might be real or true or desirable, but they </a:t>
            </a:r>
            <a:r>
              <a:rPr lang="en-US" sz="2200" dirty="0">
                <a:solidFill>
                  <a:srgbClr val="FFC000"/>
                </a:solidFill>
                <a:latin typeface="Calibri" panose="020F0502020204030204" pitchFamily="34" charset="0"/>
                <a:cs typeface="Calibri" panose="020F0502020204030204" pitchFamily="34" charset="0"/>
              </a:rPr>
              <a:t>are symptoms, not causes of our malaise</a:t>
            </a:r>
            <a:r>
              <a:rPr lang="en-US" sz="2200" dirty="0">
                <a:latin typeface="Calibri" panose="020F0502020204030204" pitchFamily="34" charset="0"/>
                <a:cs typeface="Calibri" panose="020F0502020204030204" pitchFamily="34" charset="0"/>
              </a:rPr>
              <a:t>. The malaise is deeper, older and more interesting and far more consequential… effects the very basis of our humanity” (xix)</a:t>
            </a:r>
          </a:p>
        </p:txBody>
      </p:sp>
      <p:sp>
        <p:nvSpPr>
          <p:cNvPr id="9" name="TextBox 8">
            <a:extLst>
              <a:ext uri="{FF2B5EF4-FFF2-40B4-BE49-F238E27FC236}">
                <a16:creationId xmlns:a16="http://schemas.microsoft.com/office/drawing/2014/main" id="{592906B0-5E1C-F894-3C91-26C90AE5C858}"/>
              </a:ext>
            </a:extLst>
          </p:cNvPr>
          <p:cNvSpPr txBox="1"/>
          <p:nvPr/>
        </p:nvSpPr>
        <p:spPr>
          <a:xfrm>
            <a:off x="11410122" y="516835"/>
            <a:ext cx="32412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238235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9B1F-EAF2-4851-0D9C-910DFE0A8724}"/>
              </a:ext>
            </a:extLst>
          </p:cNvPr>
          <p:cNvSpPr>
            <a:spLocks noGrp="1"/>
          </p:cNvSpPr>
          <p:nvPr>
            <p:ph type="title"/>
          </p:nvPr>
        </p:nvSpPr>
        <p:spPr>
          <a:xfrm>
            <a:off x="3650437" y="0"/>
            <a:ext cx="5538167" cy="1048215"/>
          </a:xfrm>
        </p:spPr>
        <p:txBody>
          <a:bodyPr/>
          <a:lstStyle/>
          <a:p>
            <a:r>
              <a:rPr lang="en-US" b="1" dirty="0">
                <a:latin typeface="Goudy Old Style" panose="02020502050305020303" pitchFamily="18" charset="77"/>
              </a:rPr>
              <a:t>Decline of the West</a:t>
            </a:r>
          </a:p>
        </p:txBody>
      </p:sp>
      <p:sp>
        <p:nvSpPr>
          <p:cNvPr id="3" name="Content Placeholder 2">
            <a:extLst>
              <a:ext uri="{FF2B5EF4-FFF2-40B4-BE49-F238E27FC236}">
                <a16:creationId xmlns:a16="http://schemas.microsoft.com/office/drawing/2014/main" id="{A1BC5362-238F-FE11-97E6-197601005764}"/>
              </a:ext>
            </a:extLst>
          </p:cNvPr>
          <p:cNvSpPr>
            <a:spLocks noGrp="1"/>
          </p:cNvSpPr>
          <p:nvPr>
            <p:ph idx="1"/>
          </p:nvPr>
        </p:nvSpPr>
        <p:spPr>
          <a:xfrm>
            <a:off x="3207039" y="2262999"/>
            <a:ext cx="7344665" cy="3256855"/>
          </a:xfrm>
        </p:spPr>
        <p:txBody>
          <a:bodyPr vert="horz" lIns="91440" tIns="45720" rIns="91440" bIns="45720" rtlCol="0" anchor="t">
            <a:noAutofit/>
          </a:bodyPr>
          <a:lstStyle/>
          <a:p>
            <a:pPr marL="0" indent="0" algn="ctr">
              <a:buNone/>
            </a:pPr>
            <a:endParaRPr lang="en-US" sz="2000" b="1"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Condemnation of Christianity (replace with other religions)</a:t>
            </a:r>
          </a:p>
          <a:p>
            <a:r>
              <a:rPr lang="en-US" sz="2200" dirty="0">
                <a:latin typeface="Calibri" panose="020F0502020204030204" pitchFamily="34" charset="0"/>
                <a:cs typeface="Calibri" panose="020F0502020204030204" pitchFamily="34" charset="0"/>
              </a:rPr>
              <a:t>Condemnation of the past (revisionist history)</a:t>
            </a:r>
          </a:p>
          <a:p>
            <a:r>
              <a:rPr lang="en-US" sz="2200" dirty="0">
                <a:latin typeface="Calibri" panose="020F0502020204030204" pitchFamily="34" charset="0"/>
                <a:cs typeface="Calibri" panose="020F0502020204030204" pitchFamily="34" charset="0"/>
              </a:rPr>
              <a:t>Rise of Social pathologies</a:t>
            </a:r>
          </a:p>
          <a:p>
            <a:r>
              <a:rPr lang="en-US" sz="2200" dirty="0">
                <a:latin typeface="Calibri" panose="020F0502020204030204" pitchFamily="34" charset="0"/>
                <a:cs typeface="Calibri" panose="020F0502020204030204" pitchFamily="34" charset="0"/>
              </a:rPr>
              <a:t>Colonization from within</a:t>
            </a:r>
          </a:p>
          <a:p>
            <a:r>
              <a:rPr lang="en-US" sz="2200" dirty="0">
                <a:latin typeface="Calibri" panose="020F0502020204030204" pitchFamily="34" charset="0"/>
                <a:cs typeface="Calibri" panose="020F0502020204030204" pitchFamily="34" charset="0"/>
              </a:rPr>
              <a:t>Deconstruction of family, community, and worship</a:t>
            </a:r>
          </a:p>
        </p:txBody>
      </p:sp>
      <p:sp>
        <p:nvSpPr>
          <p:cNvPr id="4" name="TextBox 3">
            <a:extLst>
              <a:ext uri="{FF2B5EF4-FFF2-40B4-BE49-F238E27FC236}">
                <a16:creationId xmlns:a16="http://schemas.microsoft.com/office/drawing/2014/main" id="{E8172955-4147-5BF5-13DC-8AF3A0D463D6}"/>
              </a:ext>
            </a:extLst>
          </p:cNvPr>
          <p:cNvSpPr txBox="1"/>
          <p:nvPr/>
        </p:nvSpPr>
        <p:spPr>
          <a:xfrm>
            <a:off x="3381578" y="776254"/>
            <a:ext cx="5904245" cy="738664"/>
          </a:xfrm>
          <a:prstGeom prst="rect">
            <a:avLst/>
          </a:prstGeom>
          <a:noFill/>
        </p:spPr>
        <p:txBody>
          <a:bodyPr wrap="none" rtlCol="0">
            <a:spAutoFit/>
          </a:bodyPr>
          <a:lstStyle/>
          <a:p>
            <a:r>
              <a:rPr lang="en-US" sz="2400" b="1" dirty="0">
                <a:solidFill>
                  <a:schemeClr val="accent2"/>
                </a:solidFill>
                <a:latin typeface="Calibri" panose="020F0502020204030204" pitchFamily="34" charset="0"/>
                <a:cs typeface="Calibri" panose="020F0502020204030204" pitchFamily="34" charset="0"/>
              </a:rPr>
              <a:t>Crumbling into decadence and disintegration</a:t>
            </a:r>
          </a:p>
          <a:p>
            <a:endParaRPr lang="en-US" dirty="0"/>
          </a:p>
        </p:txBody>
      </p:sp>
      <p:sp>
        <p:nvSpPr>
          <p:cNvPr id="5" name="TextBox 4">
            <a:extLst>
              <a:ext uri="{FF2B5EF4-FFF2-40B4-BE49-F238E27FC236}">
                <a16:creationId xmlns:a16="http://schemas.microsoft.com/office/drawing/2014/main" id="{DA3AF72A-F672-961A-94D9-D8A76FDDC110}"/>
              </a:ext>
            </a:extLst>
          </p:cNvPr>
          <p:cNvSpPr txBox="1"/>
          <p:nvPr/>
        </p:nvSpPr>
        <p:spPr>
          <a:xfrm>
            <a:off x="2862281" y="5999356"/>
            <a:ext cx="7114478" cy="738664"/>
          </a:xfrm>
          <a:prstGeom prst="rect">
            <a:avLst/>
          </a:prstGeom>
          <a:noFill/>
        </p:spPr>
        <p:txBody>
          <a:bodyPr wrap="square" rtlCol="0">
            <a:spAutoFit/>
          </a:bodyPr>
          <a:lstStyle/>
          <a:p>
            <a:pPr algn="ctr"/>
            <a:r>
              <a:rPr lang="en-US" sz="2400" b="1" dirty="0">
                <a:solidFill>
                  <a:schemeClr val="accent2"/>
                </a:solidFill>
                <a:latin typeface="Calibri" panose="020F0502020204030204" pitchFamily="34" charset="0"/>
                <a:cs typeface="Calibri" panose="020F0502020204030204" pitchFamily="34" charset="0"/>
              </a:rPr>
              <a:t>Traditional religion is being replaced by a new religion</a:t>
            </a:r>
          </a:p>
          <a:p>
            <a:endParaRPr lang="en-US" dirty="0"/>
          </a:p>
        </p:txBody>
      </p:sp>
      <p:sp>
        <p:nvSpPr>
          <p:cNvPr id="7" name="TextBox 6">
            <a:extLst>
              <a:ext uri="{FF2B5EF4-FFF2-40B4-BE49-F238E27FC236}">
                <a16:creationId xmlns:a16="http://schemas.microsoft.com/office/drawing/2014/main" id="{0A6BD68E-2126-76C7-925A-FFFA0F6711A0}"/>
              </a:ext>
            </a:extLst>
          </p:cNvPr>
          <p:cNvSpPr txBox="1"/>
          <p:nvPr/>
        </p:nvSpPr>
        <p:spPr>
          <a:xfrm>
            <a:off x="2620535" y="1488331"/>
            <a:ext cx="7906215" cy="95410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“We find ourselves </a:t>
            </a:r>
            <a:r>
              <a:rPr lang="en-US" sz="2200" b="1" dirty="0">
                <a:solidFill>
                  <a:srgbClr val="FFC000"/>
                </a:solidFill>
                <a:latin typeface="Calibri" panose="020F0502020204030204" pitchFamily="34" charset="0"/>
                <a:cs typeface="Calibri" panose="020F0502020204030204" pitchFamily="34" charset="0"/>
              </a:rPr>
              <a:t>rootless, rudderless, unmoored in a great sea of chaos; angry, confused, shouting at the world and each other” </a:t>
            </a:r>
            <a:r>
              <a:rPr lang="en-US" sz="1200" dirty="0">
                <a:latin typeface="Calibri" panose="020F0502020204030204" pitchFamily="34" charset="0"/>
                <a:cs typeface="Calibri" panose="020F0502020204030204" pitchFamily="34" charset="0"/>
              </a:rPr>
              <a:t>(18)</a:t>
            </a:r>
          </a:p>
        </p:txBody>
      </p:sp>
      <p:sp>
        <p:nvSpPr>
          <p:cNvPr id="8" name="TextBox 7">
            <a:extLst>
              <a:ext uri="{FF2B5EF4-FFF2-40B4-BE49-F238E27FC236}">
                <a16:creationId xmlns:a16="http://schemas.microsoft.com/office/drawing/2014/main" id="{B14AEE9D-D10B-65E1-E3F1-CF31AC58C511}"/>
              </a:ext>
            </a:extLst>
          </p:cNvPr>
          <p:cNvSpPr txBox="1"/>
          <p:nvPr/>
        </p:nvSpPr>
        <p:spPr>
          <a:xfrm>
            <a:off x="11714922" y="424070"/>
            <a:ext cx="32412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73771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5E533F-D1F4-94FB-7159-1B3DBC8FCCD4}"/>
              </a:ext>
            </a:extLst>
          </p:cNvPr>
          <p:cNvSpPr txBox="1"/>
          <p:nvPr/>
        </p:nvSpPr>
        <p:spPr>
          <a:xfrm>
            <a:off x="1956645" y="167586"/>
            <a:ext cx="796065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C000"/>
                </a:solidFill>
                <a:latin typeface="Goudy Old Style" panose="02020502050305020303" pitchFamily="18" charset="77"/>
              </a:rPr>
              <a:t>MACHINE IS A WAY OF SEEING  </a:t>
            </a:r>
          </a:p>
          <a:p>
            <a:endParaRPr lang="en-US" dirty="0"/>
          </a:p>
        </p:txBody>
      </p:sp>
      <p:sp>
        <p:nvSpPr>
          <p:cNvPr id="5" name="TextBox 4">
            <a:extLst>
              <a:ext uri="{FF2B5EF4-FFF2-40B4-BE49-F238E27FC236}">
                <a16:creationId xmlns:a16="http://schemas.microsoft.com/office/drawing/2014/main" id="{8743192A-1847-CB3C-A323-4D8901ACCB1A}"/>
              </a:ext>
            </a:extLst>
          </p:cNvPr>
          <p:cNvSpPr txBox="1"/>
          <p:nvPr/>
        </p:nvSpPr>
        <p:spPr>
          <a:xfrm>
            <a:off x="11873948" y="291548"/>
            <a:ext cx="311304" cy="369332"/>
          </a:xfrm>
          <a:prstGeom prst="rect">
            <a:avLst/>
          </a:prstGeom>
          <a:noFill/>
        </p:spPr>
        <p:txBody>
          <a:bodyPr wrap="none" rtlCol="0">
            <a:spAutoFit/>
          </a:bodyPr>
          <a:lstStyle/>
          <a:p>
            <a:r>
              <a:rPr lang="en-US" dirty="0"/>
              <a:t>K</a:t>
            </a:r>
          </a:p>
        </p:txBody>
      </p:sp>
      <p:sp>
        <p:nvSpPr>
          <p:cNvPr id="6" name="TextBox 5">
            <a:extLst>
              <a:ext uri="{FF2B5EF4-FFF2-40B4-BE49-F238E27FC236}">
                <a16:creationId xmlns:a16="http://schemas.microsoft.com/office/drawing/2014/main" id="{265386CB-4FE4-1EF6-BB6A-135A170DF882}"/>
              </a:ext>
            </a:extLst>
          </p:cNvPr>
          <p:cNvSpPr txBox="1"/>
          <p:nvPr/>
        </p:nvSpPr>
        <p:spPr>
          <a:xfrm>
            <a:off x="2466679" y="1308146"/>
            <a:ext cx="6467707" cy="156966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A perspective and a relationship we have with the world that makes us very good at categorizing and analyzing and creating tools to see and interact with the particulars/the parts. </a:t>
            </a:r>
          </a:p>
        </p:txBody>
      </p:sp>
      <p:sp>
        <p:nvSpPr>
          <p:cNvPr id="9" name="TextBox 8">
            <a:extLst>
              <a:ext uri="{FF2B5EF4-FFF2-40B4-BE49-F238E27FC236}">
                <a16:creationId xmlns:a16="http://schemas.microsoft.com/office/drawing/2014/main" id="{B2E0B883-9CFA-1355-95B1-6BD515A12D20}"/>
              </a:ext>
            </a:extLst>
          </p:cNvPr>
          <p:cNvSpPr txBox="1"/>
          <p:nvPr/>
        </p:nvSpPr>
        <p:spPr>
          <a:xfrm>
            <a:off x="3613748" y="3245508"/>
            <a:ext cx="3927101" cy="1107996"/>
          </a:xfrm>
          <a:prstGeom prst="rect">
            <a:avLst/>
          </a:prstGeom>
          <a:noFill/>
        </p:spPr>
        <p:txBody>
          <a:bodyPr wrap="none" rtlCol="0">
            <a:spAutoFit/>
          </a:bodyPr>
          <a:lstStyle/>
          <a:p>
            <a:pPr algn="ctr"/>
            <a:r>
              <a:rPr lang="en-US" sz="2400" b="1" dirty="0">
                <a:solidFill>
                  <a:srgbClr val="FFC000"/>
                </a:solidFill>
                <a:latin typeface="Calibri" panose="020F0502020204030204" pitchFamily="34" charset="0"/>
                <a:cs typeface="Calibri" panose="020F0502020204030204" pitchFamily="34" charset="0"/>
              </a:rPr>
              <a:t>Have we lost the perspective </a:t>
            </a:r>
            <a:br>
              <a:rPr lang="en-US" sz="2400" b="1" dirty="0">
                <a:solidFill>
                  <a:srgbClr val="FFC000"/>
                </a:solidFill>
                <a:latin typeface="Calibri" panose="020F0502020204030204" pitchFamily="34" charset="0"/>
                <a:cs typeface="Calibri" panose="020F0502020204030204" pitchFamily="34" charset="0"/>
              </a:rPr>
            </a:br>
            <a:r>
              <a:rPr lang="en-US" sz="2400" b="1" dirty="0">
                <a:solidFill>
                  <a:srgbClr val="FFC000"/>
                </a:solidFill>
                <a:latin typeface="Calibri" panose="020F0502020204030204" pitchFamily="34" charset="0"/>
                <a:cs typeface="Calibri" panose="020F0502020204030204" pitchFamily="34" charset="0"/>
              </a:rPr>
              <a:t>of seeing the whole?</a:t>
            </a:r>
          </a:p>
          <a:p>
            <a:endParaRPr lang="en-US" dirty="0"/>
          </a:p>
        </p:txBody>
      </p:sp>
    </p:spTree>
    <p:extLst>
      <p:ext uri="{BB962C8B-B14F-4D97-AF65-F5344CB8AC3E}">
        <p14:creationId xmlns:p14="http://schemas.microsoft.com/office/powerpoint/2010/main" val="143132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balt Mining: A &quot;Dirty&quot; Truth">
            <a:extLst>
              <a:ext uri="{FF2B5EF4-FFF2-40B4-BE49-F238E27FC236}">
                <a16:creationId xmlns:a16="http://schemas.microsoft.com/office/drawing/2014/main" id="{DC02EFF8-411C-58FA-39FD-CF60C520A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83" y="1230588"/>
            <a:ext cx="2149124" cy="14327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B5E533F-D1F4-94FB-7159-1B3DBC8FCCD4}"/>
              </a:ext>
            </a:extLst>
          </p:cNvPr>
          <p:cNvSpPr txBox="1"/>
          <p:nvPr/>
        </p:nvSpPr>
        <p:spPr>
          <a:xfrm>
            <a:off x="1956645" y="167586"/>
            <a:ext cx="796065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C000"/>
                </a:solidFill>
                <a:latin typeface="Goudy Old Style" panose="02020502050305020303" pitchFamily="18" charset="77"/>
              </a:rPr>
              <a:t>MACHINE IS A WAY OF SEEING  </a:t>
            </a:r>
          </a:p>
          <a:p>
            <a:endParaRPr lang="en-US" dirty="0"/>
          </a:p>
        </p:txBody>
      </p:sp>
      <p:sp>
        <p:nvSpPr>
          <p:cNvPr id="13" name="TextBox 12">
            <a:extLst>
              <a:ext uri="{FF2B5EF4-FFF2-40B4-BE49-F238E27FC236}">
                <a16:creationId xmlns:a16="http://schemas.microsoft.com/office/drawing/2014/main" id="{4FC0C333-F692-6BD8-2606-6F22F3381BED}"/>
              </a:ext>
            </a:extLst>
          </p:cNvPr>
          <p:cNvSpPr txBox="1"/>
          <p:nvPr/>
        </p:nvSpPr>
        <p:spPr>
          <a:xfrm>
            <a:off x="6654804" y="2774019"/>
            <a:ext cx="5374796" cy="341632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Highly </a:t>
            </a:r>
            <a:r>
              <a:rPr lang="en-US" sz="2400" dirty="0">
                <a:solidFill>
                  <a:srgbClr val="FFC000"/>
                </a:solidFill>
                <a:latin typeface="Calibri" panose="020F0502020204030204" pitchFamily="34" charset="0"/>
                <a:cs typeface="Calibri" panose="020F0502020204030204" pitchFamily="34" charset="0"/>
              </a:rPr>
              <a:t>mechanistic </a:t>
            </a:r>
            <a:r>
              <a:rPr lang="en-US" sz="2400" dirty="0">
                <a:latin typeface="Calibri" panose="020F0502020204030204" pitchFamily="34" charset="0"/>
                <a:cs typeface="Calibri" panose="020F0502020204030204" pitchFamily="34" charset="0"/>
              </a:rPr>
              <a:t>and</a:t>
            </a:r>
            <a:r>
              <a:rPr lang="en-US" sz="2400" dirty="0">
                <a:solidFill>
                  <a:srgbClr val="FFC000"/>
                </a:solidFill>
                <a:latin typeface="Calibri" panose="020F0502020204030204" pitchFamily="34" charset="0"/>
                <a:cs typeface="Calibri" panose="020F0502020204030204" pitchFamily="34" charset="0"/>
              </a:rPr>
              <a:t> commercial way of seeing </a:t>
            </a:r>
            <a:r>
              <a:rPr lang="en-US" sz="2400" dirty="0">
                <a:latin typeface="Calibri" panose="020F0502020204030204" pitchFamily="34" charset="0"/>
                <a:cs typeface="Calibri" panose="020F0502020204030204" pitchFamily="34" charset="0"/>
              </a:rPr>
              <a:t>that has created a new belief system, and its own value system</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defTabSz="9144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The belief in the notion of </a:t>
            </a:r>
            <a:r>
              <a:rPr lang="en-US" sz="2400" dirty="0">
                <a:solidFill>
                  <a:srgbClr val="FFC000"/>
                </a:solidFill>
                <a:latin typeface="Calibri" panose="020F0502020204030204" pitchFamily="34" charset="0"/>
                <a:cs typeface="Calibri" panose="020F0502020204030204" pitchFamily="34" charset="0"/>
              </a:rPr>
              <a:t>Progress</a:t>
            </a:r>
            <a:r>
              <a:rPr lang="en-US" sz="2400" dirty="0">
                <a:latin typeface="Calibri" panose="020F0502020204030204" pitchFamily="34" charset="0"/>
                <a:cs typeface="Calibri" panose="020F0502020204030204" pitchFamily="34" charset="0"/>
              </a:rPr>
              <a:t> as a “moving forward” </a:t>
            </a:r>
            <a:r>
              <a:rPr lang="en-US" sz="1200" dirty="0">
                <a:latin typeface="Calibri" panose="020F0502020204030204" pitchFamily="34" charset="0"/>
                <a:cs typeface="Calibri" panose="020F0502020204030204" pitchFamily="34" charset="0"/>
              </a:rPr>
              <a:t>(98)</a:t>
            </a:r>
            <a:br>
              <a:rPr lang="en-US" sz="1200" dirty="0">
                <a:latin typeface="Calibri" panose="020F0502020204030204" pitchFamily="34" charset="0"/>
                <a:cs typeface="Calibri" panose="020F0502020204030204" pitchFamily="34" charset="0"/>
              </a:rPr>
            </a:b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t>
            </a:r>
          </a:p>
          <a:p>
            <a:pPr marL="285750" indent="-285750" defTabSz="9144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The belief of </a:t>
            </a:r>
            <a:r>
              <a:rPr lang="en-US" sz="2400" dirty="0">
                <a:solidFill>
                  <a:srgbClr val="FFC000"/>
                </a:solidFill>
                <a:latin typeface="Calibri" panose="020F0502020204030204" pitchFamily="34" charset="0"/>
                <a:cs typeface="Calibri" panose="020F0502020204030204" pitchFamily="34" charset="0"/>
              </a:rPr>
              <a:t>Development</a:t>
            </a:r>
            <a:r>
              <a:rPr lang="en-US" sz="2400" dirty="0">
                <a:latin typeface="Calibri" panose="020F0502020204030204" pitchFamily="34" charset="0"/>
                <a:cs typeface="Calibri" panose="020F0502020204030204" pitchFamily="34" charset="0"/>
              </a:rPr>
              <a:t> as helping the “poorer” parts of the world </a:t>
            </a:r>
            <a:r>
              <a:rPr lang="en-US" sz="1200" dirty="0">
                <a:latin typeface="Calibri" panose="020F0502020204030204" pitchFamily="34" charset="0"/>
                <a:cs typeface="Calibri" panose="020F0502020204030204" pitchFamily="34" charset="0"/>
              </a:rPr>
              <a:t>(106)</a:t>
            </a:r>
          </a:p>
        </p:txBody>
      </p:sp>
      <p:sp>
        <p:nvSpPr>
          <p:cNvPr id="5" name="TextBox 4">
            <a:extLst>
              <a:ext uri="{FF2B5EF4-FFF2-40B4-BE49-F238E27FC236}">
                <a16:creationId xmlns:a16="http://schemas.microsoft.com/office/drawing/2014/main" id="{8743192A-1847-CB3C-A323-4D8901ACCB1A}"/>
              </a:ext>
            </a:extLst>
          </p:cNvPr>
          <p:cNvSpPr txBox="1"/>
          <p:nvPr/>
        </p:nvSpPr>
        <p:spPr>
          <a:xfrm>
            <a:off x="11873948" y="291548"/>
            <a:ext cx="311304" cy="369332"/>
          </a:xfrm>
          <a:prstGeom prst="rect">
            <a:avLst/>
          </a:prstGeom>
          <a:noFill/>
        </p:spPr>
        <p:txBody>
          <a:bodyPr wrap="none" rtlCol="0">
            <a:spAutoFit/>
          </a:bodyPr>
          <a:lstStyle/>
          <a:p>
            <a:r>
              <a:rPr lang="en-US" dirty="0"/>
              <a:t>K</a:t>
            </a:r>
          </a:p>
        </p:txBody>
      </p:sp>
      <p:sp>
        <p:nvSpPr>
          <p:cNvPr id="8" name="TextBox 7">
            <a:extLst>
              <a:ext uri="{FF2B5EF4-FFF2-40B4-BE49-F238E27FC236}">
                <a16:creationId xmlns:a16="http://schemas.microsoft.com/office/drawing/2014/main" id="{C71B5C2E-3AB4-9CF0-4642-10F26085E194}"/>
              </a:ext>
            </a:extLst>
          </p:cNvPr>
          <p:cNvSpPr txBox="1"/>
          <p:nvPr/>
        </p:nvSpPr>
        <p:spPr>
          <a:xfrm>
            <a:off x="1723928" y="4784127"/>
            <a:ext cx="3871886" cy="830997"/>
          </a:xfrm>
          <a:prstGeom prst="rect">
            <a:avLst/>
          </a:prstGeom>
          <a:noFill/>
        </p:spPr>
        <p:txBody>
          <a:bodyPr wrap="square" rtlCol="0">
            <a:spAutoFit/>
          </a:bodyPr>
          <a:lstStyle/>
          <a:p>
            <a:pPr algn="ctr"/>
            <a:r>
              <a:rPr lang="en-US" sz="2400" b="1" dirty="0">
                <a:solidFill>
                  <a:srgbClr val="FFC000"/>
                </a:solidFill>
                <a:latin typeface="Goudy Old Style" panose="02020502050305020303" pitchFamily="18" charset="77"/>
                <a:sym typeface="Wingdings" pitchFamily="2" charset="2"/>
              </a:rPr>
              <a:t>Rebuilding nations for the profits of world corporations</a:t>
            </a:r>
            <a:endParaRPr lang="en-US" sz="2400" b="1" dirty="0">
              <a:solidFill>
                <a:srgbClr val="FFC000"/>
              </a:solidFill>
              <a:latin typeface="Goudy Old Style" panose="02020502050305020303" pitchFamily="18" charset="77"/>
            </a:endParaRPr>
          </a:p>
        </p:txBody>
      </p:sp>
      <p:pic>
        <p:nvPicPr>
          <p:cNvPr id="1026" name="Picture 2" descr="Matt Kennard Quote: &quot;Globalization is what we in the Third World have for several centuries ...">
            <a:extLst>
              <a:ext uri="{FF2B5EF4-FFF2-40B4-BE49-F238E27FC236}">
                <a16:creationId xmlns:a16="http://schemas.microsoft.com/office/drawing/2014/main" id="{750460BA-545C-C4D6-0B65-42AC00E8C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42" y="978581"/>
            <a:ext cx="3515530" cy="2071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ilà à quoi ressemblent les mines de cobalt en République démocratique du Congo. Environ 74 % ...">
            <a:extLst>
              <a:ext uri="{FF2B5EF4-FFF2-40B4-BE49-F238E27FC236}">
                <a16:creationId xmlns:a16="http://schemas.microsoft.com/office/drawing/2014/main" id="{DC81B06D-576F-BAD1-3DC1-BB18B82F1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635" y="2488597"/>
            <a:ext cx="3552473" cy="1993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D1CEE4-B587-6016-E733-50BBF5BD84C1}"/>
              </a:ext>
            </a:extLst>
          </p:cNvPr>
          <p:cNvSpPr txBox="1"/>
          <p:nvPr/>
        </p:nvSpPr>
        <p:spPr>
          <a:xfrm>
            <a:off x="205030" y="2611735"/>
            <a:ext cx="1457450" cy="646331"/>
          </a:xfrm>
          <a:prstGeom prst="rect">
            <a:avLst/>
          </a:prstGeom>
          <a:noFill/>
        </p:spPr>
        <p:txBody>
          <a:bodyPr wrap="none" rtlCol="0">
            <a:spAutoFit/>
          </a:bodyPr>
          <a:lstStyle/>
          <a:p>
            <a:r>
              <a:rPr lang="en-US" dirty="0"/>
              <a:t>Cobalt Mines </a:t>
            </a:r>
          </a:p>
          <a:p>
            <a:endParaRPr lang="en-US" dirty="0"/>
          </a:p>
        </p:txBody>
      </p:sp>
      <p:sp>
        <p:nvSpPr>
          <p:cNvPr id="3" name="TextBox 2">
            <a:extLst>
              <a:ext uri="{FF2B5EF4-FFF2-40B4-BE49-F238E27FC236}">
                <a16:creationId xmlns:a16="http://schemas.microsoft.com/office/drawing/2014/main" id="{E237ECB7-466B-B8AF-5A21-BCD4B6AD82FE}"/>
              </a:ext>
            </a:extLst>
          </p:cNvPr>
          <p:cNvSpPr txBox="1"/>
          <p:nvPr/>
        </p:nvSpPr>
        <p:spPr>
          <a:xfrm>
            <a:off x="-10467" y="2965285"/>
            <a:ext cx="2105256" cy="369332"/>
          </a:xfrm>
          <a:prstGeom prst="rect">
            <a:avLst/>
          </a:prstGeom>
          <a:noFill/>
        </p:spPr>
        <p:txBody>
          <a:bodyPr wrap="none" rtlCol="0">
            <a:spAutoFit/>
          </a:bodyPr>
          <a:lstStyle/>
          <a:p>
            <a:r>
              <a:rPr lang="en-US" dirty="0"/>
              <a:t>Modern Day Slavery</a:t>
            </a:r>
          </a:p>
        </p:txBody>
      </p:sp>
      <p:sp>
        <p:nvSpPr>
          <p:cNvPr id="4" name="TextBox 3">
            <a:extLst>
              <a:ext uri="{FF2B5EF4-FFF2-40B4-BE49-F238E27FC236}">
                <a16:creationId xmlns:a16="http://schemas.microsoft.com/office/drawing/2014/main" id="{14BBEE50-2A94-6691-92C7-D99977B12B25}"/>
              </a:ext>
            </a:extLst>
          </p:cNvPr>
          <p:cNvSpPr txBox="1"/>
          <p:nvPr/>
        </p:nvSpPr>
        <p:spPr>
          <a:xfrm rot="20749228">
            <a:off x="7429012" y="1084389"/>
            <a:ext cx="1739002" cy="461665"/>
          </a:xfrm>
          <a:prstGeom prst="rect">
            <a:avLst/>
          </a:prstGeom>
          <a:noFill/>
        </p:spPr>
        <p:txBody>
          <a:bodyPr wrap="none" rtlCol="0">
            <a:spAutoFit/>
          </a:bodyPr>
          <a:lstStyle/>
          <a:p>
            <a:r>
              <a:rPr lang="en-US" sz="2400" b="1" dirty="0">
                <a:latin typeface="Goudy Old Style" panose="02020502050305020303" pitchFamily="18" charset="77"/>
              </a:rPr>
              <a:t>PROGRESS</a:t>
            </a:r>
          </a:p>
        </p:txBody>
      </p:sp>
      <p:sp>
        <p:nvSpPr>
          <p:cNvPr id="6" name="TextBox 5">
            <a:extLst>
              <a:ext uri="{FF2B5EF4-FFF2-40B4-BE49-F238E27FC236}">
                <a16:creationId xmlns:a16="http://schemas.microsoft.com/office/drawing/2014/main" id="{17264098-C35A-4D47-5874-505DE74FCA41}"/>
              </a:ext>
            </a:extLst>
          </p:cNvPr>
          <p:cNvSpPr txBox="1"/>
          <p:nvPr/>
        </p:nvSpPr>
        <p:spPr>
          <a:xfrm rot="20718180">
            <a:off x="8595591" y="1216500"/>
            <a:ext cx="2480679" cy="461665"/>
          </a:xfrm>
          <a:prstGeom prst="rect">
            <a:avLst/>
          </a:prstGeom>
          <a:noFill/>
        </p:spPr>
        <p:txBody>
          <a:bodyPr wrap="none" rtlCol="0">
            <a:spAutoFit/>
          </a:bodyPr>
          <a:lstStyle/>
          <a:p>
            <a:r>
              <a:rPr lang="en-US" sz="2400" b="1" dirty="0">
                <a:latin typeface="Goudy Old Style" panose="02020502050305020303" pitchFamily="18" charset="77"/>
              </a:rPr>
              <a:t>DEVELOPMENT</a:t>
            </a:r>
          </a:p>
        </p:txBody>
      </p:sp>
      <p:sp>
        <p:nvSpPr>
          <p:cNvPr id="7" name="TextBox 6">
            <a:extLst>
              <a:ext uri="{FF2B5EF4-FFF2-40B4-BE49-F238E27FC236}">
                <a16:creationId xmlns:a16="http://schemas.microsoft.com/office/drawing/2014/main" id="{637C87D3-CF56-1D97-A436-4A611535578A}"/>
              </a:ext>
            </a:extLst>
          </p:cNvPr>
          <p:cNvSpPr txBox="1"/>
          <p:nvPr/>
        </p:nvSpPr>
        <p:spPr>
          <a:xfrm rot="20718180">
            <a:off x="9938033" y="1486616"/>
            <a:ext cx="2312493" cy="461665"/>
          </a:xfrm>
          <a:prstGeom prst="rect">
            <a:avLst/>
          </a:prstGeom>
          <a:noFill/>
        </p:spPr>
        <p:txBody>
          <a:bodyPr wrap="none" rtlCol="0">
            <a:spAutoFit/>
          </a:bodyPr>
          <a:lstStyle/>
          <a:p>
            <a:r>
              <a:rPr lang="en-US" sz="2400" b="1" dirty="0">
                <a:latin typeface="Goudy Old Style" panose="02020502050305020303" pitchFamily="18" charset="77"/>
              </a:rPr>
              <a:t>TECHNOLOGY</a:t>
            </a:r>
          </a:p>
        </p:txBody>
      </p:sp>
    </p:spTree>
    <p:extLst>
      <p:ext uri="{BB962C8B-B14F-4D97-AF65-F5344CB8AC3E}">
        <p14:creationId xmlns:p14="http://schemas.microsoft.com/office/powerpoint/2010/main" val="302820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5E533F-D1F4-94FB-7159-1B3DBC8FCCD4}"/>
              </a:ext>
            </a:extLst>
          </p:cNvPr>
          <p:cNvSpPr txBox="1"/>
          <p:nvPr/>
        </p:nvSpPr>
        <p:spPr>
          <a:xfrm>
            <a:off x="2110645" y="130004"/>
            <a:ext cx="796065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C000"/>
                </a:solidFill>
                <a:latin typeface="Goudy Old Style" panose="02020502050305020303" pitchFamily="18" charset="77"/>
              </a:rPr>
              <a:t>MACHINE IS A WAY OF SEEING  </a:t>
            </a:r>
          </a:p>
          <a:p>
            <a:endParaRPr lang="en-US" dirty="0"/>
          </a:p>
        </p:txBody>
      </p:sp>
      <p:sp>
        <p:nvSpPr>
          <p:cNvPr id="14" name="TextBox 13">
            <a:extLst>
              <a:ext uri="{FF2B5EF4-FFF2-40B4-BE49-F238E27FC236}">
                <a16:creationId xmlns:a16="http://schemas.microsoft.com/office/drawing/2014/main" id="{E88AD147-97D0-D7FE-4E3B-22EED3950F4C}"/>
              </a:ext>
            </a:extLst>
          </p:cNvPr>
          <p:cNvSpPr txBox="1"/>
          <p:nvPr/>
        </p:nvSpPr>
        <p:spPr>
          <a:xfrm>
            <a:off x="3547872" y="6396574"/>
            <a:ext cx="8644128" cy="2215991"/>
          </a:xfrm>
          <a:prstGeom prst="rect">
            <a:avLst/>
          </a:prstGeom>
          <a:noFill/>
        </p:spPr>
        <p:txBody>
          <a:bodyPr wrap="square" rtlCol="0">
            <a:spAutoFit/>
          </a:bodyPr>
          <a:lstStyle/>
          <a:p>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a:t>
            </a:r>
          </a:p>
          <a:p>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r>
              <a:rPr lang="en-US" sz="2800" b="1" dirty="0">
                <a:solidFill>
                  <a:schemeClr val="accent2"/>
                </a:solidFill>
                <a:latin typeface="Calibri" panose="020F0502020204030204" pitchFamily="34" charset="0"/>
                <a:cs typeface="Calibri" panose="020F0502020204030204" pitchFamily="34" charset="0"/>
              </a:rPr>
              <a:t>Screen: </a:t>
            </a:r>
            <a:r>
              <a:rPr lang="en-US" sz="2200" dirty="0">
                <a:latin typeface="Calibri" panose="020F0502020204030204" pitchFamily="34" charset="0"/>
                <a:cs typeface="Calibri" panose="020F0502020204030204" pitchFamily="34" charset="0"/>
              </a:rPr>
              <a:t>Where we are going. Both our distraction and the means of coming to the Machine.</a:t>
            </a:r>
          </a:p>
        </p:txBody>
      </p:sp>
      <p:sp>
        <p:nvSpPr>
          <p:cNvPr id="15" name="TextBox 14">
            <a:extLst>
              <a:ext uri="{FF2B5EF4-FFF2-40B4-BE49-F238E27FC236}">
                <a16:creationId xmlns:a16="http://schemas.microsoft.com/office/drawing/2014/main" id="{D6192F0F-8049-42AC-8A92-43348181C7E1}"/>
              </a:ext>
            </a:extLst>
          </p:cNvPr>
          <p:cNvSpPr txBox="1"/>
          <p:nvPr/>
        </p:nvSpPr>
        <p:spPr>
          <a:xfrm>
            <a:off x="4868382" y="691647"/>
            <a:ext cx="1561646" cy="584775"/>
          </a:xfrm>
          <a:prstGeom prst="rect">
            <a:avLst/>
          </a:prstGeom>
          <a:noFill/>
        </p:spPr>
        <p:txBody>
          <a:bodyPr wrap="none" rtlCol="0">
            <a:spAutoFit/>
          </a:bodyPr>
          <a:lstStyle/>
          <a:p>
            <a:r>
              <a:rPr lang="en-US" sz="3200" b="1" dirty="0">
                <a:solidFill>
                  <a:srgbClr val="FFC000"/>
                </a:solidFill>
                <a:latin typeface="Goudy Old Style" panose="02020502050305020303" pitchFamily="18" charset="77"/>
              </a:rPr>
              <a:t>THE 4’s</a:t>
            </a:r>
          </a:p>
        </p:txBody>
      </p:sp>
      <p:sp>
        <p:nvSpPr>
          <p:cNvPr id="2" name="TextBox 1">
            <a:extLst>
              <a:ext uri="{FF2B5EF4-FFF2-40B4-BE49-F238E27FC236}">
                <a16:creationId xmlns:a16="http://schemas.microsoft.com/office/drawing/2014/main" id="{8B8A77DA-C9C7-A9CD-77F3-1710BBC1212E}"/>
              </a:ext>
            </a:extLst>
          </p:cNvPr>
          <p:cNvSpPr txBox="1"/>
          <p:nvPr/>
        </p:nvSpPr>
        <p:spPr>
          <a:xfrm>
            <a:off x="11794435" y="291548"/>
            <a:ext cx="311304" cy="369332"/>
          </a:xfrm>
          <a:prstGeom prst="rect">
            <a:avLst/>
          </a:prstGeom>
          <a:noFill/>
        </p:spPr>
        <p:txBody>
          <a:bodyPr wrap="none" rtlCol="0">
            <a:spAutoFit/>
          </a:bodyPr>
          <a:lstStyle/>
          <a:p>
            <a:r>
              <a:rPr lang="en-US" dirty="0"/>
              <a:t>K</a:t>
            </a:r>
          </a:p>
        </p:txBody>
      </p:sp>
      <p:pic>
        <p:nvPicPr>
          <p:cNvPr id="2050" name="Picture 2" descr="Expert judgement and uncertainty quantification for climate change - Climate Etc.">
            <a:extLst>
              <a:ext uri="{FF2B5EF4-FFF2-40B4-BE49-F238E27FC236}">
                <a16:creationId xmlns:a16="http://schemas.microsoft.com/office/drawing/2014/main" id="{487AF334-DD7C-4AB6-744B-02C96CCF9B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46" r="18341"/>
          <a:stretch/>
        </p:blipFill>
        <p:spPr bwMode="auto">
          <a:xfrm>
            <a:off x="502832" y="1723242"/>
            <a:ext cx="2027725" cy="21868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E3EA00-5AF8-C13B-F605-C1D9D650CF42}"/>
              </a:ext>
            </a:extLst>
          </p:cNvPr>
          <p:cNvSpPr txBox="1"/>
          <p:nvPr/>
        </p:nvSpPr>
        <p:spPr>
          <a:xfrm>
            <a:off x="239452" y="4214884"/>
            <a:ext cx="3205077" cy="1815882"/>
          </a:xfrm>
          <a:prstGeom prst="rect">
            <a:avLst/>
          </a:prstGeom>
          <a:noFill/>
        </p:spPr>
        <p:txBody>
          <a:bodyPr wrap="square" rtlCol="0">
            <a:spAutoFit/>
          </a:bodyPr>
          <a:lstStyle/>
          <a:p>
            <a:r>
              <a:rPr lang="en-US" sz="2400" b="1" dirty="0">
                <a:solidFill>
                  <a:schemeClr val="accent2"/>
                </a:solidFill>
                <a:latin typeface="Calibri" panose="020F0502020204030204" pitchFamily="34" charset="0"/>
                <a:cs typeface="Calibri" panose="020F0502020204030204" pitchFamily="34" charset="0"/>
              </a:rPr>
              <a:t>           SCIENCE</a:t>
            </a:r>
          </a:p>
          <a:p>
            <a:r>
              <a:rPr lang="en-US" sz="2200" dirty="0">
                <a:latin typeface="Calibri" panose="020F0502020204030204" pitchFamily="34" charset="0"/>
                <a:cs typeface="Calibri" panose="020F0502020204030204" pitchFamily="34" charset="0"/>
              </a:rPr>
              <a:t>Where we come from. A non-mythic that claims truth based on measurement and tools</a:t>
            </a:r>
            <a:endParaRPr lang="en-US" sz="2200" dirty="0"/>
          </a:p>
        </p:txBody>
      </p:sp>
      <p:pic>
        <p:nvPicPr>
          <p:cNvPr id="2052" name="Picture 4" descr="Rising Narcissism: Is Social Media Making Us More Narcissistic?">
            <a:extLst>
              <a:ext uri="{FF2B5EF4-FFF2-40B4-BE49-F238E27FC236}">
                <a16:creationId xmlns:a16="http://schemas.microsoft.com/office/drawing/2014/main" id="{22F5EBE0-A573-0D0E-65B7-911E4BE1E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658" y="1294274"/>
            <a:ext cx="2492976" cy="1952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58A984-E4C2-D997-6A20-5BD9C548305C}"/>
              </a:ext>
            </a:extLst>
          </p:cNvPr>
          <p:cNvSpPr txBox="1"/>
          <p:nvPr/>
        </p:nvSpPr>
        <p:spPr>
          <a:xfrm>
            <a:off x="3564908" y="3292779"/>
            <a:ext cx="2847707" cy="1815882"/>
          </a:xfrm>
          <a:prstGeom prst="rect">
            <a:avLst/>
          </a:prstGeom>
          <a:noFill/>
        </p:spPr>
        <p:txBody>
          <a:bodyPr wrap="square" rtlCol="0">
            <a:spAutoFit/>
          </a:bodyPr>
          <a:lstStyle/>
          <a:p>
            <a:r>
              <a:rPr lang="en-US" sz="2400" b="1" dirty="0">
                <a:solidFill>
                  <a:schemeClr val="accent2"/>
                </a:solidFill>
                <a:latin typeface="Calibri" panose="020F0502020204030204" pitchFamily="34" charset="0"/>
                <a:cs typeface="Calibri" panose="020F0502020204030204" pitchFamily="34" charset="0"/>
              </a:rPr>
              <a:t>           SELF</a:t>
            </a:r>
          </a:p>
          <a:p>
            <a:r>
              <a:rPr lang="en-US" sz="2200" dirty="0">
                <a:latin typeface="Calibri" panose="020F0502020204030204" pitchFamily="34" charset="0"/>
                <a:cs typeface="Calibri" panose="020F0502020204030204" pitchFamily="34" charset="0"/>
              </a:rPr>
              <a:t>Who we are. The highest good is to serve the self and ensure longevity</a:t>
            </a:r>
          </a:p>
        </p:txBody>
      </p:sp>
      <p:sp>
        <p:nvSpPr>
          <p:cNvPr id="6" name="TextBox 5">
            <a:extLst>
              <a:ext uri="{FF2B5EF4-FFF2-40B4-BE49-F238E27FC236}">
                <a16:creationId xmlns:a16="http://schemas.microsoft.com/office/drawing/2014/main" id="{FF464E4A-3A27-CA86-8AB7-28724285A3C3}"/>
              </a:ext>
            </a:extLst>
          </p:cNvPr>
          <p:cNvSpPr txBox="1"/>
          <p:nvPr/>
        </p:nvSpPr>
        <p:spPr>
          <a:xfrm>
            <a:off x="6153768" y="3795391"/>
            <a:ext cx="2963301" cy="1692771"/>
          </a:xfrm>
          <a:prstGeom prst="rect">
            <a:avLst/>
          </a:prstGeom>
          <a:noFill/>
        </p:spPr>
        <p:txBody>
          <a:bodyPr wrap="square">
            <a:spAutoFit/>
          </a:bodyPr>
          <a:lstStyle/>
          <a:p>
            <a:r>
              <a:rPr lang="en-US" sz="2400" b="1" dirty="0">
                <a:solidFill>
                  <a:schemeClr val="accent2"/>
                </a:solidFill>
                <a:latin typeface="Calibri" panose="020F0502020204030204" pitchFamily="34" charset="0"/>
                <a:cs typeface="Calibri" panose="020F0502020204030204" pitchFamily="34" charset="0"/>
              </a:rPr>
              <a:t>           SEX</a:t>
            </a:r>
          </a:p>
          <a:p>
            <a:r>
              <a:rPr lang="en-US" sz="2000" dirty="0">
                <a:latin typeface="Calibri" panose="020F0502020204030204" pitchFamily="34" charset="0"/>
                <a:cs typeface="Calibri" panose="020F0502020204030204" pitchFamily="34" charset="0"/>
              </a:rPr>
              <a:t>What we do. Highest means of pleasure and affirmation of individual identity</a:t>
            </a:r>
          </a:p>
        </p:txBody>
      </p:sp>
      <p:sp>
        <p:nvSpPr>
          <p:cNvPr id="8" name="TextBox 7">
            <a:extLst>
              <a:ext uri="{FF2B5EF4-FFF2-40B4-BE49-F238E27FC236}">
                <a16:creationId xmlns:a16="http://schemas.microsoft.com/office/drawing/2014/main" id="{8F7A2612-6252-2420-EA77-92ED655C8F3C}"/>
              </a:ext>
            </a:extLst>
          </p:cNvPr>
          <p:cNvSpPr txBox="1"/>
          <p:nvPr/>
        </p:nvSpPr>
        <p:spPr>
          <a:xfrm>
            <a:off x="9354312" y="3354334"/>
            <a:ext cx="2751427" cy="1692771"/>
          </a:xfrm>
          <a:prstGeom prst="rect">
            <a:avLst/>
          </a:prstGeom>
          <a:noFill/>
        </p:spPr>
        <p:txBody>
          <a:bodyPr wrap="square">
            <a:spAutoFit/>
          </a:bodyPr>
          <a:lstStyle/>
          <a:p>
            <a:r>
              <a:rPr lang="en-US" sz="2400" b="1" dirty="0">
                <a:solidFill>
                  <a:schemeClr val="accent2"/>
                </a:solidFill>
                <a:latin typeface="Calibri" panose="020F0502020204030204" pitchFamily="34" charset="0"/>
                <a:cs typeface="Calibri" panose="020F0502020204030204" pitchFamily="34" charset="0"/>
              </a:rPr>
              <a:t>         SCREEN</a:t>
            </a:r>
          </a:p>
          <a:p>
            <a:r>
              <a:rPr lang="en-US" sz="2000" dirty="0">
                <a:latin typeface="Calibri" panose="020F0502020204030204" pitchFamily="34" charset="0"/>
                <a:cs typeface="Calibri" panose="020F0502020204030204" pitchFamily="34" charset="0"/>
              </a:rPr>
              <a:t>Where we are going. Both our distraction and the means of coming to the Machine</a:t>
            </a:r>
          </a:p>
        </p:txBody>
      </p:sp>
      <p:pic>
        <p:nvPicPr>
          <p:cNvPr id="2054" name="Picture 6" descr="University Unveils Religious Studies Course: 'Queering God' - FreedomProject Media">
            <a:extLst>
              <a:ext uri="{FF2B5EF4-FFF2-40B4-BE49-F238E27FC236}">
                <a16:creationId xmlns:a16="http://schemas.microsoft.com/office/drawing/2014/main" id="{DAB70808-B1E1-5C49-ECD5-FDD979D11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13" r="13181"/>
          <a:stretch/>
        </p:blipFill>
        <p:spPr bwMode="auto">
          <a:xfrm>
            <a:off x="6153768" y="1761181"/>
            <a:ext cx="2377440" cy="18317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ld Learning Coding through Holographic Table, Immersed in Technology Stock Photo - Image of ...">
            <a:extLst>
              <a:ext uri="{FF2B5EF4-FFF2-40B4-BE49-F238E27FC236}">
                <a16:creationId xmlns:a16="http://schemas.microsoft.com/office/drawing/2014/main" id="{0045D14A-370A-115D-8C97-D3A83896C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9343" y="1304837"/>
            <a:ext cx="3016441" cy="18212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llustrative Gender Difference Charts Gender Difference | Hot Sex Picture">
            <a:extLst>
              <a:ext uri="{FF2B5EF4-FFF2-40B4-BE49-F238E27FC236}">
                <a16:creationId xmlns:a16="http://schemas.microsoft.com/office/drawing/2014/main" id="{B0B43F35-FFD2-03BB-3D96-58C733A256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316" y="5246557"/>
            <a:ext cx="1491861" cy="134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54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{13748017-9D17-344E-B128-298F57B3B14B}tf10001122</Template>
  <TotalTime>15543</TotalTime>
  <Words>2859</Words>
  <Application>Microsoft Macintosh PowerPoint</Application>
  <PresentationFormat>Widescreen</PresentationFormat>
  <Paragraphs>209</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DDG_ProximaNova</vt:lpstr>
      <vt:lpstr>Gotham A</vt:lpstr>
      <vt:lpstr>Goudy Old Style</vt:lpstr>
      <vt:lpstr>Spectral</vt:lpstr>
      <vt:lpstr>Times New Roman</vt:lpstr>
      <vt:lpstr>Tw Cen MT</vt:lpstr>
      <vt:lpstr>Circuit</vt:lpstr>
      <vt:lpstr>PowerPoint Presentation</vt:lpstr>
      <vt:lpstr>PowerPoint Presentation</vt:lpstr>
      <vt:lpstr>Uprooted in the West</vt:lpstr>
      <vt:lpstr>Unmasking Humanity</vt:lpstr>
      <vt:lpstr>Decline of the West</vt:lpstr>
      <vt:lpstr>Decline of the 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Recovering What Matters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Uprooted in the West</dc:title>
  <dc:creator/>
  <cp:lastModifiedBy>Karen Howes</cp:lastModifiedBy>
  <cp:revision>444</cp:revision>
  <dcterms:created xsi:type="dcterms:W3CDTF">2025-10-08T18:31:04Z</dcterms:created>
  <dcterms:modified xsi:type="dcterms:W3CDTF">2025-11-24T08:06:00Z</dcterms:modified>
</cp:coreProperties>
</file>