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7"/>
  </p:notesMasterIdLst>
  <p:sldIdLst>
    <p:sldId id="278" r:id="rId2"/>
    <p:sldId id="262" r:id="rId3"/>
    <p:sldId id="263" r:id="rId4"/>
    <p:sldId id="276" r:id="rId5"/>
    <p:sldId id="281" r:id="rId6"/>
    <p:sldId id="277" r:id="rId7"/>
    <p:sldId id="269" r:id="rId8"/>
    <p:sldId id="266" r:id="rId9"/>
    <p:sldId id="275" r:id="rId10"/>
    <p:sldId id="279" r:id="rId11"/>
    <p:sldId id="285" r:id="rId12"/>
    <p:sldId id="280" r:id="rId13"/>
    <p:sldId id="272" r:id="rId14"/>
    <p:sldId id="267" r:id="rId15"/>
    <p:sldId id="284" r:id="rId16"/>
    <p:sldId id="265" r:id="rId17"/>
    <p:sldId id="264" r:id="rId18"/>
    <p:sldId id="282" r:id="rId19"/>
    <p:sldId id="283" r:id="rId20"/>
    <p:sldId id="273" r:id="rId21"/>
    <p:sldId id="268" r:id="rId22"/>
    <p:sldId id="274" r:id="rId23"/>
    <p:sldId id="318" r:id="rId24"/>
    <p:sldId id="320" r:id="rId25"/>
    <p:sldId id="286"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324"/>
    <p:restoredTop sz="93185"/>
  </p:normalViewPr>
  <p:slideViewPr>
    <p:cSldViewPr snapToGrid="0" snapToObjects="1">
      <p:cViewPr varScale="1">
        <p:scale>
          <a:sx n="109" d="100"/>
          <a:sy n="109" d="100"/>
        </p:scale>
        <p:origin x="1392" y="144"/>
      </p:cViewPr>
      <p:guideLst>
        <p:guide orient="horz" pos="2160"/>
        <p:guide pos="2880"/>
      </p:guideLst>
    </p:cSldViewPr>
  </p:slideViewPr>
  <p:notesTextViewPr>
    <p:cViewPr>
      <p:scale>
        <a:sx n="100" d="100"/>
        <a:sy n="100" d="100"/>
      </p:scale>
      <p:origin x="0" y="-32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996529-182D-9E46-A7EE-A011980A34EE}" type="datetimeFigureOut">
              <a:rPr lang="en-US" smtClean="0"/>
              <a:t>9/24/25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934E68-126A-0A41-B92C-F1D94C548D9C}" type="slidenum">
              <a:rPr lang="en-US" smtClean="0"/>
              <a:t>‹#›</a:t>
            </a:fld>
            <a:endParaRPr lang="en-US"/>
          </a:p>
        </p:txBody>
      </p:sp>
    </p:spTree>
    <p:extLst>
      <p:ext uri="{BB962C8B-B14F-4D97-AF65-F5344CB8AC3E}">
        <p14:creationId xmlns:p14="http://schemas.microsoft.com/office/powerpoint/2010/main" val="1882392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Times New Roman" panose="02020603050405020304" pitchFamily="18" charset="0"/>
              </a:rPr>
              <a:t>With his background in statistics, </a:t>
            </a:r>
            <a:r>
              <a:rPr lang="en-US" sz="1800" dirty="0" err="1">
                <a:effectLst/>
                <a:latin typeface="Times New Roman" panose="02020603050405020304" pitchFamily="18" charset="0"/>
                <a:ea typeface="Times New Roman" panose="02020603050405020304" pitchFamily="18" charset="0"/>
              </a:rPr>
              <a:t>Desmet</a:t>
            </a:r>
            <a:r>
              <a:rPr lang="en-US" sz="1800" dirty="0">
                <a:effectLst/>
                <a:latin typeface="Times New Roman" panose="02020603050405020304" pitchFamily="18" charset="0"/>
                <a:ea typeface="Times New Roman" panose="02020603050405020304" pitchFamily="18" charset="0"/>
              </a:rPr>
              <a:t> studied the statistics that were presented by government and media outlets, noting that most of the people uncritically accepted these numbers, even though they were often "blatantly wrong", he started to study this phenomenon from a mass psychology perspective.</a:t>
            </a:r>
          </a:p>
          <a:p>
            <a:endParaRPr lang="en-US" dirty="0"/>
          </a:p>
        </p:txBody>
      </p:sp>
      <p:sp>
        <p:nvSpPr>
          <p:cNvPr id="4" name="Slide Number Placeholder 3"/>
          <p:cNvSpPr>
            <a:spLocks noGrp="1"/>
          </p:cNvSpPr>
          <p:nvPr>
            <p:ph type="sldNum" sz="quarter" idx="5"/>
          </p:nvPr>
        </p:nvSpPr>
        <p:spPr/>
        <p:txBody>
          <a:bodyPr/>
          <a:lstStyle/>
          <a:p>
            <a:fld id="{24934E68-126A-0A41-B92C-F1D94C548D9C}" type="slidenum">
              <a:rPr lang="en-US" smtClean="0"/>
              <a:t>3</a:t>
            </a:fld>
            <a:endParaRPr lang="en-US"/>
          </a:p>
        </p:txBody>
      </p:sp>
    </p:spTree>
    <p:extLst>
      <p:ext uri="{BB962C8B-B14F-4D97-AF65-F5344CB8AC3E}">
        <p14:creationId xmlns:p14="http://schemas.microsoft.com/office/powerpoint/2010/main" val="13940492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world is seen from Big Bang onward as a dead mechanistic process, an enormous chain reaction which continues endlessly without meaning or purpose and somewhere along the way produces life and mankind -- Naïve world view.</a:t>
            </a:r>
          </a:p>
          <a:p>
            <a:pPr marL="171450" indent="-171450">
              <a:buFont typeface="Arial" panose="020B0604020202020204" pitchFamily="34" charset="0"/>
              <a:buChar char="•"/>
            </a:pPr>
            <a:r>
              <a:rPr lang="en-US" dirty="0"/>
              <a:t>Heisenberg: Not only is the universe stranger than we think, it is stranger than we can think.”</a:t>
            </a:r>
          </a:p>
          <a:p>
            <a:pPr marL="171450" indent="-171450">
              <a:buFont typeface="Arial" panose="020B0604020202020204" pitchFamily="34" charset="0"/>
              <a:buChar char="•"/>
            </a:pPr>
            <a:r>
              <a:rPr lang="en-US" dirty="0"/>
              <a:t>Water droplets; CANTOR DUST – (dividing a line in 3 then omitting middle line)--</a:t>
            </a:r>
            <a:r>
              <a:rPr lang="en-US" dirty="0" err="1"/>
              <a:t>Mandelbrodt</a:t>
            </a:r>
            <a:r>
              <a:rPr lang="en-US" dirty="0"/>
              <a:t> finding a pattern in random noise (by unrelated external factors) over the telephone line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2060"/>
                </a:solidFill>
                <a:latin typeface="Calibri" panose="020F0502020204030204" pitchFamily="34" charset="0"/>
                <a:cs typeface="Calibri" panose="020F0502020204030204" pitchFamily="34" charset="0"/>
              </a:rPr>
              <a:t>Need for humility and acceptance of </a:t>
            </a:r>
            <a:r>
              <a:rPr lang="en-US" sz="1200" b="1" dirty="0">
                <a:solidFill>
                  <a:srgbClr val="002060"/>
                </a:solidFill>
                <a:latin typeface="Calibri" panose="020F0502020204030204" pitchFamily="34" charset="0"/>
                <a:cs typeface="Calibri" panose="020F0502020204030204" pitchFamily="34" charset="0"/>
              </a:rPr>
              <a:t>uncertainty</a:t>
            </a:r>
            <a:r>
              <a:rPr lang="en-US" sz="1200" dirty="0">
                <a:solidFill>
                  <a:srgbClr val="002060"/>
                </a:solidFill>
                <a:latin typeface="Calibri" panose="020F0502020204030204" pitchFamily="34" charset="0"/>
                <a:cs typeface="Calibri" panose="020F0502020204030204" pitchFamily="34" charset="0"/>
              </a:rPr>
              <a:t> – “The more accurately in time an elementary particle is positioned, the more uncertain it’s location in space” (Heisenberg)</a:t>
            </a:r>
          </a:p>
          <a:p>
            <a:endParaRPr lang="en-US" dirty="0"/>
          </a:p>
        </p:txBody>
      </p:sp>
      <p:sp>
        <p:nvSpPr>
          <p:cNvPr id="4" name="Slide Number Placeholder 3"/>
          <p:cNvSpPr>
            <a:spLocks noGrp="1"/>
          </p:cNvSpPr>
          <p:nvPr>
            <p:ph type="sldNum" sz="quarter" idx="5"/>
          </p:nvPr>
        </p:nvSpPr>
        <p:spPr/>
        <p:txBody>
          <a:bodyPr/>
          <a:lstStyle/>
          <a:p>
            <a:fld id="{24934E68-126A-0A41-B92C-F1D94C548D9C}" type="slidenum">
              <a:rPr lang="en-US" smtClean="0"/>
              <a:t>21</a:t>
            </a:fld>
            <a:endParaRPr lang="en-US"/>
          </a:p>
        </p:txBody>
      </p:sp>
    </p:spTree>
    <p:extLst>
      <p:ext uri="{BB962C8B-B14F-4D97-AF65-F5344CB8AC3E}">
        <p14:creationId xmlns:p14="http://schemas.microsoft.com/office/powerpoint/2010/main" val="31384274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Fourth industrial revolution – man is expected to physically merge with technology – transhumanism, internet of bodies – body is digitally monitored, tracked and traced by a technocratic govt to master the problems of the future – those dissenting are naïve and unscientific. </a:t>
            </a:r>
          </a:p>
          <a:p>
            <a:r>
              <a:rPr lang="en-US" dirty="0"/>
              <a:t>Refusing to go along means you lack civic sense, think you are more important than the collective. – Your health is no longer your business because it affects others. </a:t>
            </a:r>
          </a:p>
        </p:txBody>
      </p:sp>
      <p:sp>
        <p:nvSpPr>
          <p:cNvPr id="4" name="Slide Number Placeholder 3"/>
          <p:cNvSpPr>
            <a:spLocks noGrp="1"/>
          </p:cNvSpPr>
          <p:nvPr>
            <p:ph type="sldNum" sz="quarter" idx="5"/>
          </p:nvPr>
        </p:nvSpPr>
        <p:spPr/>
        <p:txBody>
          <a:bodyPr/>
          <a:lstStyle/>
          <a:p>
            <a:fld id="{24934E68-126A-0A41-B92C-F1D94C548D9C}" type="slidenum">
              <a:rPr lang="en-US" smtClean="0"/>
              <a:t>22</a:t>
            </a:fld>
            <a:endParaRPr lang="en-US"/>
          </a:p>
        </p:txBody>
      </p:sp>
    </p:spTree>
    <p:extLst>
      <p:ext uri="{BB962C8B-B14F-4D97-AF65-F5344CB8AC3E}">
        <p14:creationId xmlns:p14="http://schemas.microsoft.com/office/powerpoint/2010/main" val="1795609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you have book suggestions or questions about how to host a FAIR book club for your friends or community, contact Arnold or Karen</a:t>
            </a:r>
          </a:p>
          <a:p>
            <a:endParaRPr lang="en-US" b="0" i="0" dirty="0">
              <a:solidFill>
                <a:srgbClr val="333333"/>
              </a:solidFill>
              <a:effectLst/>
              <a:latin typeface="Spectral"/>
            </a:endParaRPr>
          </a:p>
        </p:txBody>
      </p:sp>
      <p:sp>
        <p:nvSpPr>
          <p:cNvPr id="4" name="Slide Number Placeholder 3"/>
          <p:cNvSpPr>
            <a:spLocks noGrp="1"/>
          </p:cNvSpPr>
          <p:nvPr>
            <p:ph type="sldNum" sz="quarter" idx="5"/>
          </p:nvPr>
        </p:nvSpPr>
        <p:spPr/>
        <p:txBody>
          <a:bodyPr/>
          <a:lstStyle/>
          <a:p>
            <a:fld id="{78458BB7-8E7C-6142-8819-D4D06A52B316}" type="slidenum">
              <a:rPr lang="en-US" smtClean="0"/>
              <a:t>23</a:t>
            </a:fld>
            <a:endParaRPr lang="en-US"/>
          </a:p>
        </p:txBody>
      </p:sp>
    </p:spTree>
    <p:extLst>
      <p:ext uri="{BB962C8B-B14F-4D97-AF65-F5344CB8AC3E}">
        <p14:creationId xmlns:p14="http://schemas.microsoft.com/office/powerpoint/2010/main" val="31410058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dirty="0">
              <a:solidFill>
                <a:srgbClr val="333333"/>
              </a:solidFill>
              <a:effectLst/>
              <a:latin typeface="Spectral"/>
            </a:endParaRPr>
          </a:p>
        </p:txBody>
      </p:sp>
      <p:sp>
        <p:nvSpPr>
          <p:cNvPr id="4" name="Slide Number Placeholder 3"/>
          <p:cNvSpPr>
            <a:spLocks noGrp="1"/>
          </p:cNvSpPr>
          <p:nvPr>
            <p:ph type="sldNum" sz="quarter" idx="5"/>
          </p:nvPr>
        </p:nvSpPr>
        <p:spPr/>
        <p:txBody>
          <a:bodyPr/>
          <a:lstStyle/>
          <a:p>
            <a:fld id="{78458BB7-8E7C-6142-8819-D4D06A52B316}" type="slidenum">
              <a:rPr lang="en-US" smtClean="0"/>
              <a:t>24</a:t>
            </a:fld>
            <a:endParaRPr lang="en-US"/>
          </a:p>
        </p:txBody>
      </p:sp>
    </p:spTree>
    <p:extLst>
      <p:ext uri="{BB962C8B-B14F-4D97-AF65-F5344CB8AC3E}">
        <p14:creationId xmlns:p14="http://schemas.microsoft.com/office/powerpoint/2010/main" val="1264484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Times New Roman" panose="02020603050405020304" pitchFamily="18" charset="0"/>
              </a:rPr>
              <a:t>With his background in statistics, </a:t>
            </a:r>
            <a:r>
              <a:rPr lang="en-US" sz="1800" dirty="0" err="1">
                <a:effectLst/>
                <a:latin typeface="Times New Roman" panose="02020603050405020304" pitchFamily="18" charset="0"/>
                <a:ea typeface="Times New Roman" panose="02020603050405020304" pitchFamily="18" charset="0"/>
              </a:rPr>
              <a:t>Desmet</a:t>
            </a:r>
            <a:r>
              <a:rPr lang="en-US" sz="1800" dirty="0">
                <a:effectLst/>
                <a:latin typeface="Times New Roman" panose="02020603050405020304" pitchFamily="18" charset="0"/>
                <a:ea typeface="Times New Roman" panose="02020603050405020304" pitchFamily="18" charset="0"/>
              </a:rPr>
              <a:t> studied the statistics that were presented by government and media outlets, noting that most of the people uncritically accepted these numbers, even though they were often "blatantly wrong", he started to study this phenomenon from a mass psychology perspective.</a:t>
            </a:r>
          </a:p>
          <a:p>
            <a:endParaRPr lang="en-US" dirty="0"/>
          </a:p>
        </p:txBody>
      </p:sp>
      <p:sp>
        <p:nvSpPr>
          <p:cNvPr id="4" name="Slide Number Placeholder 3"/>
          <p:cNvSpPr>
            <a:spLocks noGrp="1"/>
          </p:cNvSpPr>
          <p:nvPr>
            <p:ph type="sldNum" sz="quarter" idx="5"/>
          </p:nvPr>
        </p:nvSpPr>
        <p:spPr/>
        <p:txBody>
          <a:bodyPr/>
          <a:lstStyle/>
          <a:p>
            <a:fld id="{24934E68-126A-0A41-B92C-F1D94C548D9C}" type="slidenum">
              <a:rPr lang="en-US" smtClean="0"/>
              <a:t>4</a:t>
            </a:fld>
            <a:endParaRPr lang="en-US"/>
          </a:p>
        </p:txBody>
      </p:sp>
    </p:spTree>
    <p:extLst>
      <p:ext uri="{BB962C8B-B14F-4D97-AF65-F5344CB8AC3E}">
        <p14:creationId xmlns:p14="http://schemas.microsoft.com/office/powerpoint/2010/main" val="527363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24934E68-126A-0A41-B92C-F1D94C548D9C}" type="slidenum">
              <a:rPr lang="en-US" smtClean="0"/>
              <a:t>6</a:t>
            </a:fld>
            <a:endParaRPr lang="en-US"/>
          </a:p>
        </p:txBody>
      </p:sp>
    </p:spTree>
    <p:extLst>
      <p:ext uri="{BB962C8B-B14F-4D97-AF65-F5344CB8AC3E}">
        <p14:creationId xmlns:p14="http://schemas.microsoft.com/office/powerpoint/2010/main" val="3810965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People believe the technology and technocrats should lead during a crisis..</a:t>
            </a:r>
          </a:p>
          <a:p>
            <a:r>
              <a:rPr lang="en-US" dirty="0"/>
              <a:t>Can’t reduce and categorize things around you. There’s a limit. When you’re logical, connect everything from dot to dot, you have a closed system, but life isn’t closed – it’s irrational. </a:t>
            </a:r>
          </a:p>
          <a:p>
            <a:r>
              <a:rPr lang="en-US" dirty="0"/>
              <a:t>-- Heisenberg uncertainty principle – ”it’s impossible to determine facts – relinquish the illusion that man can ever attain certainty…. All the great scientists finally came to the belief that truth cannot be discovered through measurement.  …. The great minds who followed reason and facts concluded “the essence of things is beyond logic and cannot be grasped.”</a:t>
            </a:r>
          </a:p>
        </p:txBody>
      </p:sp>
      <p:sp>
        <p:nvSpPr>
          <p:cNvPr id="4" name="Slide Number Placeholder 3"/>
          <p:cNvSpPr>
            <a:spLocks noGrp="1"/>
          </p:cNvSpPr>
          <p:nvPr>
            <p:ph type="sldNum" sz="quarter" idx="5"/>
          </p:nvPr>
        </p:nvSpPr>
        <p:spPr/>
        <p:txBody>
          <a:bodyPr/>
          <a:lstStyle/>
          <a:p>
            <a:fld id="{24934E68-126A-0A41-B92C-F1D94C548D9C}" type="slidenum">
              <a:rPr lang="en-US" smtClean="0"/>
              <a:t>8</a:t>
            </a:fld>
            <a:endParaRPr lang="en-US"/>
          </a:p>
        </p:txBody>
      </p:sp>
    </p:spTree>
    <p:extLst>
      <p:ext uri="{BB962C8B-B14F-4D97-AF65-F5344CB8AC3E}">
        <p14:creationId xmlns:p14="http://schemas.microsoft.com/office/powerpoint/2010/main" val="20710646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b="0" i="0" dirty="0">
                <a:solidFill>
                  <a:srgbClr val="002050"/>
                </a:solidFill>
                <a:effectLst/>
                <a:latin typeface="Helvetica" pitchFamily="2" charset="0"/>
              </a:rPr>
              <a:t>Johnny </a:t>
            </a:r>
            <a:r>
              <a:rPr lang="en-US" b="0" i="0" dirty="0" err="1">
                <a:solidFill>
                  <a:srgbClr val="002050"/>
                </a:solidFill>
                <a:effectLst/>
                <a:latin typeface="Helvetica" pitchFamily="2" charset="0"/>
              </a:rPr>
              <a:t>Ionnisdis</a:t>
            </a:r>
            <a:r>
              <a:rPr lang="en-US" b="0" i="0" dirty="0">
                <a:solidFill>
                  <a:srgbClr val="002050"/>
                </a:solidFill>
                <a:effectLst/>
                <a:latin typeface="Helvetica" pitchFamily="2" charset="0"/>
              </a:rPr>
              <a:t> ….. Professor at Stanford University with appointments in multiple departments</a:t>
            </a:r>
          </a:p>
          <a:p>
            <a:pPr algn="l">
              <a:buFont typeface="Arial" panose="020B0604020202020204" pitchFamily="34" charset="0"/>
              <a:buChar char="•"/>
            </a:pPr>
            <a:r>
              <a:rPr lang="en-US" b="0" i="0" dirty="0">
                <a:solidFill>
                  <a:srgbClr val="002050"/>
                </a:solidFill>
                <a:effectLst/>
                <a:latin typeface="Helvetica" pitchFamily="2" charset="0"/>
              </a:rPr>
              <a:t>Author of the highly cited paper “Why Most Published Research Findings Are False”</a:t>
            </a:r>
          </a:p>
          <a:p>
            <a:pPr algn="l">
              <a:buFont typeface="Arial" panose="020B0604020202020204" pitchFamily="34" charset="0"/>
              <a:buChar char="•"/>
            </a:pPr>
            <a:r>
              <a:rPr lang="en-US" b="0" i="0" dirty="0">
                <a:solidFill>
                  <a:srgbClr val="002050"/>
                </a:solidFill>
                <a:effectLst/>
                <a:latin typeface="Helvetica" pitchFamily="2" charset="0"/>
              </a:rPr>
              <a:t>One of the most-cited scientists worldwide</a:t>
            </a:r>
          </a:p>
          <a:p>
            <a:pPr algn="l">
              <a:buFont typeface="Arial" panose="020B0604020202020204" pitchFamily="34" charset="0"/>
              <a:buChar char="•"/>
            </a:pPr>
            <a:r>
              <a:rPr lang="en-US" b="0" i="0" dirty="0">
                <a:solidFill>
                  <a:srgbClr val="002050"/>
                </a:solidFill>
                <a:effectLst/>
                <a:latin typeface="Helvetica" pitchFamily="2" charset="0"/>
              </a:rPr>
              <a:t>Elected to the National Academy of Medicine</a:t>
            </a:r>
          </a:p>
          <a:p>
            <a:pPr marL="0" marR="0" lvl="0" indent="0" algn="l" defTabSz="914400" rtl="0" eaLnBrk="1" fontAlgn="auto" latinLnBrk="0" hangingPunct="1">
              <a:lnSpc>
                <a:spcPct val="100000"/>
              </a:lnSpc>
              <a:spcBef>
                <a:spcPts val="0"/>
              </a:spcBef>
              <a:spcAft>
                <a:spcPts val="0"/>
              </a:spcAft>
              <a:buClrTx/>
              <a:buSzTx/>
              <a:buFontTx/>
              <a:buNone/>
              <a:tabLst/>
              <a:defRPr/>
            </a:pPr>
            <a:br>
              <a:rPr lang="en-US" dirty="0"/>
            </a:br>
            <a:r>
              <a:rPr lang="en-US" sz="1200" dirty="0">
                <a:latin typeface="Calibri" panose="020F0502020204030204" pitchFamily="34" charset="0"/>
                <a:cs typeface="Calibri" panose="020F0502020204030204" pitchFamily="34" charset="0"/>
              </a:rPr>
              <a:t>Mechanistic view of the world ends up in a hypnotic view of reality</a:t>
            </a:r>
          </a:p>
          <a:p>
            <a:endParaRPr lang="en-US" dirty="0"/>
          </a:p>
        </p:txBody>
      </p:sp>
      <p:sp>
        <p:nvSpPr>
          <p:cNvPr id="4" name="Slide Number Placeholder 3"/>
          <p:cNvSpPr>
            <a:spLocks noGrp="1"/>
          </p:cNvSpPr>
          <p:nvPr>
            <p:ph type="sldNum" sz="quarter" idx="5"/>
          </p:nvPr>
        </p:nvSpPr>
        <p:spPr/>
        <p:txBody>
          <a:bodyPr/>
          <a:lstStyle/>
          <a:p>
            <a:fld id="{24934E68-126A-0A41-B92C-F1D94C548D9C}" type="slidenum">
              <a:rPr lang="en-US" smtClean="0"/>
              <a:t>9</a:t>
            </a:fld>
            <a:endParaRPr lang="en-US"/>
          </a:p>
        </p:txBody>
      </p:sp>
    </p:spTree>
    <p:extLst>
      <p:ext uri="{BB962C8B-B14F-4D97-AF65-F5344CB8AC3E}">
        <p14:creationId xmlns:p14="http://schemas.microsoft.com/office/powerpoint/2010/main" val="6260265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alibri" panose="020F0502020204030204" pitchFamily="34" charset="0"/>
                <a:cs typeface="Calibri" panose="020F0502020204030204" pitchFamily="34" charset="0"/>
              </a:rPr>
              <a:t>Elevating science to a position of dogma and god-likeness gave us climate hysteria and covid. “I am the Science”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alibri" panose="020F0502020204030204" pitchFamily="34" charset="0"/>
                <a:cs typeface="Calibri" panose="020F0502020204030204" pitchFamily="34" charset="0"/>
              </a:rPr>
              <a:t>Mechanistic view of the world ends up in a hypnotic view of reality – msn </a:t>
            </a:r>
          </a:p>
          <a:p>
            <a:endParaRPr lang="en-US" dirty="0"/>
          </a:p>
        </p:txBody>
      </p:sp>
      <p:sp>
        <p:nvSpPr>
          <p:cNvPr id="4" name="Slide Number Placeholder 3"/>
          <p:cNvSpPr>
            <a:spLocks noGrp="1"/>
          </p:cNvSpPr>
          <p:nvPr>
            <p:ph type="sldNum" sz="quarter" idx="5"/>
          </p:nvPr>
        </p:nvSpPr>
        <p:spPr/>
        <p:txBody>
          <a:bodyPr/>
          <a:lstStyle/>
          <a:p>
            <a:fld id="{24934E68-126A-0A41-B92C-F1D94C548D9C}" type="slidenum">
              <a:rPr lang="en-US" smtClean="0"/>
              <a:t>10</a:t>
            </a:fld>
            <a:endParaRPr lang="en-US"/>
          </a:p>
        </p:txBody>
      </p:sp>
    </p:spTree>
    <p:extLst>
      <p:ext uri="{BB962C8B-B14F-4D97-AF65-F5344CB8AC3E}">
        <p14:creationId xmlns:p14="http://schemas.microsoft.com/office/powerpoint/2010/main" val="29664063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People believe the technology and technocrats should lead during a crisis..</a:t>
            </a:r>
          </a:p>
          <a:p>
            <a:r>
              <a:rPr lang="en-US" dirty="0"/>
              <a:t>Can’t reduce and categorize things around you. There’s a limit. When you’re logical, connect everything from dot to dot, you have a closed system, but life isn’t closed – it’s irrational. </a:t>
            </a:r>
          </a:p>
          <a:p>
            <a:r>
              <a:rPr lang="en-US" dirty="0"/>
              <a:t>-- Heisenberg uncertainty principle – ”it’s impossible to determine facts – relinquish the illusion that man can ever attain certainty…. All the great scientists finally came to the belief that truth cannot be discovered through measurement.  …. The great minds who followed reason and facts concluded “the essence of things is beyond logic and cannot be grasped.”</a:t>
            </a:r>
          </a:p>
        </p:txBody>
      </p:sp>
      <p:sp>
        <p:nvSpPr>
          <p:cNvPr id="4" name="Slide Number Placeholder 3"/>
          <p:cNvSpPr>
            <a:spLocks noGrp="1"/>
          </p:cNvSpPr>
          <p:nvPr>
            <p:ph type="sldNum" sz="quarter" idx="5"/>
          </p:nvPr>
        </p:nvSpPr>
        <p:spPr/>
        <p:txBody>
          <a:bodyPr/>
          <a:lstStyle/>
          <a:p>
            <a:fld id="{24934E68-126A-0A41-B92C-F1D94C548D9C}" type="slidenum">
              <a:rPr lang="en-US" smtClean="0"/>
              <a:t>12</a:t>
            </a:fld>
            <a:endParaRPr lang="en-US"/>
          </a:p>
        </p:txBody>
      </p:sp>
    </p:spTree>
    <p:extLst>
      <p:ext uri="{BB962C8B-B14F-4D97-AF65-F5344CB8AC3E}">
        <p14:creationId xmlns:p14="http://schemas.microsoft.com/office/powerpoint/2010/main" val="12445840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u="none" strike="noStrike" dirty="0">
                <a:solidFill>
                  <a:srgbClr val="000000"/>
                </a:solidFill>
                <a:effectLst/>
                <a:latin typeface="neue haas unica"/>
              </a:rPr>
              <a:t>“the last century has produced an abundance of ideologies that pretend to be keys to history but are actually nothing but desperate efforts to escape responsibility.”</a:t>
            </a:r>
          </a:p>
          <a:p>
            <a:r>
              <a:rPr lang="en-US" b="1" i="0" u="none" strike="noStrike" dirty="0">
                <a:solidFill>
                  <a:srgbClr val="000000"/>
                </a:solidFill>
                <a:effectLst/>
                <a:latin typeface="neue haas unica"/>
              </a:rPr>
              <a:t>                                    </a:t>
            </a:r>
          </a:p>
          <a:p>
            <a:r>
              <a:rPr lang="en-US" b="1" i="0" u="none" strike="noStrike" dirty="0">
                <a:solidFill>
                  <a:srgbClr val="000000"/>
                </a:solidFill>
                <a:effectLst/>
                <a:latin typeface="neue haas unica"/>
              </a:rPr>
              <a:t>                                    </a:t>
            </a:r>
          </a:p>
          <a:p>
            <a:r>
              <a:rPr lang="en-US" b="1" i="0" u="none" strike="noStrike" dirty="0">
                <a:solidFill>
                  <a:srgbClr val="000000"/>
                </a:solidFill>
                <a:effectLst/>
                <a:latin typeface="neue haas unica"/>
              </a:rPr>
              <a:t>                                    ― Hannah Arendt, quote from The Origins of Totalitarianism</a:t>
            </a:r>
            <a:endParaRPr lang="en-US" dirty="0"/>
          </a:p>
        </p:txBody>
      </p:sp>
      <p:sp>
        <p:nvSpPr>
          <p:cNvPr id="4" name="Slide Number Placeholder 3"/>
          <p:cNvSpPr>
            <a:spLocks noGrp="1"/>
          </p:cNvSpPr>
          <p:nvPr>
            <p:ph type="sldNum" sz="quarter" idx="5"/>
          </p:nvPr>
        </p:nvSpPr>
        <p:spPr/>
        <p:txBody>
          <a:bodyPr/>
          <a:lstStyle/>
          <a:p>
            <a:fld id="{24934E68-126A-0A41-B92C-F1D94C548D9C}" type="slidenum">
              <a:rPr lang="en-US" smtClean="0"/>
              <a:t>13</a:t>
            </a:fld>
            <a:endParaRPr lang="en-US"/>
          </a:p>
        </p:txBody>
      </p:sp>
    </p:spTree>
    <p:extLst>
      <p:ext uri="{BB962C8B-B14F-4D97-AF65-F5344CB8AC3E}">
        <p14:creationId xmlns:p14="http://schemas.microsoft.com/office/powerpoint/2010/main" val="28651653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alibri" panose="020F0502020204030204" pitchFamily="34" charset="0"/>
                <a:ea typeface="Times New Roman" panose="02020603050405020304" pitchFamily="18" charset="0"/>
                <a:cs typeface="Calibri" panose="020F0502020204030204" pitchFamily="34" charset="0"/>
              </a:rPr>
              <a:t>M</a:t>
            </a:r>
            <a:r>
              <a:rPr lang="en-US" sz="1200" dirty="0">
                <a:effectLst/>
                <a:latin typeface="Calibri" panose="020F0502020204030204" pitchFamily="34" charset="0"/>
                <a:ea typeface="Times New Roman" panose="02020603050405020304" pitchFamily="18" charset="0"/>
                <a:cs typeface="Calibri" panose="020F0502020204030204" pitchFamily="34" charset="0"/>
              </a:rPr>
              <a:t>ass formation has a huge impact on individual’s cognitive functioning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Calibri" panose="020F0502020204030204" pitchFamily="34" charset="0"/>
                <a:ea typeface="Times New Roman" panose="02020603050405020304" pitchFamily="18" charset="0"/>
                <a:cs typeface="Calibri" panose="020F0502020204030204" pitchFamily="34" charset="0"/>
              </a:rPr>
              <a:t>The only explanation why even highly intelligent people don't question the narrative and the “statistics” that were in many respects utterly absurd.</a:t>
            </a:r>
          </a:p>
          <a:p>
            <a:endParaRPr lang="en-US" dirty="0"/>
          </a:p>
        </p:txBody>
      </p:sp>
      <p:sp>
        <p:nvSpPr>
          <p:cNvPr id="4" name="Slide Number Placeholder 3"/>
          <p:cNvSpPr>
            <a:spLocks noGrp="1"/>
          </p:cNvSpPr>
          <p:nvPr>
            <p:ph type="sldNum" sz="quarter" idx="5"/>
          </p:nvPr>
        </p:nvSpPr>
        <p:spPr/>
        <p:txBody>
          <a:bodyPr/>
          <a:lstStyle/>
          <a:p>
            <a:fld id="{24934E68-126A-0A41-B92C-F1D94C548D9C}" type="slidenum">
              <a:rPr lang="en-US" smtClean="0"/>
              <a:t>16</a:t>
            </a:fld>
            <a:endParaRPr lang="en-US"/>
          </a:p>
        </p:txBody>
      </p:sp>
    </p:spTree>
    <p:extLst>
      <p:ext uri="{BB962C8B-B14F-4D97-AF65-F5344CB8AC3E}">
        <p14:creationId xmlns:p14="http://schemas.microsoft.com/office/powerpoint/2010/main" val="1446345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102240" y="2386744"/>
            <a:ext cx="6939520" cy="1645920"/>
          </a:xfrm>
          <a:solidFill>
            <a:srgbClr val="FFFFFF"/>
          </a:solidFill>
          <a:ln w="38100">
            <a:solidFill>
              <a:srgbClr val="404040"/>
            </a:solidFill>
          </a:ln>
        </p:spPr>
        <p:txBody>
          <a:bodyPr lIns="274320" rIns="274320" anchor="ctr" anchorCtr="1">
            <a:normAutofit/>
          </a:bodyPr>
          <a:lstStyle>
            <a:lvl1pPr algn="ctr">
              <a:defRPr sz="35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021396" y="4352544"/>
            <a:ext cx="5101209" cy="1239894"/>
          </a:xfrm>
          <a:noFill/>
        </p:spPr>
        <p:txBody>
          <a:bodyPr>
            <a:normAutofit/>
          </a:bodyPr>
          <a:lstStyle>
            <a:lvl1pPr marL="0" indent="0" algn="ctr">
              <a:buNone/>
              <a:defRPr sz="1900">
                <a:solidFill>
                  <a:schemeClr val="tx1">
                    <a:lumMod val="75000"/>
                    <a:lumOff val="25000"/>
                  </a:schemeClr>
                </a:solidFill>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5BCAD085-E8A6-8845-BD4E-CB4CCA059FC4}" type="datetimeFigureOut">
              <a:rPr lang="en-US" smtClean="0"/>
              <a:t>9/24/25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677858875"/>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9/24/25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707653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9834" y="937260"/>
            <a:ext cx="1053966"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606046" y="937260"/>
            <a:ext cx="4716174"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9/24/25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983119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BCAD085-E8A6-8845-BD4E-CB4CCA059FC4}" type="datetimeFigureOut">
              <a:rPr lang="en-US" smtClean="0"/>
              <a:t>9/24/25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947915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106424" y="2386744"/>
            <a:ext cx="6940296" cy="1645920"/>
          </a:xfrm>
          <a:solidFill>
            <a:srgbClr val="FFFFFF"/>
          </a:solidFill>
          <a:ln w="38100">
            <a:solidFill>
              <a:srgbClr val="404040"/>
            </a:solidFill>
          </a:ln>
        </p:spPr>
        <p:txBody>
          <a:bodyPr lIns="274320" rIns="274320" anchor="ctr" anchorCtr="1">
            <a:normAutofit/>
          </a:bodyPr>
          <a:lstStyle>
            <a:lvl1pPr>
              <a:defRPr sz="35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021396" y="4352465"/>
            <a:ext cx="5101209" cy="1265082"/>
          </a:xfrm>
        </p:spPr>
        <p:txBody>
          <a:bodyPr anchor="t" anchorCtr="1">
            <a:normAutofit/>
          </a:bodyPr>
          <a:lstStyle>
            <a:lvl1pPr marL="0" indent="0">
              <a:buNone/>
              <a:defRPr sz="1900">
                <a:solidFill>
                  <a:schemeClr val="tx1"/>
                </a:solidFill>
              </a:defRPr>
            </a:lvl1pPr>
            <a:lvl2pPr marL="457200" indent="0">
              <a:buNone/>
              <a:defRPr sz="19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5BCAD085-E8A6-8845-BD4E-CB4CCA059FC4}" type="datetimeFigureOut">
              <a:rPr lang="en-US" smtClean="0"/>
              <a:t>9/24/25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66735932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2239" y="2638044"/>
            <a:ext cx="3288023"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3737" y="2638044"/>
            <a:ext cx="3290516"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BCAD085-E8A6-8845-BD4E-CB4CCA059FC4}" type="datetimeFigureOut">
              <a:rPr lang="en-US" smtClean="0"/>
              <a:t>9/24/25</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04581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02239" y="2313434"/>
            <a:ext cx="3288024"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2239" y="3143250"/>
            <a:ext cx="3288024"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4753737" y="3143250"/>
            <a:ext cx="3290516"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4753737" y="2313434"/>
            <a:ext cx="3290516"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5BCAD085-E8A6-8845-BD4E-CB4CCA059FC4}" type="datetimeFigureOut">
              <a:rPr lang="en-US" smtClean="0"/>
              <a:t>9/24/25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928028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BCAD085-E8A6-8845-BD4E-CB4CCA059FC4}" type="datetimeFigureOut">
              <a:rPr lang="en-US" smtClean="0"/>
              <a:t>9/24/25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5979040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9/24/25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5893572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457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40703" y="2243829"/>
            <a:ext cx="3290594" cy="1141497"/>
          </a:xfrm>
          <a:solidFill>
            <a:srgbClr val="FFFFFF"/>
          </a:solidFill>
          <a:ln>
            <a:solidFill>
              <a:srgbClr val="404040"/>
            </a:solidFill>
          </a:ln>
        </p:spPr>
        <p:txBody>
          <a:bodyPr anchor="ctr" anchorCtr="1">
            <a:normAutofit/>
          </a:bodyPr>
          <a:lstStyle>
            <a:lvl1pPr>
              <a:defRPr sz="21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5052060" y="804672"/>
            <a:ext cx="361188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2965" y="3549918"/>
            <a:ext cx="284607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5BCAD085-E8A6-8845-BD4E-CB4CCA059FC4}" type="datetimeFigureOut">
              <a:rPr lang="en-US" smtClean="0"/>
              <a:t>9/24/25</a:t>
            </a:fld>
            <a:endParaRPr lang="en-US"/>
          </a:p>
        </p:txBody>
      </p:sp>
      <p:sp>
        <p:nvSpPr>
          <p:cNvPr id="10" name="Footer Placeholder 9"/>
          <p:cNvSpPr>
            <a:spLocks noGrp="1"/>
          </p:cNvSpPr>
          <p:nvPr>
            <p:ph type="ftr" sz="quarter" idx="11"/>
          </p:nvPr>
        </p:nvSpPr>
        <p:spPr>
          <a:xfrm>
            <a:off x="640703" y="6236208"/>
            <a:ext cx="3806398" cy="320040"/>
          </a:xfrm>
        </p:spPr>
        <p:txBody>
          <a:bodyPr>
            <a:normAutofit/>
          </a:bodyPr>
          <a:lstStyle>
            <a:lvl1pPr>
              <a:defRPr>
                <a:solidFill>
                  <a:srgbClr val="FFFFFF">
                    <a:alpha val="70000"/>
                  </a:srgbClr>
                </a:solidFill>
              </a:defRPr>
            </a:lvl1pPr>
          </a:lstStyle>
          <a:p>
            <a:endParaRPr lang="en-US"/>
          </a:p>
        </p:txBody>
      </p:sp>
      <p:sp>
        <p:nvSpPr>
          <p:cNvPr id="11" name="Slide Number Placeholder 10"/>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2093771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1" y="0"/>
            <a:ext cx="4571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40080" y="2243828"/>
            <a:ext cx="3291840" cy="1143000"/>
          </a:xfrm>
          <a:solidFill>
            <a:srgbClr val="FFFFFF"/>
          </a:solidFill>
          <a:ln>
            <a:solidFill>
              <a:srgbClr val="262626"/>
            </a:solidFill>
          </a:ln>
        </p:spPr>
        <p:txBody>
          <a:bodyPr anchor="ctr" anchorCtr="1">
            <a:noAutofit/>
          </a:bodyPr>
          <a:lstStyle>
            <a:lvl1pPr>
              <a:defRPr sz="21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572000" y="-42172"/>
            <a:ext cx="4576573"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2965" y="3549919"/>
            <a:ext cx="284607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5BCAD085-E8A6-8845-BD4E-CB4CCA059FC4}" type="datetimeFigureOut">
              <a:rPr lang="en-US" smtClean="0"/>
              <a:t>9/24/25</a:t>
            </a:fld>
            <a:endParaRPr lang="en-US"/>
          </a:p>
        </p:txBody>
      </p:sp>
      <p:sp>
        <p:nvSpPr>
          <p:cNvPr id="9" name="Footer Placeholder 8"/>
          <p:cNvSpPr>
            <a:spLocks noGrp="1"/>
          </p:cNvSpPr>
          <p:nvPr>
            <p:ph type="ftr" sz="quarter" idx="11"/>
          </p:nvPr>
        </p:nvSpPr>
        <p:spPr>
          <a:xfrm>
            <a:off x="640080" y="6236208"/>
            <a:ext cx="3803904" cy="320040"/>
          </a:xfrm>
        </p:spPr>
        <p:txBody>
          <a:bodyPr>
            <a:normAutofit/>
          </a:bodyPr>
          <a:lstStyle>
            <a:lvl1pPr>
              <a:defRPr>
                <a:solidFill>
                  <a:srgbClr val="FFFFFF">
                    <a:alpha val="70000"/>
                  </a:srgbClr>
                </a:solidFill>
              </a:defRPr>
            </a:lvl1pPr>
          </a:lstStyle>
          <a:p>
            <a:endParaRPr lang="en-US"/>
          </a:p>
        </p:txBody>
      </p:sp>
      <p:sp>
        <p:nvSpPr>
          <p:cNvPr id="10" name="Slide Number Placeholder 9"/>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4017897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1606045" y="964692"/>
            <a:ext cx="5937755"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606045" y="2638045"/>
            <a:ext cx="5937755"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78943" y="6238816"/>
            <a:ext cx="2065310" cy="323968"/>
          </a:xfrm>
          <a:prstGeom prst="rect">
            <a:avLst/>
          </a:prstGeom>
        </p:spPr>
        <p:txBody>
          <a:bodyPr vert="horz" lIns="91440" tIns="45720" rIns="91440" bIns="45720" rtlCol="0" anchor="ctr"/>
          <a:lstStyle>
            <a:lvl1pPr algn="r">
              <a:defRPr sz="1000">
                <a:solidFill>
                  <a:schemeClr val="tx1">
                    <a:alpha val="70000"/>
                  </a:schemeClr>
                </a:solidFill>
              </a:defRPr>
            </a:lvl1pPr>
          </a:lstStyle>
          <a:p>
            <a:fld id="{5BCAD085-E8A6-8845-BD4E-CB4CCA059FC4}" type="datetimeFigureOut">
              <a:rPr lang="en-US" smtClean="0"/>
              <a:t>9/24/25</a:t>
            </a:fld>
            <a:endParaRPr lang="en-US"/>
          </a:p>
        </p:txBody>
      </p:sp>
      <p:sp>
        <p:nvSpPr>
          <p:cNvPr id="5" name="Footer Placeholder 4"/>
          <p:cNvSpPr>
            <a:spLocks noGrp="1"/>
          </p:cNvSpPr>
          <p:nvPr>
            <p:ph type="ftr" sz="quarter" idx="3"/>
          </p:nvPr>
        </p:nvSpPr>
        <p:spPr>
          <a:xfrm>
            <a:off x="1102239" y="6236208"/>
            <a:ext cx="4556664" cy="320040"/>
          </a:xfrm>
          <a:prstGeom prst="rect">
            <a:avLst/>
          </a:prstGeom>
        </p:spPr>
        <p:txBody>
          <a:bodyPr vert="horz" lIns="91440" tIns="45720" rIns="91440" bIns="45720" rtlCol="0" anchor="ctr"/>
          <a:lstStyle>
            <a:lvl1pPr algn="l">
              <a:defRPr sz="100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8240112" y="6217920"/>
            <a:ext cx="365760" cy="365760"/>
          </a:xfrm>
          <a:prstGeom prst="ellipse">
            <a:avLst/>
          </a:prstGeom>
          <a:solidFill>
            <a:srgbClr val="1D1D1D">
              <a:alpha val="69804"/>
            </a:srgbClr>
          </a:solidFill>
        </p:spPr>
        <p:txBody>
          <a:bodyPr vert="horz" lIns="18288" tIns="45720" rIns="18288" bIns="45720" rtlCol="0" anchor="ctr">
            <a:noAutofit/>
          </a:bodyPr>
          <a:lstStyle>
            <a:lvl1pPr algn="ctr">
              <a:defRPr sz="1100" spc="0" baseline="0">
                <a:solidFill>
                  <a:srgbClr val="FFFFFF"/>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32758777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2.jpeg"/><Relationship Id="rId5" Type="http://schemas.openxmlformats.org/officeDocument/2006/relationships/hyperlink" Target="mailto:Arnold.Huntley@fairforall.org" TargetMode="External"/><Relationship Id="rId4" Type="http://schemas.openxmlformats.org/officeDocument/2006/relationships/hyperlink" Target="mailto:Karen.Howes@fairforall.org"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02240" y="2626611"/>
            <a:ext cx="6939520" cy="1645920"/>
          </a:xfrm>
        </p:spPr>
        <p:txBody>
          <a:bodyPr>
            <a:normAutofit/>
          </a:bodyPr>
          <a:lstStyle/>
          <a:p>
            <a:r>
              <a:rPr sz="3600" dirty="0">
                <a:latin typeface="Calibri" panose="020F0502020204030204" pitchFamily="34" charset="0"/>
                <a:cs typeface="Calibri" panose="020F0502020204030204" pitchFamily="34" charset="0"/>
              </a:rPr>
              <a:t>The Psychology of Totalitarianism</a:t>
            </a:r>
          </a:p>
        </p:txBody>
      </p:sp>
      <p:sp>
        <p:nvSpPr>
          <p:cNvPr id="3" name="Subtitle 2"/>
          <p:cNvSpPr>
            <a:spLocks noGrp="1"/>
          </p:cNvSpPr>
          <p:nvPr>
            <p:ph type="subTitle" idx="1"/>
          </p:nvPr>
        </p:nvSpPr>
        <p:spPr>
          <a:xfrm>
            <a:off x="4802229" y="4271557"/>
            <a:ext cx="5101209" cy="571148"/>
          </a:xfrm>
        </p:spPr>
        <p:txBody>
          <a:bodyPr>
            <a:normAutofit/>
          </a:bodyPr>
          <a:lstStyle/>
          <a:p>
            <a:r>
              <a:rPr sz="2400" dirty="0">
                <a:latin typeface="Calibri" panose="020F0502020204030204" pitchFamily="34" charset="0"/>
                <a:cs typeface="Calibri" panose="020F0502020204030204" pitchFamily="34" charset="0"/>
              </a:rPr>
              <a:t>By Mat</a:t>
            </a:r>
            <a:r>
              <a:rPr lang="en-US" sz="2400" dirty="0">
                <a:latin typeface="Calibri" panose="020F0502020204030204" pitchFamily="34" charset="0"/>
                <a:cs typeface="Calibri" panose="020F0502020204030204" pitchFamily="34" charset="0"/>
              </a:rPr>
              <a:t>t</a:t>
            </a:r>
            <a:r>
              <a:rPr sz="2400" dirty="0">
                <a:latin typeface="Calibri" panose="020F0502020204030204" pitchFamily="34" charset="0"/>
                <a:cs typeface="Calibri" panose="020F0502020204030204" pitchFamily="34" charset="0"/>
              </a:rPr>
              <a:t>ias </a:t>
            </a:r>
            <a:r>
              <a:rPr sz="2400" dirty="0" err="1">
                <a:latin typeface="Calibri" panose="020F0502020204030204" pitchFamily="34" charset="0"/>
                <a:cs typeface="Calibri" panose="020F0502020204030204" pitchFamily="34" charset="0"/>
              </a:rPr>
              <a:t>Desmet</a:t>
            </a:r>
            <a:endParaRPr sz="2400" dirty="0">
              <a:latin typeface="Calibri" panose="020F0502020204030204" pitchFamily="34" charset="0"/>
              <a:cs typeface="Calibri" panose="020F0502020204030204" pitchFamily="34" charset="0"/>
            </a:endParaRPr>
          </a:p>
        </p:txBody>
      </p:sp>
      <p:pic>
        <p:nvPicPr>
          <p:cNvPr id="1026" name="Picture 2" descr="Joseph Stalin - Nuclear Museum">
            <a:extLst>
              <a:ext uri="{FF2B5EF4-FFF2-40B4-BE49-F238E27FC236}">
                <a16:creationId xmlns:a16="http://schemas.microsoft.com/office/drawing/2014/main" id="{847F4E61-8DFF-425D-01BB-1ABDE25DA6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326" y="186989"/>
            <a:ext cx="1547828" cy="202809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act check: Adolf Hitler did not defund the police in Nazi Germany">
            <a:extLst>
              <a:ext uri="{FF2B5EF4-FFF2-40B4-BE49-F238E27FC236}">
                <a16:creationId xmlns:a16="http://schemas.microsoft.com/office/drawing/2014/main" id="{EE39E977-11B2-5076-C595-A30AAAAF53C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797" r="30973"/>
          <a:stretch/>
        </p:blipFill>
        <p:spPr bwMode="auto">
          <a:xfrm>
            <a:off x="2048580" y="218813"/>
            <a:ext cx="1807309" cy="198127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Kim Il Sung - Wikipedia">
            <a:extLst>
              <a:ext uri="{FF2B5EF4-FFF2-40B4-BE49-F238E27FC236}">
                <a16:creationId xmlns:a16="http://schemas.microsoft.com/office/drawing/2014/main" id="{8B83835D-A97D-6D7A-8025-847F990B49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28315" y="210398"/>
            <a:ext cx="1547828" cy="199810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Benito Mussolini - Age, Birthday, Bio, Facts &amp; More - Famous Birthdays ...">
            <a:extLst>
              <a:ext uri="{FF2B5EF4-FFF2-40B4-BE49-F238E27FC236}">
                <a16:creationId xmlns:a16="http://schemas.microsoft.com/office/drawing/2014/main" id="{C75EDF90-D2B7-0415-B4E0-18F3754CB8D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48569" y="228698"/>
            <a:ext cx="1575821" cy="199810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Berita Terbaru Hari Ini - biografi mao zedong">
            <a:extLst>
              <a:ext uri="{FF2B5EF4-FFF2-40B4-BE49-F238E27FC236}">
                <a16:creationId xmlns:a16="http://schemas.microsoft.com/office/drawing/2014/main" id="{AB1E1DB2-0707-0308-B54F-9E69BD1CD3C2}"/>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4100" r="23709"/>
          <a:stretch/>
        </p:blipFill>
        <p:spPr bwMode="auto">
          <a:xfrm>
            <a:off x="7584831" y="225392"/>
            <a:ext cx="1394966" cy="1989689"/>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tOTALITARIANISM on emaze">
            <a:extLst>
              <a:ext uri="{FF2B5EF4-FFF2-40B4-BE49-F238E27FC236}">
                <a16:creationId xmlns:a16="http://schemas.microsoft.com/office/drawing/2014/main" id="{809FBACE-E3DE-5F36-B648-0D282392A934}"/>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23650"/>
          <a:stretch/>
        </p:blipFill>
        <p:spPr bwMode="auto">
          <a:xfrm>
            <a:off x="2673751" y="4842705"/>
            <a:ext cx="3543360" cy="15695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52149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94338" y="124873"/>
            <a:ext cx="5955322" cy="848142"/>
          </a:xfrm>
        </p:spPr>
        <p:txBody>
          <a:bodyPr>
            <a:normAutofit/>
          </a:bodyPr>
          <a:lstStyle/>
          <a:p>
            <a:r>
              <a:rPr lang="en-US" sz="2800" dirty="0">
                <a:latin typeface="Calibri" panose="020F0502020204030204" pitchFamily="34" charset="0"/>
                <a:cs typeface="Calibri" panose="020F0502020204030204" pitchFamily="34" charset="0"/>
              </a:rPr>
              <a:t>Artificial Society</a:t>
            </a:r>
            <a:endParaRPr sz="2800" dirty="0">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C97D2C9E-2C6B-06A2-5569-38333D668A59}"/>
              </a:ext>
            </a:extLst>
          </p:cNvPr>
          <p:cNvSpPr txBox="1"/>
          <p:nvPr/>
        </p:nvSpPr>
        <p:spPr>
          <a:xfrm>
            <a:off x="134815" y="973015"/>
            <a:ext cx="8874369" cy="5632311"/>
          </a:xfrm>
          <a:prstGeom prst="rect">
            <a:avLst/>
          </a:prstGeom>
          <a:noFill/>
        </p:spPr>
        <p:txBody>
          <a:bodyPr wrap="square" rtlCol="0">
            <a:spAutoFit/>
          </a:bodyPr>
          <a:lstStyle/>
          <a:p>
            <a:pPr marL="285750" indent="-285750">
              <a:buFont typeface="Wingdings" pitchFamily="2" charset="2"/>
              <a:buChar char="Ø"/>
            </a:pPr>
            <a:r>
              <a:rPr lang="en-US" sz="2000" dirty="0">
                <a:solidFill>
                  <a:srgbClr val="002060"/>
                </a:solidFill>
                <a:latin typeface="Calibri" panose="020F0502020204030204" pitchFamily="34" charset="0"/>
                <a:cs typeface="Calibri" panose="020F0502020204030204" pitchFamily="34" charset="0"/>
              </a:rPr>
              <a:t>Science freed itself from all the dogmas of religious discourse, only to rediscover- at the end of a long journey – the mystical and religious texts</a:t>
            </a:r>
            <a:br>
              <a:rPr lang="en-US" sz="2000" dirty="0">
                <a:solidFill>
                  <a:srgbClr val="002060"/>
                </a:solidFill>
                <a:latin typeface="Calibri" panose="020F0502020204030204" pitchFamily="34" charset="0"/>
                <a:cs typeface="Calibri" panose="020F0502020204030204" pitchFamily="34" charset="0"/>
              </a:rPr>
            </a:br>
            <a:endParaRPr lang="en-US" sz="2000" dirty="0">
              <a:solidFill>
                <a:srgbClr val="002060"/>
              </a:solidFill>
              <a:latin typeface="Calibri" panose="020F0502020204030204" pitchFamily="34" charset="0"/>
              <a:cs typeface="Calibri" panose="020F0502020204030204" pitchFamily="34" charset="0"/>
            </a:endParaRPr>
          </a:p>
          <a:p>
            <a:pPr marL="285750" indent="-285750">
              <a:buFont typeface="Wingdings" pitchFamily="2" charset="2"/>
              <a:buChar char="Ø"/>
            </a:pPr>
            <a:r>
              <a:rPr lang="en-US" sz="2000" dirty="0">
                <a:solidFill>
                  <a:srgbClr val="002060"/>
                </a:solidFill>
                <a:latin typeface="Calibri" panose="020F0502020204030204" pitchFamily="34" charset="0"/>
                <a:cs typeface="Calibri" panose="020F0502020204030204" pitchFamily="34" charset="0"/>
              </a:rPr>
              <a:t>At its birth, science was synonymous with open-mindedness …As it evolved , it turned itself into ideology, belief and prejudice.</a:t>
            </a:r>
            <a:br>
              <a:rPr lang="en-US" sz="2000" dirty="0">
                <a:solidFill>
                  <a:srgbClr val="002060"/>
                </a:solidFill>
                <a:latin typeface="Calibri" panose="020F0502020204030204" pitchFamily="34" charset="0"/>
                <a:cs typeface="Calibri" panose="020F0502020204030204" pitchFamily="34" charset="0"/>
              </a:rPr>
            </a:br>
            <a:endParaRPr lang="en-US" sz="2000" dirty="0">
              <a:solidFill>
                <a:srgbClr val="002060"/>
              </a:solidFill>
              <a:latin typeface="Calibri" panose="020F0502020204030204" pitchFamily="34" charset="0"/>
              <a:cs typeface="Calibri" panose="020F0502020204030204" pitchFamily="34" charset="0"/>
            </a:endParaRPr>
          </a:p>
          <a:p>
            <a:pPr marL="285750" indent="-285750">
              <a:buFont typeface="Wingdings" pitchFamily="2" charset="2"/>
              <a:buChar char="Ø"/>
            </a:pPr>
            <a:r>
              <a:rPr lang="en-US" sz="2000" dirty="0">
                <a:solidFill>
                  <a:srgbClr val="002060"/>
                </a:solidFill>
                <a:latin typeface="Calibri" panose="020F0502020204030204" pitchFamily="34" charset="0"/>
                <a:cs typeface="Calibri" panose="020F0502020204030204" pitchFamily="34" charset="0"/>
              </a:rPr>
              <a:t>Each technological convenience comes at a price – a weakened connection to our natural and social environment.</a:t>
            </a:r>
            <a:br>
              <a:rPr lang="en-US" sz="2000" dirty="0">
                <a:solidFill>
                  <a:srgbClr val="002060"/>
                </a:solidFill>
                <a:latin typeface="Calibri" panose="020F0502020204030204" pitchFamily="34" charset="0"/>
                <a:cs typeface="Calibri" panose="020F0502020204030204" pitchFamily="34" charset="0"/>
              </a:rPr>
            </a:br>
            <a:endParaRPr lang="en-US" sz="2000" dirty="0">
              <a:solidFill>
                <a:srgbClr val="002060"/>
              </a:solidFill>
              <a:latin typeface="Calibri" panose="020F0502020204030204" pitchFamily="34" charset="0"/>
              <a:cs typeface="Calibri" panose="020F0502020204030204" pitchFamily="34" charset="0"/>
            </a:endParaRPr>
          </a:p>
          <a:p>
            <a:pPr marL="285750" indent="-285750">
              <a:buFont typeface="Wingdings" pitchFamily="2" charset="2"/>
              <a:buChar char="Ø"/>
            </a:pPr>
            <a:r>
              <a:rPr lang="en-US" sz="2000" dirty="0">
                <a:solidFill>
                  <a:srgbClr val="002060"/>
                </a:solidFill>
                <a:latin typeface="Calibri" panose="020F0502020204030204" pitchFamily="34" charset="0"/>
                <a:cs typeface="Calibri" panose="020F0502020204030204" pitchFamily="34" charset="0"/>
              </a:rPr>
              <a:t>A direct correlation between digitization and depression (associated with helplessness and loss of connectedness)</a:t>
            </a:r>
            <a:br>
              <a:rPr lang="en-US" sz="2000" dirty="0">
                <a:solidFill>
                  <a:srgbClr val="002060"/>
                </a:solidFill>
                <a:latin typeface="Calibri" panose="020F0502020204030204" pitchFamily="34" charset="0"/>
                <a:cs typeface="Calibri" panose="020F0502020204030204" pitchFamily="34" charset="0"/>
              </a:rPr>
            </a:br>
            <a:endParaRPr lang="en-US" sz="2000" dirty="0">
              <a:solidFill>
                <a:srgbClr val="002060"/>
              </a:solidFill>
              <a:latin typeface="Calibri" panose="020F0502020204030204" pitchFamily="34" charset="0"/>
              <a:cs typeface="Calibri" panose="020F0502020204030204" pitchFamily="34" charset="0"/>
            </a:endParaRPr>
          </a:p>
          <a:p>
            <a:pPr marL="285750" indent="-285750">
              <a:buFont typeface="Wingdings" pitchFamily="2" charset="2"/>
              <a:buChar char="Ø"/>
            </a:pPr>
            <a:r>
              <a:rPr lang="en-US" sz="2000" dirty="0">
                <a:solidFill>
                  <a:srgbClr val="002060"/>
                </a:solidFill>
                <a:latin typeface="Calibri" panose="020F0502020204030204" pitchFamily="34" charset="0"/>
                <a:cs typeface="Calibri" panose="020F0502020204030204" pitchFamily="34" charset="0"/>
              </a:rPr>
              <a:t>Mechanization of the world causes man to lose contact with his environment: steam engine, camera, artificial light, radio, television, automobile, airplane, internet, AI, trans-humanism </a:t>
            </a:r>
            <a:br>
              <a:rPr lang="en-US" sz="2000" dirty="0">
                <a:solidFill>
                  <a:srgbClr val="002060"/>
                </a:solidFill>
                <a:latin typeface="Calibri" panose="020F0502020204030204" pitchFamily="34" charset="0"/>
                <a:cs typeface="Calibri" panose="020F0502020204030204" pitchFamily="34" charset="0"/>
              </a:rPr>
            </a:br>
            <a:endParaRPr lang="en-US" sz="2000" dirty="0">
              <a:solidFill>
                <a:srgbClr val="002060"/>
              </a:solidFill>
              <a:latin typeface="Calibri" panose="020F0502020204030204" pitchFamily="34" charset="0"/>
              <a:cs typeface="Calibri" panose="020F0502020204030204" pitchFamily="34" charset="0"/>
            </a:endParaRPr>
          </a:p>
          <a:p>
            <a:pPr marL="285750" indent="-285750">
              <a:buFont typeface="Wingdings" pitchFamily="2" charset="2"/>
              <a:buChar char="Ø"/>
            </a:pPr>
            <a:r>
              <a:rPr lang="en-US" sz="2000" dirty="0">
                <a:solidFill>
                  <a:srgbClr val="002060"/>
                </a:solidFill>
                <a:latin typeface="Calibri" panose="020F0502020204030204" pitchFamily="34" charset="0"/>
                <a:cs typeface="Calibri" panose="020F0502020204030204" pitchFamily="34" charset="0"/>
              </a:rPr>
              <a:t>Imagery and symbolism, offer a better grip on reality than any logical, rational discourse.</a:t>
            </a:r>
            <a:endParaRPr lang="en-US" sz="2400"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989968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I generated clear night sky filled with stars that seem to twinkle ...">
            <a:extLst>
              <a:ext uri="{FF2B5EF4-FFF2-40B4-BE49-F238E27FC236}">
                <a16:creationId xmlns:a16="http://schemas.microsoft.com/office/drawing/2014/main" id="{F4ABB3E6-0826-CC87-AB81-C3E8807D31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678"/>
            <a:ext cx="9264496" cy="690535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470FD474-FE10-7EC1-3E83-C13FF857931E}"/>
              </a:ext>
            </a:extLst>
          </p:cNvPr>
          <p:cNvSpPr>
            <a:spLocks noGrp="1"/>
          </p:cNvSpPr>
          <p:nvPr>
            <p:ph idx="1"/>
          </p:nvPr>
        </p:nvSpPr>
        <p:spPr>
          <a:xfrm>
            <a:off x="3090210" y="1770334"/>
            <a:ext cx="6188765" cy="5293073"/>
          </a:xfrm>
        </p:spPr>
        <p:txBody>
          <a:bodyPr>
            <a:normAutofit fontScale="25000" lnSpcReduction="20000"/>
          </a:bodyPr>
          <a:lstStyle/>
          <a:p>
            <a:pPr marL="0" indent="0" algn="ctr">
              <a:lnSpc>
                <a:spcPct val="120000"/>
              </a:lnSpc>
              <a:spcAft>
                <a:spcPts val="1200"/>
              </a:spcAft>
              <a:buNone/>
            </a:pPr>
            <a:r>
              <a:rPr lang="en-US" sz="11200" b="0" i="0" dirty="0">
                <a:solidFill>
                  <a:schemeClr val="bg1"/>
                </a:solidFill>
                <a:effectLst/>
                <a:latin typeface="Calibri" panose="020F0502020204030204" pitchFamily="34" charset="0"/>
                <a:cs typeface="Calibri" panose="020F0502020204030204" pitchFamily="34" charset="0"/>
              </a:rPr>
              <a:t>The </a:t>
            </a:r>
            <a:r>
              <a:rPr lang="en-US" sz="11200" b="0" i="0" dirty="0" err="1">
                <a:solidFill>
                  <a:schemeClr val="bg1"/>
                </a:solidFill>
                <a:effectLst/>
                <a:latin typeface="Calibri" panose="020F0502020204030204" pitchFamily="34" charset="0"/>
                <a:cs typeface="Calibri" panose="020F0502020204030204" pitchFamily="34" charset="0"/>
              </a:rPr>
              <a:t>Learn’d</a:t>
            </a:r>
            <a:r>
              <a:rPr lang="en-US" sz="11200" b="0" i="0" dirty="0">
                <a:solidFill>
                  <a:schemeClr val="bg1"/>
                </a:solidFill>
                <a:effectLst/>
                <a:latin typeface="Calibri" panose="020F0502020204030204" pitchFamily="34" charset="0"/>
                <a:cs typeface="Calibri" panose="020F0502020204030204" pitchFamily="34" charset="0"/>
              </a:rPr>
              <a:t> Astronomer</a:t>
            </a:r>
          </a:p>
          <a:p>
            <a:pPr marL="0" indent="0">
              <a:lnSpc>
                <a:spcPct val="120000"/>
              </a:lnSpc>
              <a:spcAft>
                <a:spcPts val="1200"/>
              </a:spcAft>
              <a:buNone/>
            </a:pPr>
            <a:r>
              <a:rPr lang="en-US" sz="8800" b="0" i="0" dirty="0">
                <a:solidFill>
                  <a:schemeClr val="bg1"/>
                </a:solidFill>
                <a:effectLst/>
                <a:latin typeface="Calibri" panose="020F0502020204030204" pitchFamily="34" charset="0"/>
                <a:cs typeface="Calibri" panose="020F0502020204030204" pitchFamily="34" charset="0"/>
              </a:rPr>
              <a:t>When I heard the </a:t>
            </a:r>
            <a:r>
              <a:rPr lang="en-US" sz="8800" b="0" i="0" dirty="0" err="1">
                <a:solidFill>
                  <a:schemeClr val="bg1"/>
                </a:solidFill>
                <a:effectLst/>
                <a:latin typeface="Calibri" panose="020F0502020204030204" pitchFamily="34" charset="0"/>
                <a:cs typeface="Calibri" panose="020F0502020204030204" pitchFamily="34" charset="0"/>
              </a:rPr>
              <a:t>learn’d</a:t>
            </a:r>
            <a:r>
              <a:rPr lang="en-US" sz="8800" b="0" i="0" dirty="0">
                <a:solidFill>
                  <a:schemeClr val="bg1"/>
                </a:solidFill>
                <a:effectLst/>
                <a:latin typeface="Calibri" panose="020F0502020204030204" pitchFamily="34" charset="0"/>
                <a:cs typeface="Calibri" panose="020F0502020204030204" pitchFamily="34" charset="0"/>
              </a:rPr>
              <a:t> astronomer,</a:t>
            </a:r>
            <a:br>
              <a:rPr lang="en-US" sz="8800" dirty="0">
                <a:solidFill>
                  <a:schemeClr val="bg1"/>
                </a:solidFill>
                <a:latin typeface="Calibri" panose="020F0502020204030204" pitchFamily="34" charset="0"/>
                <a:cs typeface="Calibri" panose="020F0502020204030204" pitchFamily="34" charset="0"/>
              </a:rPr>
            </a:br>
            <a:r>
              <a:rPr lang="en-US" sz="8800" b="0" i="0" dirty="0">
                <a:solidFill>
                  <a:schemeClr val="bg1"/>
                </a:solidFill>
                <a:effectLst/>
                <a:latin typeface="Calibri" panose="020F0502020204030204" pitchFamily="34" charset="0"/>
                <a:cs typeface="Calibri" panose="020F0502020204030204" pitchFamily="34" charset="0"/>
              </a:rPr>
              <a:t>When the proofs, the figures, were ranged in</a:t>
            </a:r>
            <a:br>
              <a:rPr lang="en-US" sz="8800" b="0" i="0" dirty="0">
                <a:solidFill>
                  <a:schemeClr val="bg1"/>
                </a:solidFill>
                <a:effectLst/>
                <a:latin typeface="Calibri" panose="020F0502020204030204" pitchFamily="34" charset="0"/>
                <a:cs typeface="Calibri" panose="020F0502020204030204" pitchFamily="34" charset="0"/>
              </a:rPr>
            </a:br>
            <a:r>
              <a:rPr lang="en-US" sz="8800" b="0" i="0" dirty="0">
                <a:solidFill>
                  <a:schemeClr val="bg1"/>
                </a:solidFill>
                <a:effectLst/>
                <a:latin typeface="Calibri" panose="020F0502020204030204" pitchFamily="34" charset="0"/>
                <a:cs typeface="Calibri" panose="020F0502020204030204" pitchFamily="34" charset="0"/>
              </a:rPr>
              <a:t>     columns before me,</a:t>
            </a:r>
            <a:br>
              <a:rPr lang="en-US" sz="8800" dirty="0">
                <a:solidFill>
                  <a:schemeClr val="bg1"/>
                </a:solidFill>
                <a:latin typeface="Calibri" panose="020F0502020204030204" pitchFamily="34" charset="0"/>
                <a:cs typeface="Calibri" panose="020F0502020204030204" pitchFamily="34" charset="0"/>
              </a:rPr>
            </a:br>
            <a:r>
              <a:rPr lang="en-US" sz="8800" b="0" i="0" dirty="0">
                <a:solidFill>
                  <a:schemeClr val="bg1"/>
                </a:solidFill>
                <a:effectLst/>
                <a:latin typeface="Calibri" panose="020F0502020204030204" pitchFamily="34" charset="0"/>
                <a:cs typeface="Calibri" panose="020F0502020204030204" pitchFamily="34" charset="0"/>
              </a:rPr>
              <a:t>When I was shown the charts and diagrams, to</a:t>
            </a:r>
            <a:br>
              <a:rPr lang="en-US" sz="8800" b="0" i="0" dirty="0">
                <a:solidFill>
                  <a:schemeClr val="bg1"/>
                </a:solidFill>
                <a:effectLst/>
                <a:latin typeface="Calibri" panose="020F0502020204030204" pitchFamily="34" charset="0"/>
                <a:cs typeface="Calibri" panose="020F0502020204030204" pitchFamily="34" charset="0"/>
              </a:rPr>
            </a:br>
            <a:r>
              <a:rPr lang="en-US" sz="8800" b="0" i="0" dirty="0">
                <a:solidFill>
                  <a:schemeClr val="bg1"/>
                </a:solidFill>
                <a:effectLst/>
                <a:latin typeface="Calibri" panose="020F0502020204030204" pitchFamily="34" charset="0"/>
                <a:cs typeface="Calibri" panose="020F0502020204030204" pitchFamily="34" charset="0"/>
              </a:rPr>
              <a:t>     add,  divide, and measure them,</a:t>
            </a:r>
            <a:br>
              <a:rPr lang="en-US" sz="8800" dirty="0">
                <a:solidFill>
                  <a:schemeClr val="bg1"/>
                </a:solidFill>
                <a:latin typeface="Calibri" panose="020F0502020204030204" pitchFamily="34" charset="0"/>
                <a:cs typeface="Calibri" panose="020F0502020204030204" pitchFamily="34" charset="0"/>
              </a:rPr>
            </a:br>
            <a:r>
              <a:rPr lang="en-US" sz="8800" b="0" i="0" dirty="0">
                <a:solidFill>
                  <a:schemeClr val="bg1"/>
                </a:solidFill>
                <a:effectLst/>
                <a:latin typeface="Calibri" panose="020F0502020204030204" pitchFamily="34" charset="0"/>
                <a:cs typeface="Calibri" panose="020F0502020204030204" pitchFamily="34" charset="0"/>
              </a:rPr>
              <a:t>When I sitting heard the astronomer where he</a:t>
            </a:r>
            <a:br>
              <a:rPr lang="en-US" sz="8800" b="0" i="0" dirty="0">
                <a:solidFill>
                  <a:schemeClr val="bg1"/>
                </a:solidFill>
                <a:effectLst/>
                <a:latin typeface="Calibri" panose="020F0502020204030204" pitchFamily="34" charset="0"/>
                <a:cs typeface="Calibri" panose="020F0502020204030204" pitchFamily="34" charset="0"/>
              </a:rPr>
            </a:br>
            <a:r>
              <a:rPr lang="en-US" sz="8800" b="0" i="0" dirty="0">
                <a:solidFill>
                  <a:schemeClr val="bg1"/>
                </a:solidFill>
                <a:effectLst/>
                <a:latin typeface="Calibri" panose="020F0502020204030204" pitchFamily="34" charset="0"/>
                <a:cs typeface="Calibri" panose="020F0502020204030204" pitchFamily="34" charset="0"/>
              </a:rPr>
              <a:t>      lectured with much applause in the lecture-room,</a:t>
            </a:r>
            <a:br>
              <a:rPr lang="en-US" sz="8800" dirty="0">
                <a:solidFill>
                  <a:schemeClr val="bg1"/>
                </a:solidFill>
                <a:latin typeface="Calibri" panose="020F0502020204030204" pitchFamily="34" charset="0"/>
                <a:cs typeface="Calibri" panose="020F0502020204030204" pitchFamily="34" charset="0"/>
              </a:rPr>
            </a:br>
            <a:r>
              <a:rPr lang="en-US" sz="8800" b="0" i="0" dirty="0">
                <a:solidFill>
                  <a:schemeClr val="bg1"/>
                </a:solidFill>
                <a:effectLst/>
                <a:latin typeface="Calibri" panose="020F0502020204030204" pitchFamily="34" charset="0"/>
                <a:cs typeface="Calibri" panose="020F0502020204030204" pitchFamily="34" charset="0"/>
              </a:rPr>
              <a:t>How soon unaccountable I became tired and sick,</a:t>
            </a:r>
            <a:br>
              <a:rPr lang="en-US" sz="8800" dirty="0">
                <a:solidFill>
                  <a:schemeClr val="bg1"/>
                </a:solidFill>
                <a:latin typeface="Calibri" panose="020F0502020204030204" pitchFamily="34" charset="0"/>
                <a:cs typeface="Calibri" panose="020F0502020204030204" pitchFamily="34" charset="0"/>
              </a:rPr>
            </a:br>
            <a:r>
              <a:rPr lang="en-US" sz="8800" b="0" i="0" dirty="0">
                <a:solidFill>
                  <a:schemeClr val="bg1"/>
                </a:solidFill>
                <a:effectLst/>
                <a:latin typeface="Calibri" panose="020F0502020204030204" pitchFamily="34" charset="0"/>
                <a:cs typeface="Calibri" panose="020F0502020204030204" pitchFamily="34" charset="0"/>
              </a:rPr>
              <a:t>Till rising and gliding out I </a:t>
            </a:r>
            <a:r>
              <a:rPr lang="en-US" sz="8800" b="0" i="0" dirty="0" err="1">
                <a:solidFill>
                  <a:schemeClr val="bg1"/>
                </a:solidFill>
                <a:effectLst/>
                <a:latin typeface="Calibri" panose="020F0502020204030204" pitchFamily="34" charset="0"/>
                <a:cs typeface="Calibri" panose="020F0502020204030204" pitchFamily="34" charset="0"/>
              </a:rPr>
              <a:t>wander’d</a:t>
            </a:r>
            <a:r>
              <a:rPr lang="en-US" sz="8800" b="0" i="0" dirty="0">
                <a:solidFill>
                  <a:schemeClr val="bg1"/>
                </a:solidFill>
                <a:effectLst/>
                <a:latin typeface="Calibri" panose="020F0502020204030204" pitchFamily="34" charset="0"/>
                <a:cs typeface="Calibri" panose="020F0502020204030204" pitchFamily="34" charset="0"/>
              </a:rPr>
              <a:t> off by myself,</a:t>
            </a:r>
            <a:br>
              <a:rPr lang="en-US" sz="8800" dirty="0">
                <a:solidFill>
                  <a:schemeClr val="bg1"/>
                </a:solidFill>
                <a:latin typeface="Calibri" panose="020F0502020204030204" pitchFamily="34" charset="0"/>
                <a:cs typeface="Calibri" panose="020F0502020204030204" pitchFamily="34" charset="0"/>
              </a:rPr>
            </a:br>
            <a:r>
              <a:rPr lang="en-US" sz="8800" b="0" i="0" dirty="0">
                <a:solidFill>
                  <a:schemeClr val="bg1"/>
                </a:solidFill>
                <a:effectLst/>
                <a:latin typeface="Calibri" panose="020F0502020204030204" pitchFamily="34" charset="0"/>
                <a:cs typeface="Calibri" panose="020F0502020204030204" pitchFamily="34" charset="0"/>
              </a:rPr>
              <a:t>In the mystical moist night-air, and from time to</a:t>
            </a:r>
            <a:br>
              <a:rPr lang="en-US" sz="8800" b="0" i="0" dirty="0">
                <a:solidFill>
                  <a:schemeClr val="bg1"/>
                </a:solidFill>
                <a:effectLst/>
                <a:latin typeface="Calibri" panose="020F0502020204030204" pitchFamily="34" charset="0"/>
                <a:cs typeface="Calibri" panose="020F0502020204030204" pitchFamily="34" charset="0"/>
              </a:rPr>
            </a:br>
            <a:r>
              <a:rPr lang="en-US" sz="8800" b="0" i="0" dirty="0">
                <a:solidFill>
                  <a:schemeClr val="bg1"/>
                </a:solidFill>
                <a:effectLst/>
                <a:latin typeface="Calibri" panose="020F0502020204030204" pitchFamily="34" charset="0"/>
                <a:cs typeface="Calibri" panose="020F0502020204030204" pitchFamily="34" charset="0"/>
              </a:rPr>
              <a:t>     time,</a:t>
            </a:r>
            <a:br>
              <a:rPr lang="en-US" sz="8800" dirty="0">
                <a:solidFill>
                  <a:schemeClr val="bg1"/>
                </a:solidFill>
                <a:latin typeface="Calibri" panose="020F0502020204030204" pitchFamily="34" charset="0"/>
                <a:cs typeface="Calibri" panose="020F0502020204030204" pitchFamily="34" charset="0"/>
              </a:rPr>
            </a:br>
            <a:r>
              <a:rPr lang="en-US" sz="8800" b="0" i="0" dirty="0" err="1">
                <a:solidFill>
                  <a:schemeClr val="bg1"/>
                </a:solidFill>
                <a:effectLst/>
                <a:latin typeface="Calibri" panose="020F0502020204030204" pitchFamily="34" charset="0"/>
                <a:cs typeface="Calibri" panose="020F0502020204030204" pitchFamily="34" charset="0"/>
              </a:rPr>
              <a:t>Look’d</a:t>
            </a:r>
            <a:r>
              <a:rPr lang="en-US" sz="8800" b="0" i="0" dirty="0">
                <a:solidFill>
                  <a:schemeClr val="bg1"/>
                </a:solidFill>
                <a:effectLst/>
                <a:latin typeface="Calibri" panose="020F0502020204030204" pitchFamily="34" charset="0"/>
                <a:cs typeface="Calibri" panose="020F0502020204030204" pitchFamily="34" charset="0"/>
              </a:rPr>
              <a:t> up in perfect silence at the stars.</a:t>
            </a:r>
            <a:br>
              <a:rPr lang="en-US" sz="8800" b="0" dirty="0">
                <a:solidFill>
                  <a:schemeClr val="bg1"/>
                </a:solidFill>
                <a:effectLst/>
                <a:latin typeface="Calibri" panose="020F0502020204030204" pitchFamily="34" charset="0"/>
                <a:cs typeface="Calibri" panose="020F0502020204030204" pitchFamily="34" charset="0"/>
              </a:rPr>
            </a:br>
            <a:endParaRPr lang="en-US" sz="8800" b="0" dirty="0">
              <a:solidFill>
                <a:schemeClr val="bg1"/>
              </a:solidFill>
              <a:effectLst/>
              <a:latin typeface="Calibri" panose="020F0502020204030204" pitchFamily="34" charset="0"/>
              <a:cs typeface="Calibri" panose="020F0502020204030204" pitchFamily="34" charset="0"/>
            </a:endParaRPr>
          </a:p>
          <a:p>
            <a:endParaRPr lang="en-US" dirty="0"/>
          </a:p>
        </p:txBody>
      </p:sp>
      <p:pic>
        <p:nvPicPr>
          <p:cNvPr id="1030" name="Picture 6" descr="May 31st Birthday Love: Walt Whitman - Pop and Thistle">
            <a:extLst>
              <a:ext uri="{FF2B5EF4-FFF2-40B4-BE49-F238E27FC236}">
                <a16:creationId xmlns:a16="http://schemas.microsoft.com/office/drawing/2014/main" id="{945BFC41-8F95-90E9-B454-672FE1F4E1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2835965" cy="223766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67FCEB9-0618-F7F6-EF00-9B6A8EC9FBC5}"/>
              </a:ext>
            </a:extLst>
          </p:cNvPr>
          <p:cNvSpPr txBox="1"/>
          <p:nvPr/>
        </p:nvSpPr>
        <p:spPr>
          <a:xfrm>
            <a:off x="537939" y="2372139"/>
            <a:ext cx="1616766" cy="646331"/>
          </a:xfrm>
          <a:prstGeom prst="rect">
            <a:avLst/>
          </a:prstGeom>
          <a:noFill/>
        </p:spPr>
        <p:txBody>
          <a:bodyPr wrap="square" rtlCol="0">
            <a:spAutoFit/>
          </a:bodyPr>
          <a:lstStyle/>
          <a:p>
            <a:pPr algn="ctr"/>
            <a:r>
              <a:rPr lang="en-US" i="1" dirty="0">
                <a:solidFill>
                  <a:schemeClr val="bg1"/>
                </a:solidFill>
                <a:latin typeface="Calibri" panose="020F0502020204030204" pitchFamily="34" charset="0"/>
                <a:cs typeface="Calibri" panose="020F0502020204030204" pitchFamily="34" charset="0"/>
              </a:rPr>
              <a:t>Walt Whitman</a:t>
            </a:r>
          </a:p>
          <a:p>
            <a:pPr algn="ctr"/>
            <a:r>
              <a:rPr lang="en-US" i="1" dirty="0">
                <a:solidFill>
                  <a:schemeClr val="bg1"/>
                </a:solidFill>
                <a:latin typeface="Calibri" panose="020F0502020204030204" pitchFamily="34" charset="0"/>
                <a:cs typeface="Calibri" panose="020F0502020204030204" pitchFamily="34" charset="0"/>
              </a:rPr>
              <a:t>1819-1892</a:t>
            </a:r>
          </a:p>
        </p:txBody>
      </p:sp>
    </p:spTree>
    <p:extLst>
      <p:ext uri="{BB962C8B-B14F-4D97-AF65-F5344CB8AC3E}">
        <p14:creationId xmlns:p14="http://schemas.microsoft.com/office/powerpoint/2010/main" val="16749684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16523" y="1828801"/>
            <a:ext cx="8827477" cy="4536828"/>
          </a:xfrm>
        </p:spPr>
        <p:txBody>
          <a:bodyPr>
            <a:normAutofit fontScale="25000" lnSpcReduction="20000"/>
          </a:bodyPr>
          <a:lstStyle/>
          <a:p>
            <a:pPr marL="857250" indent="-857250" algn="l">
              <a:spcAft>
                <a:spcPts val="1200"/>
              </a:spcAft>
              <a:buClr>
                <a:srgbClr val="002060"/>
              </a:buClr>
              <a:buFont typeface="Wingdings" pitchFamily="2" charset="2"/>
              <a:buChar char="Ø"/>
              <a:defRPr sz="2000"/>
            </a:pPr>
            <a:r>
              <a:rPr lang="en-US" sz="8000" dirty="0">
                <a:solidFill>
                  <a:srgbClr val="002060"/>
                </a:solidFill>
                <a:latin typeface="Calibri" panose="020F0502020204030204" pitchFamily="34" charset="0"/>
                <a:cs typeface="Calibri" panose="020F0502020204030204" pitchFamily="34" charset="0"/>
              </a:rPr>
              <a:t>Pros and Cons of Enlightenment </a:t>
            </a:r>
          </a:p>
          <a:p>
            <a:pPr marL="857250" indent="-857250" algn="l">
              <a:spcAft>
                <a:spcPts val="1200"/>
              </a:spcAft>
              <a:buClr>
                <a:srgbClr val="002060"/>
              </a:buClr>
              <a:buFont typeface="Wingdings" pitchFamily="2" charset="2"/>
              <a:buChar char="Ø"/>
              <a:defRPr sz="2000"/>
            </a:pPr>
            <a:r>
              <a:rPr lang="en-US" sz="8000" dirty="0">
                <a:solidFill>
                  <a:srgbClr val="002060"/>
                </a:solidFill>
                <a:latin typeface="Calibri" panose="020F0502020204030204" pitchFamily="34" charset="0"/>
                <a:cs typeface="Calibri" panose="020F0502020204030204" pitchFamily="34" charset="0"/>
              </a:rPr>
              <a:t>Loss of meaning through reductionism, data-obsession, atomized man and nature</a:t>
            </a:r>
          </a:p>
          <a:p>
            <a:pPr marL="857250" indent="-857250" algn="l">
              <a:spcAft>
                <a:spcPts val="1200"/>
              </a:spcAft>
              <a:buClr>
                <a:srgbClr val="002060"/>
              </a:buClr>
              <a:buFont typeface="Wingdings" pitchFamily="2" charset="2"/>
              <a:buChar char="Ø"/>
              <a:defRPr sz="2000"/>
            </a:pPr>
            <a:r>
              <a:rPr lang="en-US" sz="8000" dirty="0">
                <a:solidFill>
                  <a:srgbClr val="002060"/>
                </a:solidFill>
                <a:latin typeface="Calibri" panose="020F0502020204030204" pitchFamily="34" charset="0"/>
                <a:cs typeface="Calibri" panose="020F0502020204030204" pitchFamily="34" charset="0"/>
              </a:rPr>
              <a:t>The naïve belief that a flawless, humanoid being and a utopian society can be produced from scientific knowledge . . . A digital society separates man from his world.</a:t>
            </a:r>
          </a:p>
          <a:p>
            <a:pPr marL="857250" indent="-857250" algn="l">
              <a:spcAft>
                <a:spcPts val="1200"/>
              </a:spcAft>
              <a:buClr>
                <a:srgbClr val="002060"/>
              </a:buClr>
              <a:buFont typeface="Wingdings" pitchFamily="2" charset="2"/>
              <a:buChar char="Ø"/>
              <a:defRPr sz="2000"/>
            </a:pPr>
            <a:r>
              <a:rPr lang="en-US" sz="8000" dirty="0">
                <a:solidFill>
                  <a:srgbClr val="002060"/>
                </a:solidFill>
                <a:latin typeface="Calibri" panose="020F0502020204030204" pitchFamily="34" charset="0"/>
                <a:cs typeface="Calibri" panose="020F0502020204030204" pitchFamily="34" charset="0"/>
              </a:rPr>
              <a:t>An overreliance on measurement leads to bias and a belief in narratives that are not only wrong but also harmful – also leads to people incapable of recognizing contradictions in their beliefs and blind to counter  -- even as 85% of studies are incorrect. </a:t>
            </a:r>
          </a:p>
          <a:p>
            <a:pPr marL="857250" indent="-857250" algn="l">
              <a:spcAft>
                <a:spcPts val="1200"/>
              </a:spcAft>
              <a:buClr>
                <a:srgbClr val="002060"/>
              </a:buClr>
              <a:buFont typeface="Wingdings" pitchFamily="2" charset="2"/>
              <a:buChar char="Ø"/>
              <a:defRPr sz="2000"/>
            </a:pPr>
            <a:r>
              <a:rPr lang="en-US" sz="8000" dirty="0">
                <a:solidFill>
                  <a:srgbClr val="002060"/>
                </a:solidFill>
                <a:latin typeface="Calibri" panose="020F0502020204030204" pitchFamily="34" charset="0"/>
                <a:cs typeface="Calibri" panose="020F0502020204030204" pitchFamily="34" charset="0"/>
              </a:rPr>
              <a:t>Imagery and symbolism, offer a better grip on reality than any logical, rational discourse.</a:t>
            </a:r>
            <a:br>
              <a:rPr lang="en-US" sz="8000" dirty="0">
                <a:solidFill>
                  <a:srgbClr val="002060"/>
                </a:solidFill>
                <a:latin typeface="Calibri" panose="020F0502020204030204" pitchFamily="34" charset="0"/>
                <a:cs typeface="Calibri" panose="020F0502020204030204" pitchFamily="34" charset="0"/>
              </a:rPr>
            </a:br>
            <a:endParaRPr lang="en-US" sz="8000" dirty="0">
              <a:solidFill>
                <a:srgbClr val="002060"/>
              </a:solidFill>
              <a:latin typeface="Calibri" panose="020F0502020204030204" pitchFamily="34" charset="0"/>
              <a:cs typeface="Calibri" panose="020F0502020204030204" pitchFamily="34" charset="0"/>
            </a:endParaRPr>
          </a:p>
        </p:txBody>
      </p:sp>
      <p:sp>
        <p:nvSpPr>
          <p:cNvPr id="8" name="Title 1">
            <a:extLst>
              <a:ext uri="{FF2B5EF4-FFF2-40B4-BE49-F238E27FC236}">
                <a16:creationId xmlns:a16="http://schemas.microsoft.com/office/drawing/2014/main" id="{B5A9CCCD-2016-5F36-0B2A-C583C37984FA}"/>
              </a:ext>
            </a:extLst>
          </p:cNvPr>
          <p:cNvSpPr>
            <a:spLocks noGrp="1"/>
          </p:cNvSpPr>
          <p:nvPr>
            <p:ph type="ctrTitle"/>
          </p:nvPr>
        </p:nvSpPr>
        <p:spPr>
          <a:xfrm>
            <a:off x="527539" y="128956"/>
            <a:ext cx="8335107" cy="1488829"/>
          </a:xfrm>
        </p:spPr>
        <p:txBody>
          <a:bodyPr>
            <a:noAutofit/>
          </a:bodyPr>
          <a:lstStyle/>
          <a:p>
            <a:r>
              <a:rPr lang="en-US" sz="2800" dirty="0">
                <a:latin typeface="Calibri" panose="020F0502020204030204" pitchFamily="34" charset="0"/>
                <a:cs typeface="Calibri" panose="020F0502020204030204" pitchFamily="34" charset="0"/>
              </a:rPr>
              <a:t>Part I – SUMMARY</a:t>
            </a:r>
            <a:br>
              <a:rPr lang="en-US" sz="2800" dirty="0">
                <a:latin typeface="Calibri" panose="020F0502020204030204" pitchFamily="34" charset="0"/>
                <a:cs typeface="Calibri" panose="020F0502020204030204" pitchFamily="34" charset="0"/>
              </a:rPr>
            </a:br>
            <a:r>
              <a:rPr lang="en-US" sz="2800" dirty="0">
                <a:latin typeface="Calibri" panose="020F0502020204030204" pitchFamily="34" charset="0"/>
                <a:cs typeface="Calibri" panose="020F0502020204030204" pitchFamily="34" charset="0"/>
              </a:rPr>
              <a:t>Science and Its Psychological Effect</a:t>
            </a:r>
          </a:p>
        </p:txBody>
      </p:sp>
    </p:spTree>
    <p:extLst>
      <p:ext uri="{BB962C8B-B14F-4D97-AF65-F5344CB8AC3E}">
        <p14:creationId xmlns:p14="http://schemas.microsoft.com/office/powerpoint/2010/main" val="346508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1417" y="1242646"/>
            <a:ext cx="8901165" cy="5615354"/>
          </a:xfrm>
        </p:spPr>
        <p:txBody>
          <a:bodyPr>
            <a:normAutofit fontScale="92500" lnSpcReduction="20000"/>
          </a:bodyPr>
          <a:lstStyle/>
          <a:p>
            <a:pPr marL="457200" indent="-457200" algn="l">
              <a:buClr>
                <a:schemeClr val="tx1"/>
              </a:buClr>
              <a:buAutoNum type="arabicPeriod"/>
            </a:pPr>
            <a:endParaRPr lang="en-US" sz="2400" dirty="0">
              <a:latin typeface="Calibri" panose="020F0502020204030204" pitchFamily="34" charset="0"/>
              <a:cs typeface="Calibri" panose="020F0502020204030204" pitchFamily="34" charset="0"/>
            </a:endParaRPr>
          </a:p>
          <a:p>
            <a:pPr marL="457200" indent="-457200" algn="l">
              <a:buClr>
                <a:schemeClr val="tx1"/>
              </a:buClr>
              <a:buAutoNum type="arabicPeriod"/>
            </a:pPr>
            <a:r>
              <a:rPr lang="en-US" sz="2600" dirty="0">
                <a:effectLst/>
                <a:latin typeface="Calibri" panose="020F0502020204030204" pitchFamily="34" charset="0"/>
                <a:ea typeface="Times New Roman" panose="02020603050405020304" pitchFamily="18" charset="0"/>
                <a:cs typeface="Calibri" panose="020F0502020204030204" pitchFamily="34" charset="0"/>
              </a:rPr>
              <a:t>Have we embraced technocratic comfort at the expense of meaningful community and ethical clarity?</a:t>
            </a:r>
            <a:br>
              <a:rPr lang="en-US" sz="2600" dirty="0">
                <a:effectLst/>
                <a:latin typeface="Calibri" panose="020F0502020204030204" pitchFamily="34" charset="0"/>
                <a:ea typeface="Times New Roman" panose="02020603050405020304" pitchFamily="18" charset="0"/>
                <a:cs typeface="Calibri" panose="020F0502020204030204" pitchFamily="34" charset="0"/>
              </a:rPr>
            </a:br>
            <a:endParaRPr lang="en-US" sz="2600" dirty="0">
              <a:latin typeface="Calibri" panose="020F0502020204030204" pitchFamily="34" charset="0"/>
              <a:cs typeface="Calibri" panose="020F0502020204030204" pitchFamily="34" charset="0"/>
            </a:endParaRPr>
          </a:p>
          <a:p>
            <a:pPr marL="457200" indent="-457200" algn="l">
              <a:buClr>
                <a:schemeClr val="tx1"/>
              </a:buClr>
              <a:buAutoNum type="arabicPeriod"/>
            </a:pPr>
            <a:r>
              <a:rPr lang="en-US" sz="2600" dirty="0">
                <a:latin typeface="Calibri" panose="020F0502020204030204" pitchFamily="34" charset="0"/>
                <a:cs typeface="Calibri" panose="020F0502020204030204" pitchFamily="34" charset="0"/>
              </a:rPr>
              <a:t>Think of a time you felt swept by a public narrative (any issue). What cues told you “this is becoming team identity, not truth seeking”?  What did you do about it?</a:t>
            </a:r>
            <a:br>
              <a:rPr lang="en-US" sz="2600" dirty="0">
                <a:latin typeface="Calibri" panose="020F0502020204030204" pitchFamily="34" charset="0"/>
                <a:cs typeface="Calibri" panose="020F0502020204030204" pitchFamily="34" charset="0"/>
              </a:rPr>
            </a:br>
            <a:endParaRPr lang="en-US" sz="2600" dirty="0">
              <a:latin typeface="Calibri" panose="020F0502020204030204" pitchFamily="34" charset="0"/>
              <a:cs typeface="Calibri" panose="020F0502020204030204" pitchFamily="34" charset="0"/>
            </a:endParaRPr>
          </a:p>
          <a:p>
            <a:pPr marL="457200" indent="-457200" algn="l">
              <a:buClr>
                <a:schemeClr val="tx1"/>
              </a:buClr>
              <a:buFont typeface="Arial" panose="020B0604020202020204" pitchFamily="34" charset="0"/>
              <a:buAutoNum type="arabicPeriod"/>
            </a:pPr>
            <a:r>
              <a:rPr lang="en-US" sz="2600" dirty="0">
                <a:latin typeface="Calibri" panose="020F0502020204030204" pitchFamily="34" charset="0"/>
                <a:ea typeface="Times New Roman" panose="02020603050405020304" pitchFamily="18" charset="0"/>
                <a:cs typeface="Calibri" panose="020F0502020204030204" pitchFamily="34" charset="0"/>
              </a:rPr>
              <a:t>In a culture where propaganda is indistinguishable from truth and the measurements of truth aren’t trust-worthy,  how do we move towards truth-telling?</a:t>
            </a:r>
            <a:br>
              <a:rPr lang="en-US" sz="2600" dirty="0">
                <a:latin typeface="Calibri" panose="020F0502020204030204" pitchFamily="34" charset="0"/>
                <a:ea typeface="Times New Roman" panose="02020603050405020304" pitchFamily="18" charset="0"/>
                <a:cs typeface="Calibri" panose="020F0502020204030204" pitchFamily="34" charset="0"/>
              </a:rPr>
            </a:br>
            <a:endParaRPr lang="en-US" sz="2600" dirty="0">
              <a:latin typeface="Calibri" panose="020F0502020204030204" pitchFamily="34" charset="0"/>
              <a:ea typeface="Times New Roman" panose="02020603050405020304" pitchFamily="18" charset="0"/>
              <a:cs typeface="Calibri" panose="020F0502020204030204" pitchFamily="34" charset="0"/>
            </a:endParaRPr>
          </a:p>
          <a:p>
            <a:pPr marL="457200" indent="-457200" algn="l">
              <a:buClr>
                <a:schemeClr val="tx1"/>
              </a:buClr>
              <a:buFont typeface="Arial" panose="020B0604020202020204" pitchFamily="34" charset="0"/>
              <a:buAutoNum type="arabicPeriod"/>
            </a:pPr>
            <a:r>
              <a:rPr lang="en-US" sz="2600" dirty="0">
                <a:latin typeface="Calibri" panose="020F0502020204030204" pitchFamily="34" charset="0"/>
                <a:ea typeface="Times New Roman" panose="02020603050405020304" pitchFamily="18" charset="0"/>
                <a:cs typeface="Calibri" panose="020F0502020204030204" pitchFamily="34" charset="0"/>
              </a:rPr>
              <a:t>Given the view </a:t>
            </a:r>
            <a:r>
              <a:rPr lang="en-US" sz="2600" dirty="0">
                <a:solidFill>
                  <a:schemeClr val="tx1"/>
                </a:solidFill>
                <a:latin typeface="Calibri" panose="020F0502020204030204" pitchFamily="34" charset="0"/>
                <a:ea typeface="Times New Roman" panose="02020603050405020304" pitchFamily="18" charset="0"/>
                <a:cs typeface="Calibri" panose="020F0502020204030204" pitchFamily="34" charset="0"/>
              </a:rPr>
              <a:t>that </a:t>
            </a:r>
            <a:r>
              <a:rPr lang="en-US" sz="2600" dirty="0">
                <a:solidFill>
                  <a:schemeClr val="tx1"/>
                </a:solidFill>
                <a:latin typeface="Calibri" panose="020F0502020204030204" pitchFamily="34" charset="0"/>
                <a:cs typeface="Calibri" panose="020F0502020204030204" pitchFamily="34" charset="0"/>
              </a:rPr>
              <a:t>technological advancements come at a price, including a weakened connection to our natural and social environment – what might be the result of a world immersed in AI and Transhumanism?</a:t>
            </a:r>
          </a:p>
          <a:p>
            <a:pPr marL="457200" indent="-457200" algn="l">
              <a:buClr>
                <a:schemeClr val="tx1"/>
              </a:buClr>
              <a:buFont typeface="Arial" panose="020B0604020202020204" pitchFamily="34" charset="0"/>
              <a:buAutoNum type="arabicPeriod"/>
            </a:pPr>
            <a:endParaRPr lang="en-US" sz="2600" dirty="0">
              <a:effectLst/>
              <a:latin typeface="Calibri" panose="020F0502020204030204" pitchFamily="34" charset="0"/>
              <a:ea typeface="Calibri" panose="020F0502020204030204" pitchFamily="34" charset="0"/>
              <a:cs typeface="Calibri" panose="020F0502020204030204" pitchFamily="34" charset="0"/>
            </a:endParaRPr>
          </a:p>
          <a:p>
            <a:pPr marL="457200" indent="-457200" algn="l">
              <a:buClr>
                <a:schemeClr val="tx1"/>
              </a:buClr>
              <a:buFont typeface="Arial" panose="020B0604020202020204" pitchFamily="34" charset="0"/>
              <a:buAutoNum type="arabicPeriod"/>
            </a:pPr>
            <a:endParaRPr dirty="0"/>
          </a:p>
        </p:txBody>
      </p:sp>
      <p:sp>
        <p:nvSpPr>
          <p:cNvPr id="8" name="Title 1">
            <a:extLst>
              <a:ext uri="{FF2B5EF4-FFF2-40B4-BE49-F238E27FC236}">
                <a16:creationId xmlns:a16="http://schemas.microsoft.com/office/drawing/2014/main" id="{B5A9CCCD-2016-5F36-0B2A-C583C37984FA}"/>
              </a:ext>
            </a:extLst>
          </p:cNvPr>
          <p:cNvSpPr>
            <a:spLocks noGrp="1"/>
          </p:cNvSpPr>
          <p:nvPr>
            <p:ph type="ctrTitle"/>
          </p:nvPr>
        </p:nvSpPr>
        <p:spPr>
          <a:xfrm>
            <a:off x="2872154" y="240327"/>
            <a:ext cx="4009292" cy="902675"/>
          </a:xfrm>
        </p:spPr>
        <p:txBody>
          <a:bodyPr>
            <a:noAutofit/>
          </a:bodyPr>
          <a:lstStyle/>
          <a:p>
            <a:r>
              <a:rPr lang="en-US" sz="2800" dirty="0">
                <a:latin typeface="Calibri" panose="020F0502020204030204" pitchFamily="34" charset="0"/>
                <a:cs typeface="Calibri" panose="020F0502020204030204" pitchFamily="34" charset="0"/>
              </a:rPr>
              <a:t>Let’s Discuss</a:t>
            </a:r>
          </a:p>
        </p:txBody>
      </p:sp>
    </p:spTree>
    <p:extLst>
      <p:ext uri="{BB962C8B-B14F-4D97-AF65-F5344CB8AC3E}">
        <p14:creationId xmlns:p14="http://schemas.microsoft.com/office/powerpoint/2010/main" val="1087936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750306"/>
            <a:ext cx="8872622" cy="5240215"/>
          </a:xfrm>
        </p:spPr>
        <p:txBody>
          <a:bodyPr>
            <a:normAutofit fontScale="25000" lnSpcReduction="20000"/>
          </a:bodyPr>
          <a:lstStyle/>
          <a:p>
            <a:pPr marL="1143000" indent="-1143000" algn="l">
              <a:buClr>
                <a:srgbClr val="002060"/>
              </a:buClr>
              <a:buFont typeface="Wingdings" pitchFamily="2" charset="2"/>
              <a:buChar char="Ø"/>
              <a:defRPr sz="2000"/>
            </a:pPr>
            <a:r>
              <a:rPr lang="en-US" sz="11200" dirty="0">
                <a:solidFill>
                  <a:srgbClr val="002060"/>
                </a:solidFill>
                <a:latin typeface="Calibri" panose="020F0502020204030204" pitchFamily="34" charset="0"/>
                <a:cs typeface="Calibri" panose="020F0502020204030204" pitchFamily="34" charset="0"/>
              </a:rPr>
              <a:t>Three primary conditions for mass formation: </a:t>
            </a:r>
          </a:p>
          <a:p>
            <a:pPr algn="l">
              <a:buClr>
                <a:srgbClr val="002060"/>
              </a:buClr>
              <a:defRPr sz="2000"/>
            </a:pPr>
            <a:r>
              <a:rPr lang="en-US" sz="8600" dirty="0">
                <a:solidFill>
                  <a:srgbClr val="002060"/>
                </a:solidFill>
                <a:latin typeface="Calibri" panose="020F0502020204030204" pitchFamily="34" charset="0"/>
                <a:cs typeface="Calibri" panose="020F0502020204030204" pitchFamily="34" charset="0"/>
              </a:rPr>
              <a:t>			Loneliness</a:t>
            </a:r>
          </a:p>
          <a:p>
            <a:pPr algn="l">
              <a:buClr>
                <a:srgbClr val="002060"/>
              </a:buClr>
              <a:defRPr sz="2000"/>
            </a:pPr>
            <a:r>
              <a:rPr lang="en-US" sz="8600" dirty="0">
                <a:solidFill>
                  <a:srgbClr val="002060"/>
                </a:solidFill>
                <a:latin typeface="Calibri" panose="020F0502020204030204" pitchFamily="34" charset="0"/>
                <a:cs typeface="Calibri" panose="020F0502020204030204" pitchFamily="34" charset="0"/>
              </a:rPr>
              <a:t>			Lack of meaning</a:t>
            </a:r>
          </a:p>
          <a:p>
            <a:pPr algn="l">
              <a:buClr>
                <a:srgbClr val="002060"/>
              </a:buClr>
              <a:defRPr sz="2000"/>
            </a:pPr>
            <a:r>
              <a:rPr lang="en-US" sz="8600" dirty="0">
                <a:solidFill>
                  <a:srgbClr val="002060"/>
                </a:solidFill>
                <a:latin typeface="Calibri" panose="020F0502020204030204" pitchFamily="34" charset="0"/>
                <a:cs typeface="Calibri" panose="020F0502020204030204" pitchFamily="34" charset="0"/>
              </a:rPr>
              <a:t>			Free-floating anxiety</a:t>
            </a:r>
          </a:p>
          <a:p>
            <a:r>
              <a:rPr lang="en-US" sz="8600" dirty="0">
                <a:solidFill>
                  <a:srgbClr val="002060"/>
                </a:solidFill>
                <a:latin typeface="Calibri" panose="020F0502020204030204" pitchFamily="34" charset="0"/>
                <a:cs typeface="Calibri" panose="020F0502020204030204" pitchFamily="34" charset="0"/>
              </a:rPr>
              <a:t>Frustration and aggression</a:t>
            </a:r>
            <a:br>
              <a:rPr lang="en-US" sz="8600" dirty="0">
                <a:solidFill>
                  <a:srgbClr val="002060"/>
                </a:solidFill>
                <a:latin typeface="Calibri" panose="020F0502020204030204" pitchFamily="34" charset="0"/>
                <a:cs typeface="Calibri" panose="020F0502020204030204" pitchFamily="34" charset="0"/>
              </a:rPr>
            </a:br>
            <a:endParaRPr lang="en-US" sz="8600" dirty="0">
              <a:solidFill>
                <a:srgbClr val="002060"/>
              </a:solidFill>
              <a:latin typeface="Calibri" panose="020F0502020204030204" pitchFamily="34" charset="0"/>
              <a:cs typeface="Calibri" panose="020F0502020204030204" pitchFamily="34" charset="0"/>
            </a:endParaRPr>
          </a:p>
          <a:p>
            <a:pPr marL="1143000" indent="-1143000" algn="l">
              <a:buClr>
                <a:srgbClr val="002060"/>
              </a:buClr>
              <a:buFont typeface="Wingdings" pitchFamily="2" charset="2"/>
              <a:buChar char="Ø"/>
              <a:defRPr sz="2000"/>
            </a:pPr>
            <a:r>
              <a:rPr lang="en-US" sz="9600" dirty="0">
                <a:solidFill>
                  <a:srgbClr val="002060"/>
                </a:solidFill>
                <a:latin typeface="Calibri" panose="020F0502020204030204" pitchFamily="34" charset="0"/>
                <a:cs typeface="Calibri" panose="020F0502020204030204" pitchFamily="34" charset="0"/>
              </a:rPr>
              <a:t>Atomized individuals are vulnerable to collective narratives</a:t>
            </a:r>
            <a:br>
              <a:rPr lang="en-US" sz="9600" dirty="0">
                <a:solidFill>
                  <a:srgbClr val="002060"/>
                </a:solidFill>
                <a:latin typeface="Calibri" panose="020F0502020204030204" pitchFamily="34" charset="0"/>
                <a:cs typeface="Calibri" panose="020F0502020204030204" pitchFamily="34" charset="0"/>
              </a:rPr>
            </a:br>
            <a:endParaRPr lang="en-US" sz="9600" dirty="0">
              <a:solidFill>
                <a:srgbClr val="002060"/>
              </a:solidFill>
              <a:latin typeface="Calibri" panose="020F0502020204030204" pitchFamily="34" charset="0"/>
              <a:cs typeface="Calibri" panose="020F0502020204030204" pitchFamily="34" charset="0"/>
            </a:endParaRPr>
          </a:p>
          <a:p>
            <a:pPr marL="1143000" indent="-1143000" algn="l">
              <a:buClr>
                <a:srgbClr val="002060"/>
              </a:buClr>
              <a:buFont typeface="Wingdings" pitchFamily="2" charset="2"/>
              <a:buChar char="Ø"/>
              <a:defRPr sz="2000"/>
            </a:pPr>
            <a:r>
              <a:rPr lang="en-US" sz="9600" dirty="0">
                <a:solidFill>
                  <a:srgbClr val="002060"/>
                </a:solidFill>
                <a:latin typeface="Calibri" panose="020F0502020204030204" pitchFamily="34" charset="0"/>
                <a:cs typeface="Calibri" panose="020F0502020204030204" pitchFamily="34" charset="0"/>
              </a:rPr>
              <a:t>Leaders emerge to channel anxieties into unified direction</a:t>
            </a:r>
            <a:br>
              <a:rPr lang="en-US" sz="9600" dirty="0">
                <a:solidFill>
                  <a:srgbClr val="002060"/>
                </a:solidFill>
                <a:latin typeface="Calibri" panose="020F0502020204030204" pitchFamily="34" charset="0"/>
                <a:cs typeface="Calibri" panose="020F0502020204030204" pitchFamily="34" charset="0"/>
              </a:rPr>
            </a:br>
            <a:endParaRPr lang="en-US" sz="9600" dirty="0">
              <a:solidFill>
                <a:srgbClr val="002060"/>
              </a:solidFill>
              <a:latin typeface="Calibri" panose="020F0502020204030204" pitchFamily="34" charset="0"/>
              <a:cs typeface="Calibri" panose="020F0502020204030204" pitchFamily="34" charset="0"/>
            </a:endParaRPr>
          </a:p>
          <a:p>
            <a:pPr marL="1143000" indent="-1143000" algn="l">
              <a:buClr>
                <a:srgbClr val="002060"/>
              </a:buClr>
              <a:buFont typeface="Wingdings" pitchFamily="2" charset="2"/>
              <a:buChar char="Ø"/>
              <a:defRPr sz="2000"/>
            </a:pPr>
            <a:r>
              <a:rPr lang="en-US" sz="9600" dirty="0">
                <a:solidFill>
                  <a:srgbClr val="002060"/>
                </a:solidFill>
                <a:latin typeface="Calibri" panose="020F0502020204030204" pitchFamily="34" charset="0"/>
                <a:cs typeface="Calibri" panose="020F0502020204030204" pitchFamily="34" charset="0"/>
              </a:rPr>
              <a:t>Crisis narratives justify suppression of dissent and increase control</a:t>
            </a:r>
            <a:br>
              <a:rPr lang="en-US" sz="9600" dirty="0">
                <a:solidFill>
                  <a:srgbClr val="002060"/>
                </a:solidFill>
                <a:latin typeface="Calibri" panose="020F0502020204030204" pitchFamily="34" charset="0"/>
                <a:cs typeface="Calibri" panose="020F0502020204030204" pitchFamily="34" charset="0"/>
              </a:rPr>
            </a:br>
            <a:endParaRPr lang="en-US" sz="9600" dirty="0">
              <a:solidFill>
                <a:srgbClr val="002060"/>
              </a:solidFill>
              <a:latin typeface="Calibri" panose="020F0502020204030204" pitchFamily="34" charset="0"/>
              <a:cs typeface="Calibri" panose="020F0502020204030204" pitchFamily="34" charset="0"/>
            </a:endParaRPr>
          </a:p>
          <a:p>
            <a:pPr marL="1143000" indent="-1143000" algn="l">
              <a:buClr>
                <a:srgbClr val="002060"/>
              </a:buClr>
              <a:buFont typeface="Wingdings" pitchFamily="2" charset="2"/>
              <a:buChar char="Ø"/>
              <a:defRPr sz="2000"/>
            </a:pPr>
            <a:r>
              <a:rPr lang="en-US" sz="9600" dirty="0">
                <a:solidFill>
                  <a:srgbClr val="002060"/>
                </a:solidFill>
                <a:latin typeface="Calibri" panose="020F0502020204030204" pitchFamily="34" charset="0"/>
                <a:cs typeface="Calibri" panose="020F0502020204030204" pitchFamily="34" charset="0"/>
              </a:rPr>
              <a:t>Social pressure, stigma, and groupthink reinforce conformity</a:t>
            </a:r>
          </a:p>
          <a:p>
            <a:endParaRPr dirty="0"/>
          </a:p>
        </p:txBody>
      </p:sp>
      <p:sp>
        <p:nvSpPr>
          <p:cNvPr id="8" name="Title 1">
            <a:extLst>
              <a:ext uri="{FF2B5EF4-FFF2-40B4-BE49-F238E27FC236}">
                <a16:creationId xmlns:a16="http://schemas.microsoft.com/office/drawing/2014/main" id="{B5A9CCCD-2016-5F36-0B2A-C583C37984FA}"/>
              </a:ext>
            </a:extLst>
          </p:cNvPr>
          <p:cNvSpPr>
            <a:spLocks noGrp="1"/>
          </p:cNvSpPr>
          <p:nvPr>
            <p:ph type="ctrTitle"/>
          </p:nvPr>
        </p:nvSpPr>
        <p:spPr>
          <a:xfrm>
            <a:off x="537515" y="102452"/>
            <a:ext cx="8335107" cy="1488829"/>
          </a:xfrm>
        </p:spPr>
        <p:txBody>
          <a:bodyPr>
            <a:noAutofit/>
          </a:bodyPr>
          <a:lstStyle/>
          <a:p>
            <a:r>
              <a:rPr lang="en-US" sz="2800" dirty="0">
                <a:latin typeface="Calibri" panose="020F0502020204030204" pitchFamily="34" charset="0"/>
                <a:cs typeface="Calibri" panose="020F0502020204030204" pitchFamily="34" charset="0"/>
              </a:rPr>
              <a:t>Part II –</a:t>
            </a:r>
            <a:br>
              <a:rPr lang="en-US" sz="2800" dirty="0">
                <a:latin typeface="Calibri" panose="020F0502020204030204" pitchFamily="34" charset="0"/>
                <a:cs typeface="Calibri" panose="020F0502020204030204" pitchFamily="34" charset="0"/>
              </a:rPr>
            </a:br>
            <a:r>
              <a:rPr lang="en-US" sz="2800" dirty="0">
                <a:latin typeface="Calibri" panose="020F0502020204030204" pitchFamily="34" charset="0"/>
                <a:cs typeface="Calibri" panose="020F0502020204030204" pitchFamily="34" charset="0"/>
              </a:rPr>
              <a:t> </a:t>
            </a:r>
            <a:br>
              <a:rPr lang="en-US" sz="2800" dirty="0">
                <a:latin typeface="Calibri" panose="020F0502020204030204" pitchFamily="34" charset="0"/>
                <a:cs typeface="Calibri" panose="020F0502020204030204" pitchFamily="34" charset="0"/>
              </a:rPr>
            </a:br>
            <a:r>
              <a:rPr lang="en-US" sz="2800" dirty="0">
                <a:latin typeface="Calibri" panose="020F0502020204030204" pitchFamily="34" charset="0"/>
                <a:cs typeface="Calibri" panose="020F0502020204030204" pitchFamily="34" charset="0"/>
              </a:rPr>
              <a:t>Mass Formation and Totalitarianism</a:t>
            </a:r>
          </a:p>
        </p:txBody>
      </p:sp>
    </p:spTree>
    <p:extLst>
      <p:ext uri="{BB962C8B-B14F-4D97-AF65-F5344CB8AC3E}">
        <p14:creationId xmlns:p14="http://schemas.microsoft.com/office/powerpoint/2010/main" val="24161942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5A9CCCD-2016-5F36-0B2A-C583C37984FA}"/>
              </a:ext>
            </a:extLst>
          </p:cNvPr>
          <p:cNvSpPr>
            <a:spLocks noGrp="1"/>
          </p:cNvSpPr>
          <p:nvPr>
            <p:ph type="ctrTitle"/>
          </p:nvPr>
        </p:nvSpPr>
        <p:spPr>
          <a:xfrm>
            <a:off x="1643269" y="160813"/>
            <a:ext cx="6361044" cy="823912"/>
          </a:xfrm>
        </p:spPr>
        <p:txBody>
          <a:bodyPr>
            <a:noAutofit/>
          </a:bodyPr>
          <a:lstStyle/>
          <a:p>
            <a:r>
              <a:rPr lang="en-US" sz="2800" dirty="0">
                <a:latin typeface="Calibri" panose="020F0502020204030204" pitchFamily="34" charset="0"/>
                <a:cs typeface="Calibri" panose="020F0502020204030204" pitchFamily="34" charset="0"/>
              </a:rPr>
              <a:t>THE RISE OF THE MASSES</a:t>
            </a:r>
          </a:p>
        </p:txBody>
      </p:sp>
      <p:sp>
        <p:nvSpPr>
          <p:cNvPr id="4" name="Text Placeholder 4">
            <a:extLst>
              <a:ext uri="{FF2B5EF4-FFF2-40B4-BE49-F238E27FC236}">
                <a16:creationId xmlns:a16="http://schemas.microsoft.com/office/drawing/2014/main" id="{940BCEAF-A8A6-88BB-6A1F-0F4EC2EC8EE6}"/>
              </a:ext>
            </a:extLst>
          </p:cNvPr>
          <p:cNvSpPr txBox="1">
            <a:spLocks/>
          </p:cNvSpPr>
          <p:nvPr/>
        </p:nvSpPr>
        <p:spPr>
          <a:xfrm>
            <a:off x="-96353" y="3299737"/>
            <a:ext cx="4021671" cy="649356"/>
          </a:xfrm>
          <a:prstGeom prst="rect">
            <a:avLst/>
          </a:prstGeom>
          <a:noFill/>
        </p:spPr>
        <p:txBody>
          <a:bodyPr vert="horz" lIns="91440" tIns="45720" rIns="91440" bIns="45720" rtlCol="0">
            <a:noAutofit/>
          </a:bodyPr>
          <a:lstStyle>
            <a:lvl1pPr marL="0" indent="0" algn="ctr" defTabSz="914400" rtl="0" eaLnBrk="1" latinLnBrk="0" hangingPunct="1">
              <a:lnSpc>
                <a:spcPct val="100000"/>
              </a:lnSpc>
              <a:spcBef>
                <a:spcPts val="1000"/>
              </a:spcBef>
              <a:buClr>
                <a:schemeClr val="accent2"/>
              </a:buClr>
              <a:buFont typeface="Arial" panose="020B0604020202020204" pitchFamily="34" charset="0"/>
              <a:buNone/>
              <a:defRPr sz="1900" kern="1200">
                <a:solidFill>
                  <a:schemeClr val="tx1">
                    <a:lumMod val="75000"/>
                    <a:lumOff val="25000"/>
                  </a:schemeClr>
                </a:solidFill>
                <a:latin typeface="+mn-lt"/>
                <a:ea typeface="+mn-ea"/>
                <a:cs typeface="+mn-cs"/>
              </a:defRPr>
            </a:lvl1pPr>
            <a:lvl2pPr marL="457200" indent="0" algn="ctr" defTabSz="914400" rtl="0" eaLnBrk="1" latinLnBrk="0" hangingPunct="1">
              <a:lnSpc>
                <a:spcPct val="100000"/>
              </a:lnSpc>
              <a:spcBef>
                <a:spcPts val="1000"/>
              </a:spcBef>
              <a:buClr>
                <a:schemeClr val="accent2"/>
              </a:buClr>
              <a:buFont typeface="Arial" panose="020B0604020202020204" pitchFamily="34" charset="0"/>
              <a:buNone/>
              <a:defRPr sz="1900" kern="1200">
                <a:solidFill>
                  <a:schemeClr val="tx1">
                    <a:lumMod val="85000"/>
                    <a:lumOff val="15000"/>
                  </a:schemeClr>
                </a:solidFill>
                <a:latin typeface="+mn-lt"/>
                <a:ea typeface="+mn-ea"/>
                <a:cs typeface="+mn-cs"/>
              </a:defRPr>
            </a:lvl2pPr>
            <a:lvl3pPr marL="914400" indent="0" algn="ctr" defTabSz="914400" rtl="0" eaLnBrk="1" latinLnBrk="0" hangingPunct="1">
              <a:lnSpc>
                <a:spcPct val="100000"/>
              </a:lnSpc>
              <a:spcBef>
                <a:spcPts val="1000"/>
              </a:spcBef>
              <a:buClr>
                <a:schemeClr val="accent2"/>
              </a:buClr>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4pPr>
            <a:lvl5pPr marL="18288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9pPr>
          </a:lstStyle>
          <a:p>
            <a:r>
              <a:rPr lang="en-US" sz="2400" dirty="0">
                <a:solidFill>
                  <a:schemeClr val="tx1"/>
                </a:solidFill>
                <a:latin typeface="Calibri" panose="020F0502020204030204" pitchFamily="34" charset="0"/>
                <a:cs typeface="Calibri" panose="020F0502020204030204" pitchFamily="34" charset="0"/>
              </a:rPr>
              <a:t>Summary of Totalitarianism</a:t>
            </a:r>
          </a:p>
        </p:txBody>
      </p:sp>
      <p:sp>
        <p:nvSpPr>
          <p:cNvPr id="5" name="Subtitle 2">
            <a:extLst>
              <a:ext uri="{FF2B5EF4-FFF2-40B4-BE49-F238E27FC236}">
                <a16:creationId xmlns:a16="http://schemas.microsoft.com/office/drawing/2014/main" id="{14325851-033A-6E2F-2B2F-B33117F2114C}"/>
              </a:ext>
            </a:extLst>
          </p:cNvPr>
          <p:cNvSpPr txBox="1">
            <a:spLocks/>
          </p:cNvSpPr>
          <p:nvPr/>
        </p:nvSpPr>
        <p:spPr>
          <a:xfrm>
            <a:off x="168458" y="3892826"/>
            <a:ext cx="4193950" cy="3684588"/>
          </a:xfrm>
          <a:prstGeom prst="rect">
            <a:avLst/>
          </a:prstGeom>
        </p:spPr>
        <p:txBody>
          <a:bodyPr vert="horz" lIns="68580" tIns="34290" rIns="68580" bIns="34290" rtlCol="0" anchor="t">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a:buClr>
                <a:srgbClr val="002060"/>
              </a:buClr>
            </a:pPr>
            <a:r>
              <a:rPr lang="en-US" sz="2200" u="sng" dirty="0">
                <a:solidFill>
                  <a:srgbClr val="002060"/>
                </a:solidFill>
                <a:latin typeface="Calibri" panose="020F0502020204030204" pitchFamily="34" charset="0"/>
                <a:cs typeface="Calibri" panose="020F0502020204030204" pitchFamily="34" charset="0"/>
              </a:rPr>
              <a:t>Total</a:t>
            </a:r>
            <a:r>
              <a:rPr lang="en-US" sz="2200" dirty="0">
                <a:solidFill>
                  <a:srgbClr val="002060"/>
                </a:solidFill>
                <a:latin typeface="Calibri" panose="020F0502020204030204" pitchFamily="34" charset="0"/>
                <a:cs typeface="Calibri" panose="020F0502020204030204" pitchFamily="34" charset="0"/>
              </a:rPr>
              <a:t> control over </a:t>
            </a:r>
            <a:r>
              <a:rPr lang="en-US" sz="2200" u="sng" dirty="0">
                <a:solidFill>
                  <a:srgbClr val="002060"/>
                </a:solidFill>
                <a:latin typeface="Calibri" panose="020F0502020204030204" pitchFamily="34" charset="0"/>
                <a:cs typeface="Calibri" panose="020F0502020204030204" pitchFamily="34" charset="0"/>
              </a:rPr>
              <a:t>all</a:t>
            </a:r>
            <a:r>
              <a:rPr lang="en-US" sz="2200" dirty="0">
                <a:solidFill>
                  <a:srgbClr val="002060"/>
                </a:solidFill>
                <a:latin typeface="Calibri" panose="020F0502020204030204" pitchFamily="34" charset="0"/>
                <a:cs typeface="Calibri" panose="020F0502020204030204" pitchFamily="34" charset="0"/>
              </a:rPr>
              <a:t> aspects of life, public and private</a:t>
            </a:r>
          </a:p>
          <a:p>
            <a:pPr>
              <a:buClr>
                <a:srgbClr val="002060"/>
              </a:buClr>
            </a:pPr>
            <a:r>
              <a:rPr lang="en-US" sz="2200" dirty="0">
                <a:solidFill>
                  <a:srgbClr val="002060"/>
                </a:solidFill>
                <a:latin typeface="Calibri" panose="020F0502020204030204" pitchFamily="34" charset="0"/>
                <a:cs typeface="Calibri" panose="020F0502020204030204" pitchFamily="34" charset="0"/>
              </a:rPr>
              <a:t>Guiding </a:t>
            </a:r>
            <a:r>
              <a:rPr lang="en-US" sz="2200" u="sng" dirty="0">
                <a:solidFill>
                  <a:srgbClr val="002060"/>
                </a:solidFill>
                <a:latin typeface="Calibri" panose="020F0502020204030204" pitchFamily="34" charset="0"/>
                <a:cs typeface="Calibri" panose="020F0502020204030204" pitchFamily="34" charset="0"/>
              </a:rPr>
              <a:t>ideology</a:t>
            </a:r>
            <a:r>
              <a:rPr lang="en-US" sz="2200" dirty="0">
                <a:solidFill>
                  <a:srgbClr val="002060"/>
                </a:solidFill>
                <a:latin typeface="Calibri" panose="020F0502020204030204" pitchFamily="34" charset="0"/>
                <a:cs typeface="Calibri" panose="020F0502020204030204" pitchFamily="34" charset="0"/>
              </a:rPr>
              <a:t> that influence citizen thought and actions</a:t>
            </a:r>
          </a:p>
          <a:p>
            <a:pPr>
              <a:buClr>
                <a:srgbClr val="002060"/>
              </a:buClr>
            </a:pPr>
            <a:r>
              <a:rPr lang="en-US" sz="2200" dirty="0">
                <a:solidFill>
                  <a:srgbClr val="002060"/>
                </a:solidFill>
                <a:latin typeface="Calibri" panose="020F0502020204030204" pitchFamily="34" charset="0"/>
                <a:cs typeface="Calibri" panose="020F0502020204030204" pitchFamily="34" charset="0"/>
              </a:rPr>
              <a:t>Suppresses </a:t>
            </a:r>
            <a:r>
              <a:rPr lang="en-US" sz="2200" u="sng" dirty="0">
                <a:solidFill>
                  <a:srgbClr val="002060"/>
                </a:solidFill>
                <a:latin typeface="Calibri" panose="020F0502020204030204" pitchFamily="34" charset="0"/>
                <a:cs typeface="Calibri" panose="020F0502020204030204" pitchFamily="34" charset="0"/>
              </a:rPr>
              <a:t>all</a:t>
            </a:r>
            <a:r>
              <a:rPr lang="en-US" sz="2200" dirty="0">
                <a:solidFill>
                  <a:srgbClr val="002060"/>
                </a:solidFill>
                <a:latin typeface="Calibri" panose="020F0502020204030204" pitchFamily="34" charset="0"/>
                <a:cs typeface="Calibri" panose="020F0502020204030204" pitchFamily="34" charset="0"/>
              </a:rPr>
              <a:t> forms of political dissent and opposition</a:t>
            </a:r>
          </a:p>
          <a:p>
            <a:pPr>
              <a:buClr>
                <a:srgbClr val="002060"/>
              </a:buClr>
            </a:pPr>
            <a:r>
              <a:rPr lang="en-US" sz="2200" dirty="0">
                <a:solidFill>
                  <a:srgbClr val="002060"/>
                </a:solidFill>
                <a:latin typeface="Calibri" panose="020F0502020204030204" pitchFamily="34" charset="0"/>
                <a:cs typeface="Calibri" panose="020F0502020204030204" pitchFamily="34" charset="0"/>
              </a:rPr>
              <a:t>Instills </a:t>
            </a:r>
            <a:r>
              <a:rPr lang="en-US" sz="2200" u="sng" dirty="0">
                <a:solidFill>
                  <a:srgbClr val="002060"/>
                </a:solidFill>
                <a:latin typeface="Calibri" panose="020F0502020204030204" pitchFamily="34" charset="0"/>
                <a:cs typeface="Calibri" panose="020F0502020204030204" pitchFamily="34" charset="0"/>
              </a:rPr>
              <a:t>fear </a:t>
            </a:r>
            <a:r>
              <a:rPr lang="en-US" sz="2200" dirty="0">
                <a:solidFill>
                  <a:srgbClr val="002060"/>
                </a:solidFill>
                <a:latin typeface="Calibri" panose="020F0502020204030204" pitchFamily="34" charset="0"/>
                <a:cs typeface="Calibri" panose="020F0502020204030204" pitchFamily="34" charset="0"/>
              </a:rPr>
              <a:t>to maintain control</a:t>
            </a:r>
          </a:p>
          <a:p>
            <a:endParaRPr lang="en-US" dirty="0"/>
          </a:p>
        </p:txBody>
      </p:sp>
      <p:sp>
        <p:nvSpPr>
          <p:cNvPr id="6" name="Text Placeholder 5">
            <a:extLst>
              <a:ext uri="{FF2B5EF4-FFF2-40B4-BE49-F238E27FC236}">
                <a16:creationId xmlns:a16="http://schemas.microsoft.com/office/drawing/2014/main" id="{F299CFEC-AFBB-DC7A-1D84-92A8278557B6}"/>
              </a:ext>
            </a:extLst>
          </p:cNvPr>
          <p:cNvSpPr txBox="1">
            <a:spLocks/>
          </p:cNvSpPr>
          <p:nvPr/>
        </p:nvSpPr>
        <p:spPr>
          <a:xfrm>
            <a:off x="4781594" y="3220306"/>
            <a:ext cx="4576504" cy="823912"/>
          </a:xfrm>
          <a:prstGeom prst="rect">
            <a:avLst/>
          </a:prstGeom>
        </p:spPr>
        <p:txBody>
          <a:bodyPr>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algn="ctr"/>
            <a:r>
              <a:rPr lang="en-US" sz="2400" dirty="0">
                <a:solidFill>
                  <a:schemeClr val="tx1"/>
                </a:solidFill>
                <a:latin typeface="Calibri" panose="020F0502020204030204" pitchFamily="34" charset="0"/>
                <a:cs typeface="Calibri" panose="020F0502020204030204" pitchFamily="34" charset="0"/>
              </a:rPr>
              <a:t>Summary of Authoritarianism</a:t>
            </a:r>
          </a:p>
        </p:txBody>
      </p:sp>
      <p:sp>
        <p:nvSpPr>
          <p:cNvPr id="7" name="Content Placeholder 6">
            <a:extLst>
              <a:ext uri="{FF2B5EF4-FFF2-40B4-BE49-F238E27FC236}">
                <a16:creationId xmlns:a16="http://schemas.microsoft.com/office/drawing/2014/main" id="{D5897D46-524C-4926-6CE2-E4B7508855C9}"/>
              </a:ext>
            </a:extLst>
          </p:cNvPr>
          <p:cNvSpPr txBox="1">
            <a:spLocks/>
          </p:cNvSpPr>
          <p:nvPr/>
        </p:nvSpPr>
        <p:spPr>
          <a:xfrm>
            <a:off x="5256609" y="4068832"/>
            <a:ext cx="3887391" cy="2504246"/>
          </a:xfrm>
          <a:prstGeom prst="rect">
            <a:avLst/>
          </a:prstGeom>
        </p:spPr>
        <p:txBody>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a:buClr>
                <a:srgbClr val="002060"/>
              </a:buClr>
            </a:pPr>
            <a:r>
              <a:rPr lang="en-US" sz="2000" dirty="0">
                <a:solidFill>
                  <a:srgbClr val="002060"/>
                </a:solidFill>
                <a:latin typeface="Calibri" panose="020F0502020204030204" pitchFamily="34" charset="0"/>
                <a:cs typeface="Calibri" panose="020F0502020204030204" pitchFamily="34" charset="0"/>
              </a:rPr>
              <a:t>Control primarily over private with </a:t>
            </a:r>
            <a:r>
              <a:rPr lang="en-US" sz="2000" u="sng" dirty="0">
                <a:solidFill>
                  <a:srgbClr val="002060"/>
                </a:solidFill>
                <a:latin typeface="Calibri" panose="020F0502020204030204" pitchFamily="34" charset="0"/>
                <a:cs typeface="Calibri" panose="020F0502020204030204" pitchFamily="34" charset="0"/>
              </a:rPr>
              <a:t>some</a:t>
            </a:r>
            <a:r>
              <a:rPr lang="en-US" sz="2000" dirty="0">
                <a:solidFill>
                  <a:srgbClr val="002060"/>
                </a:solidFill>
                <a:latin typeface="Calibri" panose="020F0502020204030204" pitchFamily="34" charset="0"/>
                <a:cs typeface="Calibri" panose="020F0502020204030204" pitchFamily="34" charset="0"/>
              </a:rPr>
              <a:t> allowance of freedom</a:t>
            </a:r>
          </a:p>
          <a:p>
            <a:pPr>
              <a:buClr>
                <a:srgbClr val="002060"/>
              </a:buClr>
            </a:pPr>
            <a:r>
              <a:rPr lang="en-US" sz="2000" dirty="0">
                <a:solidFill>
                  <a:srgbClr val="002060"/>
                </a:solidFill>
                <a:latin typeface="Calibri" panose="020F0502020204030204" pitchFamily="34" charset="0"/>
                <a:cs typeface="Calibri" panose="020F0502020204030204" pitchFamily="34" charset="0"/>
              </a:rPr>
              <a:t>No strong ideological basis</a:t>
            </a:r>
          </a:p>
          <a:p>
            <a:pPr>
              <a:buClr>
                <a:srgbClr val="002060"/>
              </a:buClr>
            </a:pPr>
            <a:r>
              <a:rPr lang="en-US" sz="2000" u="sng" dirty="0">
                <a:solidFill>
                  <a:srgbClr val="002060"/>
                </a:solidFill>
                <a:latin typeface="Calibri" panose="020F0502020204030204" pitchFamily="34" charset="0"/>
                <a:cs typeface="Calibri" panose="020F0502020204030204" pitchFamily="34" charset="0"/>
              </a:rPr>
              <a:t>Limited</a:t>
            </a:r>
            <a:r>
              <a:rPr lang="en-US" sz="2000" dirty="0">
                <a:solidFill>
                  <a:srgbClr val="002060"/>
                </a:solidFill>
                <a:latin typeface="Calibri" panose="020F0502020204030204" pitchFamily="34" charset="0"/>
                <a:cs typeface="Calibri" panose="020F0502020204030204" pitchFamily="34" charset="0"/>
              </a:rPr>
              <a:t> political pluralism</a:t>
            </a:r>
          </a:p>
          <a:p>
            <a:pPr>
              <a:buClr>
                <a:srgbClr val="002060"/>
              </a:buClr>
            </a:pPr>
            <a:r>
              <a:rPr lang="en-US" sz="2000" dirty="0">
                <a:solidFill>
                  <a:srgbClr val="002060"/>
                </a:solidFill>
                <a:latin typeface="Calibri" panose="020F0502020204030204" pitchFamily="34" charset="0"/>
                <a:cs typeface="Calibri" panose="020F0502020204030204" pitchFamily="34" charset="0"/>
              </a:rPr>
              <a:t>Blind submission to authority with little fear</a:t>
            </a:r>
          </a:p>
          <a:p>
            <a:endParaRPr lang="en-US" dirty="0"/>
          </a:p>
        </p:txBody>
      </p:sp>
      <p:pic>
        <p:nvPicPr>
          <p:cNvPr id="1026" name="Picture 2" descr="The Psychology of Mass Hypnosis and American Totalitarianism">
            <a:extLst>
              <a:ext uri="{FF2B5EF4-FFF2-40B4-BE49-F238E27FC236}">
                <a16:creationId xmlns:a16="http://schemas.microsoft.com/office/drawing/2014/main" id="{6B173447-96B8-2A25-4876-FBDAFB915F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648" y="1167282"/>
            <a:ext cx="3169670" cy="206630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rown and Throne: Notable Medieval Monarchs Explored">
            <a:extLst>
              <a:ext uri="{FF2B5EF4-FFF2-40B4-BE49-F238E27FC236}">
                <a16:creationId xmlns:a16="http://schemas.microsoft.com/office/drawing/2014/main" id="{98DF9C16-C0A9-D592-0AB7-28FAE8654A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3926" y="1167283"/>
            <a:ext cx="3645494" cy="20284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55840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32186" y="4189079"/>
            <a:ext cx="5829828" cy="2440947"/>
          </a:xfrm>
        </p:spPr>
        <p:txBody>
          <a:bodyPr>
            <a:normAutofit/>
          </a:bodyPr>
          <a:lstStyle/>
          <a:p>
            <a:r>
              <a:rPr lang="en-US" sz="2400" b="1" dirty="0">
                <a:latin typeface="Calibri" panose="020F0502020204030204" pitchFamily="34" charset="0"/>
                <a:cs typeface="Calibri" panose="020F0502020204030204" pitchFamily="34" charset="0"/>
              </a:rPr>
              <a:t>Characteristics of Totalitarianism </a:t>
            </a:r>
          </a:p>
          <a:p>
            <a:r>
              <a:rPr lang="en-US" sz="2400" b="1" dirty="0">
                <a:latin typeface="Calibri" panose="020F0502020204030204" pitchFamily="34" charset="0"/>
                <a:cs typeface="Calibri" panose="020F0502020204030204" pitchFamily="34" charset="0"/>
              </a:rPr>
              <a:t>Leading to Mass Formation</a:t>
            </a:r>
          </a:p>
          <a:p>
            <a:pPr marL="800100" lvl="1" indent="-342900" algn="l">
              <a:buClr>
                <a:srgbClr val="002060"/>
              </a:buClr>
              <a:buFont typeface="Wingdings" pitchFamily="2" charset="2"/>
              <a:buChar char="Ø"/>
            </a:pPr>
            <a:r>
              <a:rPr lang="en-US" sz="2400" dirty="0">
                <a:solidFill>
                  <a:srgbClr val="002060"/>
                </a:solidFill>
                <a:latin typeface="Calibri" panose="020F0502020204030204" pitchFamily="34" charset="0"/>
                <a:cs typeface="Calibri" panose="020F0502020204030204" pitchFamily="34" charset="0"/>
              </a:rPr>
              <a:t>Instilling fear of physical aggression</a:t>
            </a:r>
          </a:p>
          <a:p>
            <a:pPr marL="800100" lvl="1" indent="-342900" algn="l">
              <a:buClr>
                <a:srgbClr val="002060"/>
              </a:buClr>
              <a:buFont typeface="Wingdings" pitchFamily="2" charset="2"/>
              <a:buChar char="Ø"/>
            </a:pPr>
            <a:r>
              <a:rPr lang="en-US" sz="2400" dirty="0">
                <a:solidFill>
                  <a:srgbClr val="002060"/>
                </a:solidFill>
                <a:latin typeface="Calibri" panose="020F0502020204030204" pitchFamily="34" charset="0"/>
                <a:cs typeface="Calibri" panose="020F0502020204030204" pitchFamily="34" charset="0"/>
              </a:rPr>
              <a:t>Fear of unilaterally imposed social contract</a:t>
            </a:r>
            <a:endParaRPr sz="2400" dirty="0">
              <a:solidFill>
                <a:srgbClr val="002060"/>
              </a:solidFill>
              <a:latin typeface="Calibri" panose="020F0502020204030204" pitchFamily="34" charset="0"/>
              <a:cs typeface="Calibri" panose="020F0502020204030204" pitchFamily="34" charset="0"/>
            </a:endParaRPr>
          </a:p>
        </p:txBody>
      </p:sp>
      <p:pic>
        <p:nvPicPr>
          <p:cNvPr id="4" name="Picture 4" descr="Mattias Desmet: WHY DO SO MANY STILL BUY INTO THE NARRATIVE? # ...">
            <a:extLst>
              <a:ext uri="{FF2B5EF4-FFF2-40B4-BE49-F238E27FC236}">
                <a16:creationId xmlns:a16="http://schemas.microsoft.com/office/drawing/2014/main" id="{FCE94AF6-14FD-78EC-09A0-8E99E6B70D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389" y="82105"/>
            <a:ext cx="4027711" cy="2260276"/>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a:extLst>
              <a:ext uri="{FF2B5EF4-FFF2-40B4-BE49-F238E27FC236}">
                <a16:creationId xmlns:a16="http://schemas.microsoft.com/office/drawing/2014/main" id="{1FA21753-4B43-8037-A3DA-581AA2EC7709}"/>
              </a:ext>
            </a:extLst>
          </p:cNvPr>
          <p:cNvSpPr txBox="1">
            <a:spLocks/>
          </p:cNvSpPr>
          <p:nvPr/>
        </p:nvSpPr>
        <p:spPr bwMode="blackWhite">
          <a:xfrm>
            <a:off x="4572000" y="159359"/>
            <a:ext cx="4126522" cy="1763226"/>
          </a:xfrm>
          <a:prstGeom prst="rect">
            <a:avLst/>
          </a:prstGeom>
          <a:solidFill>
            <a:srgbClr val="FFFFFF"/>
          </a:solidFill>
          <a:ln w="38100" cap="sq">
            <a:solidFill>
              <a:srgbClr val="404040"/>
            </a:solidFill>
            <a:miter lim="800000"/>
          </a:ln>
        </p:spPr>
        <p:txBody>
          <a:bodyPr vert="horz" lIns="274320" tIns="182880" rIns="274320" bIns="182880" rtlCol="0" anchor="ctr" anchorCtr="1">
            <a:normAutofit fontScale="97500"/>
          </a:bodyPr>
          <a:lstStyle>
            <a:lvl1pPr algn="ctr" defTabSz="914400" rtl="0" eaLnBrk="1" latinLnBrk="0" hangingPunct="1">
              <a:lnSpc>
                <a:spcPct val="90000"/>
              </a:lnSpc>
              <a:spcBef>
                <a:spcPct val="0"/>
              </a:spcBef>
              <a:buNone/>
              <a:defRPr sz="3500" kern="1200" cap="all" spc="200" baseline="0">
                <a:solidFill>
                  <a:srgbClr val="262626"/>
                </a:solidFill>
                <a:latin typeface="+mj-lt"/>
                <a:ea typeface="+mj-ea"/>
                <a:cs typeface="+mj-cs"/>
              </a:defRPr>
            </a:lvl1pPr>
          </a:lstStyle>
          <a:p>
            <a:r>
              <a:rPr lang="en-US" sz="2800" dirty="0" err="1">
                <a:latin typeface="Calibri" panose="020F0502020204030204" pitchFamily="34" charset="0"/>
                <a:cs typeface="Calibri" panose="020F0502020204030204" pitchFamily="34" charset="0"/>
              </a:rPr>
              <a:t>Desmet’s</a:t>
            </a:r>
            <a:r>
              <a:rPr lang="en-US" sz="2800" dirty="0">
                <a:latin typeface="Calibri" panose="020F0502020204030204" pitchFamily="34" charset="0"/>
                <a:cs typeface="Calibri" panose="020F0502020204030204" pitchFamily="34" charset="0"/>
              </a:rPr>
              <a:t> Theory</a:t>
            </a:r>
          </a:p>
          <a:p>
            <a:r>
              <a:rPr lang="en-US" sz="2800" dirty="0">
                <a:latin typeface="Calibri" panose="020F0502020204030204" pitchFamily="34" charset="0"/>
                <a:cs typeface="Calibri" panose="020F0502020204030204" pitchFamily="34" charset="0"/>
              </a:rPr>
              <a:t> of </a:t>
            </a:r>
            <a:br>
              <a:rPr lang="en-US" sz="2800" dirty="0">
                <a:latin typeface="Calibri" panose="020F0502020204030204" pitchFamily="34" charset="0"/>
                <a:cs typeface="Calibri" panose="020F0502020204030204" pitchFamily="34" charset="0"/>
              </a:rPr>
            </a:br>
            <a:r>
              <a:rPr lang="en-US" sz="2800" dirty="0">
                <a:latin typeface="Calibri" panose="020F0502020204030204" pitchFamily="34" charset="0"/>
                <a:cs typeface="Calibri" panose="020F0502020204030204" pitchFamily="34" charset="0"/>
              </a:rPr>
              <a:t>Mass Formation</a:t>
            </a:r>
          </a:p>
        </p:txBody>
      </p:sp>
      <p:sp>
        <p:nvSpPr>
          <p:cNvPr id="6" name="TextBox 5">
            <a:extLst>
              <a:ext uri="{FF2B5EF4-FFF2-40B4-BE49-F238E27FC236}">
                <a16:creationId xmlns:a16="http://schemas.microsoft.com/office/drawing/2014/main" id="{C0F803DD-E414-6406-E8ED-C9AC96CC4443}"/>
              </a:ext>
            </a:extLst>
          </p:cNvPr>
          <p:cNvSpPr txBox="1"/>
          <p:nvPr/>
        </p:nvSpPr>
        <p:spPr>
          <a:xfrm>
            <a:off x="219389" y="2527086"/>
            <a:ext cx="8725828" cy="1661993"/>
          </a:xfrm>
          <a:prstGeom prst="rect">
            <a:avLst/>
          </a:prstGeom>
          <a:noFill/>
        </p:spPr>
        <p:txBody>
          <a:bodyPr wrap="square">
            <a:spAutoFit/>
          </a:bodyPr>
          <a:lstStyle/>
          <a:p>
            <a:pPr marL="0" indent="0" algn="ctr">
              <a:buNone/>
            </a:pPr>
            <a:r>
              <a:rPr lang="en-US" sz="2400" i="1" dirty="0">
                <a:solidFill>
                  <a:srgbClr val="002060"/>
                </a:solidFill>
                <a:latin typeface="Calibri" panose="020F0502020204030204" pitchFamily="34" charset="0"/>
                <a:cs typeface="Calibri" panose="020F0502020204030204" pitchFamily="34" charset="0"/>
              </a:rPr>
              <a:t>“</a:t>
            </a:r>
            <a:r>
              <a:rPr lang="en-US" sz="2800" i="1" dirty="0">
                <a:solidFill>
                  <a:srgbClr val="002060"/>
                </a:solidFill>
                <a:latin typeface="Calibri" panose="020F0502020204030204" pitchFamily="34" charset="0"/>
                <a:cs typeface="Calibri" panose="020F0502020204030204" pitchFamily="34" charset="0"/>
              </a:rPr>
              <a:t>Mass formation is, in essence, a kind of group hypnosis that destroys individual’s ethical self-awareness and robs them of their ability to think critically.”</a:t>
            </a:r>
          </a:p>
          <a:p>
            <a:endParaRPr lang="en-US" dirty="0"/>
          </a:p>
        </p:txBody>
      </p:sp>
    </p:spTree>
    <p:extLst>
      <p:ext uri="{BB962C8B-B14F-4D97-AF65-F5344CB8AC3E}">
        <p14:creationId xmlns:p14="http://schemas.microsoft.com/office/powerpoint/2010/main" val="5997793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C583ED0-E1FF-1453-DC6E-516EC576DCC0}"/>
              </a:ext>
            </a:extLst>
          </p:cNvPr>
          <p:cNvSpPr txBox="1"/>
          <p:nvPr/>
        </p:nvSpPr>
        <p:spPr>
          <a:xfrm>
            <a:off x="3220278" y="1588213"/>
            <a:ext cx="6266748" cy="892552"/>
          </a:xfrm>
          <a:prstGeom prst="rect">
            <a:avLst/>
          </a:prstGeom>
          <a:noFill/>
        </p:spPr>
        <p:txBody>
          <a:bodyPr wrap="square" rtlCol="0">
            <a:spAutoFit/>
          </a:bodyPr>
          <a:lstStyle/>
          <a:p>
            <a:pPr marL="0" marR="0" algn="ctr">
              <a:spcBef>
                <a:spcPts val="0"/>
              </a:spcBef>
              <a:spcAft>
                <a:spcPts val="0"/>
              </a:spcAft>
            </a:pPr>
            <a:r>
              <a:rPr lang="en-US" sz="2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THE SET-UP– </a:t>
            </a:r>
          </a:p>
          <a:p>
            <a:pPr marL="0" marR="0" algn="ctr">
              <a:spcBef>
                <a:spcPts val="0"/>
              </a:spcBef>
              <a:spcAft>
                <a:spcPts val="0"/>
              </a:spcAft>
            </a:pPr>
            <a:r>
              <a:rPr lang="en-US" sz="2200" i="1"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‘free floating’ discontent </a:t>
            </a:r>
            <a:r>
              <a:rPr lang="en-US" sz="2200" i="1" dirty="0">
                <a:solidFill>
                  <a:srgbClr val="002060"/>
                </a:solidFill>
                <a:latin typeface="Calibri" panose="020F0502020204030204" pitchFamily="34" charset="0"/>
                <a:ea typeface="Calibri" panose="020F0502020204030204" pitchFamily="34" charset="0"/>
                <a:cs typeface="Calibri" panose="020F0502020204030204" pitchFamily="34" charset="0"/>
              </a:rPr>
              <a:t>and </a:t>
            </a:r>
            <a:r>
              <a:rPr lang="en-US" sz="2200" i="1"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anxiety</a:t>
            </a:r>
          </a:p>
        </p:txBody>
      </p:sp>
      <p:sp>
        <p:nvSpPr>
          <p:cNvPr id="9" name="TextBox 8">
            <a:extLst>
              <a:ext uri="{FF2B5EF4-FFF2-40B4-BE49-F238E27FC236}">
                <a16:creationId xmlns:a16="http://schemas.microsoft.com/office/drawing/2014/main" id="{894528C0-CA66-C931-9989-012D5ADB2407}"/>
              </a:ext>
            </a:extLst>
          </p:cNvPr>
          <p:cNvSpPr txBox="1"/>
          <p:nvPr/>
        </p:nvSpPr>
        <p:spPr>
          <a:xfrm>
            <a:off x="3551251" y="2411253"/>
            <a:ext cx="5592749" cy="1446550"/>
          </a:xfrm>
          <a:prstGeom prst="rect">
            <a:avLst/>
          </a:prstGeom>
          <a:noFill/>
        </p:spPr>
        <p:txBody>
          <a:bodyPr wrap="none" rtlCol="0">
            <a:spAutoFit/>
          </a:bodyPr>
          <a:lstStyle/>
          <a:p>
            <a:pPr marL="285750" marR="0" indent="-285750">
              <a:spcBef>
                <a:spcPts val="0"/>
              </a:spcBef>
              <a:spcAft>
                <a:spcPts val="0"/>
              </a:spcAft>
              <a:buFont typeface="Arial" panose="020B0604020202020204" pitchFamily="34" charset="0"/>
              <a:buChar char="•"/>
            </a:pPr>
            <a:r>
              <a:rPr lang="en-US" sz="2200" dirty="0">
                <a:effectLst/>
                <a:latin typeface="Calibri" panose="020F0502020204030204" pitchFamily="34" charset="0"/>
                <a:ea typeface="Calibri" panose="020F0502020204030204" pitchFamily="34" charset="0"/>
                <a:cs typeface="Calibri" panose="020F0502020204030204" pitchFamily="34" charset="0"/>
              </a:rPr>
              <a:t>Increase in antidepressant use</a:t>
            </a:r>
          </a:p>
          <a:p>
            <a:pPr marL="285750" marR="0" indent="-285750">
              <a:spcBef>
                <a:spcPts val="0"/>
              </a:spcBef>
              <a:spcAft>
                <a:spcPts val="0"/>
              </a:spcAft>
              <a:buFont typeface="Arial" panose="020B0604020202020204" pitchFamily="34" charset="0"/>
              <a:buChar char="•"/>
            </a:pPr>
            <a:r>
              <a:rPr lang="en-US" sz="2200" dirty="0">
                <a:effectLst/>
                <a:latin typeface="Calibri" panose="020F0502020204030204" pitchFamily="34" charset="0"/>
                <a:ea typeface="Calibri" panose="020F0502020204030204" pitchFamily="34" charset="0"/>
                <a:cs typeface="Calibri" panose="020F0502020204030204" pitchFamily="34" charset="0"/>
              </a:rPr>
              <a:t>'bullshit jobs’ (60% say jobs are meaningless)</a:t>
            </a:r>
          </a:p>
          <a:p>
            <a:pPr marL="285750" marR="0" indent="-285750">
              <a:spcBef>
                <a:spcPts val="0"/>
              </a:spcBef>
              <a:spcAft>
                <a:spcPts val="0"/>
              </a:spcAft>
              <a:buFont typeface="Arial" panose="020B0604020202020204" pitchFamily="34" charset="0"/>
              <a:buChar char="•"/>
            </a:pPr>
            <a:r>
              <a:rPr lang="en-US" sz="2200" dirty="0">
                <a:latin typeface="Calibri" panose="020F0502020204030204" pitchFamily="34" charset="0"/>
                <a:ea typeface="Calibri" panose="020F0502020204030204" pitchFamily="34" charset="0"/>
                <a:cs typeface="Calibri" panose="020F0502020204030204" pitchFamily="34" charset="0"/>
              </a:rPr>
              <a:t>Minister of L</a:t>
            </a:r>
            <a:r>
              <a:rPr lang="en-US" sz="2200" dirty="0">
                <a:effectLst/>
                <a:latin typeface="Calibri" panose="020F0502020204030204" pitchFamily="34" charset="0"/>
                <a:ea typeface="Calibri" panose="020F0502020204030204" pitchFamily="34" charset="0"/>
                <a:cs typeface="Calibri" panose="020F0502020204030204" pitchFamily="34" charset="0"/>
              </a:rPr>
              <a:t>oneliness (UK)</a:t>
            </a:r>
          </a:p>
          <a:p>
            <a:pPr marL="285750" marR="0" indent="-285750">
              <a:spcBef>
                <a:spcPts val="0"/>
              </a:spcBef>
              <a:spcAft>
                <a:spcPts val="0"/>
              </a:spcAft>
              <a:buFont typeface="Arial" panose="020B0604020202020204" pitchFamily="34" charset="0"/>
              <a:buChar char="•"/>
            </a:pPr>
            <a:r>
              <a:rPr lang="en-US" sz="2200" dirty="0">
                <a:effectLst/>
                <a:latin typeface="Calibri" panose="020F0502020204030204" pitchFamily="34" charset="0"/>
                <a:ea typeface="Calibri" panose="020F0502020204030204" pitchFamily="34" charset="0"/>
                <a:cs typeface="Calibri" panose="020F0502020204030204" pitchFamily="34" charset="0"/>
              </a:rPr>
              <a:t>Mental illness and suicide increase</a:t>
            </a:r>
          </a:p>
        </p:txBody>
      </p:sp>
      <p:sp>
        <p:nvSpPr>
          <p:cNvPr id="10" name="TextBox 9">
            <a:extLst>
              <a:ext uri="{FF2B5EF4-FFF2-40B4-BE49-F238E27FC236}">
                <a16:creationId xmlns:a16="http://schemas.microsoft.com/office/drawing/2014/main" id="{3E9634CE-F1EC-0923-5645-D6C6D0955E70}"/>
              </a:ext>
            </a:extLst>
          </p:cNvPr>
          <p:cNvSpPr txBox="1"/>
          <p:nvPr/>
        </p:nvSpPr>
        <p:spPr>
          <a:xfrm>
            <a:off x="5287078" y="4002214"/>
            <a:ext cx="2121093" cy="523220"/>
          </a:xfrm>
          <a:prstGeom prst="rect">
            <a:avLst/>
          </a:prstGeom>
          <a:noFill/>
        </p:spPr>
        <p:txBody>
          <a:bodyPr wrap="none" rtlCol="0">
            <a:spAutoFit/>
          </a:bodyPr>
          <a:lstStyle/>
          <a:p>
            <a:pPr algn="ctr"/>
            <a:r>
              <a:rPr lang="en-US" sz="2800" dirty="0">
                <a:solidFill>
                  <a:srgbClr val="002060"/>
                </a:solidFill>
                <a:latin typeface="Calibri" panose="020F0502020204030204" pitchFamily="34" charset="0"/>
                <a:cs typeface="Calibri" panose="020F0502020204030204" pitchFamily="34" charset="0"/>
              </a:rPr>
              <a:t>THE CRISIS -- </a:t>
            </a:r>
          </a:p>
        </p:txBody>
      </p:sp>
      <p:sp>
        <p:nvSpPr>
          <p:cNvPr id="12" name="TextBox 11">
            <a:extLst>
              <a:ext uri="{FF2B5EF4-FFF2-40B4-BE49-F238E27FC236}">
                <a16:creationId xmlns:a16="http://schemas.microsoft.com/office/drawing/2014/main" id="{BE2CEC13-B8F8-3C42-797B-7CF859E09030}"/>
              </a:ext>
            </a:extLst>
          </p:cNvPr>
          <p:cNvSpPr txBox="1"/>
          <p:nvPr/>
        </p:nvSpPr>
        <p:spPr>
          <a:xfrm>
            <a:off x="3563304" y="4386510"/>
            <a:ext cx="5580696" cy="2123658"/>
          </a:xfrm>
          <a:prstGeom prst="rect">
            <a:avLst/>
          </a:prstGeom>
          <a:noFill/>
        </p:spPr>
        <p:txBody>
          <a:bodyPr wrap="square">
            <a:spAutoFit/>
          </a:bodyPr>
          <a:lstStyle/>
          <a:p>
            <a:pPr marL="285750" marR="0" indent="-285750">
              <a:spcBef>
                <a:spcPts val="0"/>
              </a:spcBef>
              <a:spcAft>
                <a:spcPts val="0"/>
              </a:spcAft>
              <a:buFont typeface="Arial" panose="020B0604020202020204" pitchFamily="34" charset="0"/>
              <a:buChar char="•"/>
            </a:pPr>
            <a:r>
              <a:rPr lang="en-US" sz="2200" dirty="0">
                <a:effectLst/>
                <a:latin typeface="Calibri" panose="020F0502020204030204" pitchFamily="34" charset="0"/>
                <a:ea typeface="Calibri" panose="020F0502020204030204" pitchFamily="34" charset="0"/>
                <a:cs typeface="Calibri" panose="020F0502020204030204" pitchFamily="34" charset="0"/>
              </a:rPr>
              <a:t>Provided a clear object of fear (the virus)</a:t>
            </a:r>
          </a:p>
          <a:p>
            <a:pPr marL="285750" indent="-285750">
              <a:buFont typeface="Arial" panose="020B0604020202020204" pitchFamily="34" charset="0"/>
              <a:buChar char="•"/>
            </a:pPr>
            <a:r>
              <a:rPr lang="en-US" sz="2200" dirty="0">
                <a:effectLst/>
                <a:latin typeface="Calibri" panose="020F0502020204030204" pitchFamily="34" charset="0"/>
                <a:ea typeface="Calibri" panose="020F0502020204030204" pitchFamily="34" charset="0"/>
                <a:cs typeface="Calibri" panose="020F0502020204030204" pitchFamily="34" charset="0"/>
              </a:rPr>
              <a:t>'War on COVID' gave meaning, purpose</a:t>
            </a:r>
          </a:p>
          <a:p>
            <a:pPr marL="285750" marR="0" indent="-285750">
              <a:spcBef>
                <a:spcPts val="0"/>
              </a:spcBef>
              <a:spcAft>
                <a:spcPts val="0"/>
              </a:spcAft>
              <a:buFont typeface="Arial" panose="020B0604020202020204" pitchFamily="34" charset="0"/>
              <a:buChar char="•"/>
            </a:pPr>
            <a:r>
              <a:rPr lang="en-US" sz="2200" dirty="0">
                <a:latin typeface="Calibri" panose="020F0502020204030204" pitchFamily="34" charset="0"/>
                <a:ea typeface="Calibri" panose="020F0502020204030204" pitchFamily="34" charset="0"/>
                <a:cs typeface="Calibri" panose="020F0502020204030204" pitchFamily="34" charset="0"/>
              </a:rPr>
              <a:t>Covid </a:t>
            </a:r>
            <a:r>
              <a:rPr lang="en-US" sz="2200" dirty="0">
                <a:effectLst/>
                <a:latin typeface="Calibri" panose="020F0502020204030204" pitchFamily="34" charset="0"/>
                <a:ea typeface="Calibri" panose="020F0502020204030204" pitchFamily="34" charset="0"/>
                <a:cs typeface="Calibri" panose="020F0502020204030204" pitchFamily="34" charset="0"/>
              </a:rPr>
              <a:t>Strategies (masks, vaccines, distancing) created a new social bond</a:t>
            </a:r>
          </a:p>
          <a:p>
            <a:pPr marL="285750" marR="0" indent="-285750">
              <a:spcBef>
                <a:spcPts val="0"/>
              </a:spcBef>
              <a:spcAft>
                <a:spcPts val="0"/>
              </a:spcAft>
              <a:buFont typeface="Arial" panose="020B0604020202020204" pitchFamily="34" charset="0"/>
              <a:buChar char="•"/>
            </a:pPr>
            <a:r>
              <a:rPr lang="en-US" sz="2200" dirty="0">
                <a:latin typeface="Calibri" panose="020F0502020204030204" pitchFamily="34" charset="0"/>
                <a:ea typeface="Calibri" panose="020F0502020204030204" pitchFamily="34" charset="0"/>
                <a:cs typeface="Calibri" panose="020F0502020204030204" pitchFamily="34" charset="0"/>
              </a:rPr>
              <a:t>Dissenters provided a threat to social bond and purpose</a:t>
            </a:r>
            <a:endParaRPr lang="en-US" sz="2200" dirty="0">
              <a:effectLst/>
              <a:latin typeface="Calibri" panose="020F0502020204030204" pitchFamily="34" charset="0"/>
              <a:ea typeface="Calibri" panose="020F0502020204030204" pitchFamily="34" charset="0"/>
              <a:cs typeface="Calibri" panose="020F0502020204030204" pitchFamily="34" charset="0"/>
            </a:endParaRPr>
          </a:p>
        </p:txBody>
      </p:sp>
      <p:pic>
        <p:nvPicPr>
          <p:cNvPr id="5126" name="Picture 6" descr="5 Different Phases or Stages of a Typical Business Cycle - Explained!">
            <a:extLst>
              <a:ext uri="{FF2B5EF4-FFF2-40B4-BE49-F238E27FC236}">
                <a16:creationId xmlns:a16="http://schemas.microsoft.com/office/drawing/2014/main" id="{86F13376-9292-61F3-D25F-AA68EA4A413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4708"/>
          <a:stretch/>
        </p:blipFill>
        <p:spPr bwMode="auto">
          <a:xfrm>
            <a:off x="293077" y="2505498"/>
            <a:ext cx="2296091" cy="1758326"/>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In the Age of COVID-19, How Does Fear Fit Into Our Public Health ...">
            <a:extLst>
              <a:ext uri="{FF2B5EF4-FFF2-40B4-BE49-F238E27FC236}">
                <a16:creationId xmlns:a16="http://schemas.microsoft.com/office/drawing/2014/main" id="{AE8CE855-AA20-E2E3-E011-60DD3294DA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078" y="4889712"/>
            <a:ext cx="2438400" cy="1620456"/>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a:extLst>
              <a:ext uri="{FF2B5EF4-FFF2-40B4-BE49-F238E27FC236}">
                <a16:creationId xmlns:a16="http://schemas.microsoft.com/office/drawing/2014/main" id="{2F05A9D5-FCE5-16E3-8CE0-616873E45020}"/>
              </a:ext>
            </a:extLst>
          </p:cNvPr>
          <p:cNvSpPr txBox="1">
            <a:spLocks/>
          </p:cNvSpPr>
          <p:nvPr/>
        </p:nvSpPr>
        <p:spPr bwMode="blackWhite">
          <a:xfrm>
            <a:off x="4693938" y="159359"/>
            <a:ext cx="4004584" cy="1359009"/>
          </a:xfrm>
          <a:prstGeom prst="rect">
            <a:avLst/>
          </a:prstGeom>
          <a:solidFill>
            <a:srgbClr val="FFFFFF"/>
          </a:solidFill>
          <a:ln w="38100" cap="sq">
            <a:solidFill>
              <a:srgbClr val="404040"/>
            </a:solidFill>
            <a:miter lim="800000"/>
          </a:ln>
        </p:spPr>
        <p:txBody>
          <a:bodyPr vert="horz" lIns="274320" tIns="182880" rIns="274320" bIns="182880" rtlCol="0" anchor="ctr" anchorCtr="1">
            <a:noAutofit/>
          </a:bodyPr>
          <a:lstStyle>
            <a:lvl1pPr algn="ctr" defTabSz="914400" rtl="0" eaLnBrk="1" latinLnBrk="0" hangingPunct="1">
              <a:lnSpc>
                <a:spcPct val="90000"/>
              </a:lnSpc>
              <a:spcBef>
                <a:spcPct val="0"/>
              </a:spcBef>
              <a:buNone/>
              <a:defRPr sz="3500" kern="1200" cap="all" spc="200" baseline="0">
                <a:solidFill>
                  <a:srgbClr val="262626"/>
                </a:solidFill>
                <a:latin typeface="+mj-lt"/>
                <a:ea typeface="+mj-ea"/>
                <a:cs typeface="+mj-cs"/>
              </a:defRPr>
            </a:lvl1pPr>
          </a:lstStyle>
          <a:p>
            <a:r>
              <a:rPr lang="en-US" sz="2800" dirty="0" err="1">
                <a:latin typeface="Calibri" panose="020F0502020204030204" pitchFamily="34" charset="0"/>
                <a:cs typeface="Calibri" panose="020F0502020204030204" pitchFamily="34" charset="0"/>
              </a:rPr>
              <a:t>Desmet’s</a:t>
            </a:r>
            <a:r>
              <a:rPr lang="en-US" sz="2800" dirty="0">
                <a:latin typeface="Calibri" panose="020F0502020204030204" pitchFamily="34" charset="0"/>
                <a:cs typeface="Calibri" panose="020F0502020204030204" pitchFamily="34" charset="0"/>
              </a:rPr>
              <a:t> Theory of </a:t>
            </a:r>
            <a:br>
              <a:rPr lang="en-US" sz="2800" dirty="0">
                <a:latin typeface="Calibri" panose="020F0502020204030204" pitchFamily="34" charset="0"/>
                <a:cs typeface="Calibri" panose="020F0502020204030204" pitchFamily="34" charset="0"/>
              </a:rPr>
            </a:br>
            <a:r>
              <a:rPr lang="en-US" sz="2800" dirty="0">
                <a:latin typeface="Calibri" panose="020F0502020204030204" pitchFamily="34" charset="0"/>
                <a:cs typeface="Calibri" panose="020F0502020204030204" pitchFamily="34" charset="0"/>
              </a:rPr>
              <a:t>Mass Formation</a:t>
            </a:r>
          </a:p>
        </p:txBody>
      </p:sp>
      <p:pic>
        <p:nvPicPr>
          <p:cNvPr id="9218" name="Picture 2" descr="Benefits of the Coronavirus Pandemic for Medical Cannabis Patients">
            <a:extLst>
              <a:ext uri="{FF2B5EF4-FFF2-40B4-BE49-F238E27FC236}">
                <a16:creationId xmlns:a16="http://schemas.microsoft.com/office/drawing/2014/main" id="{440C76C0-3AA5-1A4B-504B-B98439F99037}"/>
              </a:ext>
            </a:extLst>
          </p:cNvPr>
          <p:cNvPicPr>
            <a:picLocks noChangeAspect="1" noChangeArrowheads="1"/>
          </p:cNvPicPr>
          <p:nvPr/>
        </p:nvPicPr>
        <p:blipFill rotWithShape="1">
          <a:blip r:embed="rId4">
            <a:alphaModFix amt="61000"/>
            <a:extLst>
              <a:ext uri="{28A0092B-C50C-407E-A947-70E740481C1C}">
                <a14:useLocalDpi xmlns:a14="http://schemas.microsoft.com/office/drawing/2010/main" val="0"/>
              </a:ext>
            </a:extLst>
          </a:blip>
          <a:srcRect l="33830"/>
          <a:stretch/>
        </p:blipFill>
        <p:spPr bwMode="auto">
          <a:xfrm>
            <a:off x="83338" y="159359"/>
            <a:ext cx="3665135" cy="2000189"/>
          </a:xfrm>
          <a:prstGeom prst="rect">
            <a:avLst/>
          </a:prstGeom>
          <a:noFill/>
          <a:effectLst>
            <a:softEdge rad="68437"/>
          </a:effectLst>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A94C84C2-F704-FD0E-8654-AC730B580A5E}"/>
              </a:ext>
            </a:extLst>
          </p:cNvPr>
          <p:cNvSpPr txBox="1"/>
          <p:nvPr/>
        </p:nvSpPr>
        <p:spPr>
          <a:xfrm rot="20947052">
            <a:off x="739010" y="1126876"/>
            <a:ext cx="3659706" cy="892552"/>
          </a:xfrm>
          <a:prstGeom prst="rect">
            <a:avLst/>
          </a:prstGeom>
          <a:noFill/>
        </p:spPr>
        <p:txBody>
          <a:bodyPr wrap="square" rtlCol="0">
            <a:spAutoFit/>
          </a:bodyPr>
          <a:lstStyle/>
          <a:p>
            <a:pPr algn="ctr"/>
            <a:r>
              <a:rPr lang="en-US" sz="2800" b="1" dirty="0">
                <a:effectLst/>
                <a:latin typeface="Calibri" panose="020F0502020204030204" pitchFamily="34" charset="0"/>
                <a:ea typeface="Calibri" panose="020F0502020204030204" pitchFamily="34" charset="0"/>
                <a:cs typeface="Calibri" panose="020F0502020204030204" pitchFamily="34" charset="0"/>
              </a:rPr>
              <a:t>CORONA VIRUS  </a:t>
            </a:r>
          </a:p>
          <a:p>
            <a:pPr algn="ctr"/>
            <a:r>
              <a:rPr lang="en-US" sz="2400" dirty="0">
                <a:latin typeface="Calibri" panose="020F0502020204030204" pitchFamily="34" charset="0"/>
                <a:ea typeface="Calibri" panose="020F0502020204030204" pitchFamily="34" charset="0"/>
                <a:cs typeface="Calibri" panose="020F0502020204030204" pitchFamily="34" charset="0"/>
              </a:rPr>
              <a:t>T</a:t>
            </a:r>
            <a:r>
              <a:rPr lang="en-US" sz="2400" dirty="0">
                <a:effectLst/>
                <a:latin typeface="Calibri" panose="020F0502020204030204" pitchFamily="34" charset="0"/>
                <a:ea typeface="Calibri" panose="020F0502020204030204" pitchFamily="34" charset="0"/>
                <a:cs typeface="Calibri" panose="020F0502020204030204" pitchFamily="34" charset="0"/>
              </a:rPr>
              <a:t>he Perfect Storm</a:t>
            </a:r>
            <a:endParaRPr lang="en-US" sz="2400" dirty="0"/>
          </a:p>
        </p:txBody>
      </p:sp>
    </p:spTree>
    <p:extLst>
      <p:ext uri="{BB962C8B-B14F-4D97-AF65-F5344CB8AC3E}">
        <p14:creationId xmlns:p14="http://schemas.microsoft.com/office/powerpoint/2010/main" val="25720011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5A9CCCD-2016-5F36-0B2A-C583C37984FA}"/>
              </a:ext>
            </a:extLst>
          </p:cNvPr>
          <p:cNvSpPr>
            <a:spLocks noGrp="1"/>
          </p:cNvSpPr>
          <p:nvPr>
            <p:ph type="ctrTitle"/>
          </p:nvPr>
        </p:nvSpPr>
        <p:spPr>
          <a:xfrm>
            <a:off x="1643269" y="160813"/>
            <a:ext cx="6361044" cy="1349934"/>
          </a:xfrm>
        </p:spPr>
        <p:txBody>
          <a:bodyPr>
            <a:noAutofit/>
          </a:bodyPr>
          <a:lstStyle/>
          <a:p>
            <a:r>
              <a:rPr lang="en-US" sz="2800" dirty="0">
                <a:latin typeface="Calibri" panose="020F0502020204030204" pitchFamily="34" charset="0"/>
                <a:cs typeface="Calibri" panose="020F0502020204030204" pitchFamily="34" charset="0"/>
              </a:rPr>
              <a:t>Modern Symbols </a:t>
            </a:r>
            <a:br>
              <a:rPr lang="en-US" sz="2800" dirty="0">
                <a:latin typeface="Calibri" panose="020F0502020204030204" pitchFamily="34" charset="0"/>
                <a:cs typeface="Calibri" panose="020F0502020204030204" pitchFamily="34" charset="0"/>
              </a:rPr>
            </a:br>
            <a:r>
              <a:rPr lang="en-US" sz="2800" dirty="0">
                <a:latin typeface="Calibri" panose="020F0502020204030204" pitchFamily="34" charset="0"/>
                <a:cs typeface="Calibri" panose="020F0502020204030204" pitchFamily="34" charset="0"/>
              </a:rPr>
              <a:t>Leading to Totalitarianism</a:t>
            </a:r>
          </a:p>
        </p:txBody>
      </p:sp>
      <p:sp>
        <p:nvSpPr>
          <p:cNvPr id="2" name="Content Placeholder 7">
            <a:extLst>
              <a:ext uri="{FF2B5EF4-FFF2-40B4-BE49-F238E27FC236}">
                <a16:creationId xmlns:a16="http://schemas.microsoft.com/office/drawing/2014/main" id="{F1CE8C67-5F78-17B4-6697-FDA1EC56DF3C}"/>
              </a:ext>
            </a:extLst>
          </p:cNvPr>
          <p:cNvSpPr txBox="1">
            <a:spLocks/>
          </p:cNvSpPr>
          <p:nvPr/>
        </p:nvSpPr>
        <p:spPr>
          <a:xfrm>
            <a:off x="2141493" y="2184036"/>
            <a:ext cx="6361044" cy="3683242"/>
          </a:xfrm>
          <a:prstGeom prst="rect">
            <a:avLst/>
          </a:prstGeom>
          <a:noFill/>
        </p:spPr>
        <p:txBody>
          <a:bodyPr vert="horz" lIns="91440" tIns="45720" rIns="91440" bIns="45720" rtlCol="0">
            <a:normAutofit/>
          </a:bodyPr>
          <a:lstStyle>
            <a:lvl1pPr marL="0" indent="0" algn="ctr" defTabSz="914400" rtl="0" eaLnBrk="1" latinLnBrk="0" hangingPunct="1">
              <a:lnSpc>
                <a:spcPct val="100000"/>
              </a:lnSpc>
              <a:spcBef>
                <a:spcPts val="1000"/>
              </a:spcBef>
              <a:buClr>
                <a:schemeClr val="accent2"/>
              </a:buClr>
              <a:buFont typeface="Arial" panose="020B0604020202020204" pitchFamily="34" charset="0"/>
              <a:buNone/>
              <a:defRPr sz="1900" kern="1200">
                <a:solidFill>
                  <a:schemeClr val="tx1">
                    <a:lumMod val="75000"/>
                    <a:lumOff val="25000"/>
                  </a:schemeClr>
                </a:solidFill>
                <a:latin typeface="+mn-lt"/>
                <a:ea typeface="+mn-ea"/>
                <a:cs typeface="+mn-cs"/>
              </a:defRPr>
            </a:lvl1pPr>
            <a:lvl2pPr marL="457200" indent="0" algn="ctr" defTabSz="914400" rtl="0" eaLnBrk="1" latinLnBrk="0" hangingPunct="1">
              <a:lnSpc>
                <a:spcPct val="100000"/>
              </a:lnSpc>
              <a:spcBef>
                <a:spcPts val="1000"/>
              </a:spcBef>
              <a:buClr>
                <a:schemeClr val="accent2"/>
              </a:buClr>
              <a:buFont typeface="Arial" panose="020B0604020202020204" pitchFamily="34" charset="0"/>
              <a:buNone/>
              <a:defRPr sz="1900" kern="1200">
                <a:solidFill>
                  <a:schemeClr val="tx1">
                    <a:lumMod val="85000"/>
                    <a:lumOff val="15000"/>
                  </a:schemeClr>
                </a:solidFill>
                <a:latin typeface="+mn-lt"/>
                <a:ea typeface="+mn-ea"/>
                <a:cs typeface="+mn-cs"/>
              </a:defRPr>
            </a:lvl2pPr>
            <a:lvl3pPr marL="914400" indent="0" algn="ctr" defTabSz="914400" rtl="0" eaLnBrk="1" latinLnBrk="0" hangingPunct="1">
              <a:lnSpc>
                <a:spcPct val="100000"/>
              </a:lnSpc>
              <a:spcBef>
                <a:spcPts val="1000"/>
              </a:spcBef>
              <a:buClr>
                <a:schemeClr val="accent2"/>
              </a:buClr>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4pPr>
            <a:lvl5pPr marL="18288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9pPr>
          </a:lstStyle>
          <a:p>
            <a:endParaRPr lang="en-US" sz="3000" b="1" dirty="0">
              <a:solidFill>
                <a:schemeClr val="tx1"/>
              </a:solidFill>
              <a:latin typeface="Calibri" panose="020F0502020204030204" pitchFamily="34" charset="0"/>
              <a:cs typeface="Calibri" panose="020F0502020204030204" pitchFamily="34" charset="0"/>
            </a:endParaRPr>
          </a:p>
          <a:p>
            <a:pPr marL="342900" indent="-342900" algn="l">
              <a:buClr>
                <a:srgbClr val="002060"/>
              </a:buClr>
              <a:buFont typeface="Wingdings" pitchFamily="2" charset="2"/>
              <a:buChar char="Ø"/>
            </a:pPr>
            <a:r>
              <a:rPr lang="en-US" sz="2800" dirty="0">
                <a:solidFill>
                  <a:srgbClr val="002060"/>
                </a:solidFill>
                <a:latin typeface="Calibri" panose="020F0502020204030204" pitchFamily="34" charset="0"/>
                <a:cs typeface="Calibri" panose="020F0502020204030204" pitchFamily="34" charset="0"/>
              </a:rPr>
              <a:t>Intrusive actions by security agencies</a:t>
            </a:r>
          </a:p>
          <a:p>
            <a:pPr marL="342900" indent="-342900" algn="l">
              <a:buClr>
                <a:srgbClr val="002060"/>
              </a:buClr>
              <a:buFont typeface="Wingdings" pitchFamily="2" charset="2"/>
              <a:buChar char="Ø"/>
            </a:pPr>
            <a:r>
              <a:rPr lang="en-US" sz="2800" dirty="0">
                <a:solidFill>
                  <a:srgbClr val="002060"/>
                </a:solidFill>
                <a:latin typeface="Calibri" panose="020F0502020204030204" pitchFamily="34" charset="0"/>
                <a:cs typeface="Calibri" panose="020F0502020204030204" pitchFamily="34" charset="0"/>
              </a:rPr>
              <a:t>Surveillance society</a:t>
            </a:r>
          </a:p>
          <a:p>
            <a:pPr marL="342900" indent="-342900" algn="l">
              <a:buClr>
                <a:srgbClr val="002060"/>
              </a:buClr>
              <a:buFont typeface="Wingdings" pitchFamily="2" charset="2"/>
              <a:buChar char="Ø"/>
            </a:pPr>
            <a:r>
              <a:rPr lang="en-US" sz="2800" dirty="0">
                <a:solidFill>
                  <a:srgbClr val="002060"/>
                </a:solidFill>
                <a:latin typeface="Calibri" panose="020F0502020204030204" pitchFamily="34" charset="0"/>
                <a:cs typeface="Calibri" panose="020F0502020204030204" pitchFamily="34" charset="0"/>
              </a:rPr>
              <a:t>Struggle to maintain right of privacy</a:t>
            </a:r>
          </a:p>
          <a:p>
            <a:pPr marL="342900" indent="-342900" algn="l">
              <a:buClr>
                <a:srgbClr val="002060"/>
              </a:buClr>
              <a:buFont typeface="Wingdings" pitchFamily="2" charset="2"/>
              <a:buChar char="Ø"/>
            </a:pPr>
            <a:r>
              <a:rPr lang="en-US" sz="2800" dirty="0">
                <a:solidFill>
                  <a:srgbClr val="002060"/>
                </a:solidFill>
                <a:latin typeface="Calibri" panose="020F0502020204030204" pitchFamily="34" charset="0"/>
                <a:cs typeface="Calibri" panose="020F0502020204030204" pitchFamily="34" charset="0"/>
              </a:rPr>
              <a:t>Citizen snitching</a:t>
            </a:r>
          </a:p>
          <a:p>
            <a:pPr marL="342900" indent="-342900" algn="l">
              <a:buClr>
                <a:srgbClr val="002060"/>
              </a:buClr>
              <a:buFont typeface="Wingdings" pitchFamily="2" charset="2"/>
              <a:buChar char="Ø"/>
            </a:pPr>
            <a:r>
              <a:rPr lang="en-US" sz="2800" dirty="0">
                <a:solidFill>
                  <a:srgbClr val="002060"/>
                </a:solidFill>
                <a:latin typeface="Calibri" panose="020F0502020204030204" pitchFamily="34" charset="0"/>
                <a:cs typeface="Calibri" panose="020F0502020204030204" pitchFamily="34" charset="0"/>
              </a:rPr>
              <a:t>Censorship</a:t>
            </a:r>
          </a:p>
        </p:txBody>
      </p:sp>
      <p:sp>
        <p:nvSpPr>
          <p:cNvPr id="5" name="TextBox 4">
            <a:extLst>
              <a:ext uri="{FF2B5EF4-FFF2-40B4-BE49-F238E27FC236}">
                <a16:creationId xmlns:a16="http://schemas.microsoft.com/office/drawing/2014/main" id="{CF7956B6-9CBB-AFD3-D4A5-A53B87F4EBFA}"/>
              </a:ext>
            </a:extLst>
          </p:cNvPr>
          <p:cNvSpPr txBox="1"/>
          <p:nvPr/>
        </p:nvSpPr>
        <p:spPr>
          <a:xfrm>
            <a:off x="2592066" y="1832664"/>
            <a:ext cx="4929809" cy="523220"/>
          </a:xfrm>
          <a:prstGeom prst="rect">
            <a:avLst/>
          </a:prstGeom>
          <a:noFill/>
        </p:spPr>
        <p:txBody>
          <a:bodyPr wrap="square">
            <a:spAutoFit/>
          </a:bodyPr>
          <a:lstStyle/>
          <a:p>
            <a:r>
              <a:rPr lang="en-US" sz="2800" dirty="0">
                <a:solidFill>
                  <a:srgbClr val="002060"/>
                </a:solidFill>
                <a:latin typeface="Calibri" panose="020F0502020204030204" pitchFamily="34" charset="0"/>
                <a:cs typeface="Calibri" panose="020F0502020204030204" pitchFamily="34" charset="0"/>
              </a:rPr>
              <a:t>Technocratic Totalitarianism</a:t>
            </a:r>
          </a:p>
        </p:txBody>
      </p:sp>
    </p:spTree>
    <p:extLst>
      <p:ext uri="{BB962C8B-B14F-4D97-AF65-F5344CB8AC3E}">
        <p14:creationId xmlns:p14="http://schemas.microsoft.com/office/powerpoint/2010/main" val="15125263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5A9CCCD-2016-5F36-0B2A-C583C37984FA}"/>
              </a:ext>
            </a:extLst>
          </p:cNvPr>
          <p:cNvSpPr>
            <a:spLocks noGrp="1"/>
          </p:cNvSpPr>
          <p:nvPr>
            <p:ph type="ctrTitle"/>
          </p:nvPr>
        </p:nvSpPr>
        <p:spPr>
          <a:xfrm>
            <a:off x="1643269" y="160813"/>
            <a:ext cx="6361044" cy="1349934"/>
          </a:xfrm>
        </p:spPr>
        <p:txBody>
          <a:bodyPr>
            <a:noAutofit/>
          </a:bodyPr>
          <a:lstStyle/>
          <a:p>
            <a:r>
              <a:rPr lang="en-US" sz="2800" dirty="0">
                <a:latin typeface="Calibri" panose="020F0502020204030204" pitchFamily="34" charset="0"/>
                <a:cs typeface="Calibri" panose="020F0502020204030204" pitchFamily="34" charset="0"/>
              </a:rPr>
              <a:t>CONDITIONS LEADING TO MASS FORMATION</a:t>
            </a:r>
          </a:p>
        </p:txBody>
      </p:sp>
      <p:sp>
        <p:nvSpPr>
          <p:cNvPr id="2" name="Content Placeholder 7">
            <a:extLst>
              <a:ext uri="{FF2B5EF4-FFF2-40B4-BE49-F238E27FC236}">
                <a16:creationId xmlns:a16="http://schemas.microsoft.com/office/drawing/2014/main" id="{F1CE8C67-5F78-17B4-6697-FDA1EC56DF3C}"/>
              </a:ext>
            </a:extLst>
          </p:cNvPr>
          <p:cNvSpPr txBox="1">
            <a:spLocks/>
          </p:cNvSpPr>
          <p:nvPr/>
        </p:nvSpPr>
        <p:spPr>
          <a:xfrm>
            <a:off x="2215646" y="1803158"/>
            <a:ext cx="5947694" cy="2821851"/>
          </a:xfrm>
          <a:prstGeom prst="rect">
            <a:avLst/>
          </a:prstGeom>
          <a:noFill/>
        </p:spPr>
        <p:txBody>
          <a:bodyPr vert="horz" lIns="91440" tIns="45720" rIns="91440" bIns="45720" rtlCol="0">
            <a:normAutofit/>
          </a:bodyPr>
          <a:lstStyle>
            <a:lvl1pPr marL="0" indent="0" algn="ctr" defTabSz="914400" rtl="0" eaLnBrk="1" latinLnBrk="0" hangingPunct="1">
              <a:lnSpc>
                <a:spcPct val="100000"/>
              </a:lnSpc>
              <a:spcBef>
                <a:spcPts val="1000"/>
              </a:spcBef>
              <a:buClr>
                <a:schemeClr val="accent2"/>
              </a:buClr>
              <a:buFont typeface="Arial" panose="020B0604020202020204" pitchFamily="34" charset="0"/>
              <a:buNone/>
              <a:defRPr sz="1900" kern="1200">
                <a:solidFill>
                  <a:schemeClr val="tx1">
                    <a:lumMod val="75000"/>
                    <a:lumOff val="25000"/>
                  </a:schemeClr>
                </a:solidFill>
                <a:latin typeface="+mn-lt"/>
                <a:ea typeface="+mn-ea"/>
                <a:cs typeface="+mn-cs"/>
              </a:defRPr>
            </a:lvl1pPr>
            <a:lvl2pPr marL="457200" indent="0" algn="ctr" defTabSz="914400" rtl="0" eaLnBrk="1" latinLnBrk="0" hangingPunct="1">
              <a:lnSpc>
                <a:spcPct val="100000"/>
              </a:lnSpc>
              <a:spcBef>
                <a:spcPts val="1000"/>
              </a:spcBef>
              <a:buClr>
                <a:schemeClr val="accent2"/>
              </a:buClr>
              <a:buFont typeface="Arial" panose="020B0604020202020204" pitchFamily="34" charset="0"/>
              <a:buNone/>
              <a:defRPr sz="1900" kern="1200">
                <a:solidFill>
                  <a:schemeClr val="tx1">
                    <a:lumMod val="85000"/>
                    <a:lumOff val="15000"/>
                  </a:schemeClr>
                </a:solidFill>
                <a:latin typeface="+mn-lt"/>
                <a:ea typeface="+mn-ea"/>
                <a:cs typeface="+mn-cs"/>
              </a:defRPr>
            </a:lvl2pPr>
            <a:lvl3pPr marL="914400" indent="0" algn="ctr" defTabSz="914400" rtl="0" eaLnBrk="1" latinLnBrk="0" hangingPunct="1">
              <a:lnSpc>
                <a:spcPct val="100000"/>
              </a:lnSpc>
              <a:spcBef>
                <a:spcPts val="1000"/>
              </a:spcBef>
              <a:buClr>
                <a:schemeClr val="accent2"/>
              </a:buClr>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4pPr>
            <a:lvl5pPr marL="18288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9pPr>
          </a:lstStyle>
          <a:p>
            <a:pPr marL="457200" indent="-457200" algn="l">
              <a:buClr>
                <a:srgbClr val="002060"/>
              </a:buClr>
              <a:buFont typeface="Wingdings" pitchFamily="2" charset="2"/>
              <a:buChar char="Ø"/>
            </a:pPr>
            <a:r>
              <a:rPr lang="en-US" sz="2800" dirty="0">
                <a:solidFill>
                  <a:srgbClr val="002060"/>
                </a:solidFill>
              </a:rPr>
              <a:t>Loneliness and Isolation</a:t>
            </a:r>
          </a:p>
          <a:p>
            <a:pPr marL="457200" indent="-457200" algn="l">
              <a:buClr>
                <a:srgbClr val="002060"/>
              </a:buClr>
              <a:buFont typeface="Wingdings" pitchFamily="2" charset="2"/>
              <a:buChar char="Ø"/>
            </a:pPr>
            <a:r>
              <a:rPr lang="en-US" sz="2800" dirty="0">
                <a:solidFill>
                  <a:srgbClr val="002060"/>
                </a:solidFill>
              </a:rPr>
              <a:t>Lack of Meaning in life</a:t>
            </a:r>
          </a:p>
          <a:p>
            <a:pPr marL="457200" indent="-457200" algn="l">
              <a:buClr>
                <a:srgbClr val="002060"/>
              </a:buClr>
              <a:buFont typeface="Wingdings" pitchFamily="2" charset="2"/>
              <a:buChar char="Ø"/>
            </a:pPr>
            <a:r>
              <a:rPr lang="en-US" sz="2800" dirty="0">
                <a:solidFill>
                  <a:srgbClr val="002060"/>
                </a:solidFill>
              </a:rPr>
              <a:t>Anxiety and Psychological unease</a:t>
            </a:r>
          </a:p>
          <a:p>
            <a:pPr marL="457200" indent="-457200" algn="l">
              <a:buClr>
                <a:srgbClr val="002060"/>
              </a:buClr>
              <a:buFont typeface="Wingdings" pitchFamily="2" charset="2"/>
              <a:buChar char="Ø"/>
            </a:pPr>
            <a:r>
              <a:rPr lang="en-US" sz="2800" dirty="0">
                <a:solidFill>
                  <a:srgbClr val="002060"/>
                </a:solidFill>
              </a:rPr>
              <a:t>Frustration and Aggression</a:t>
            </a:r>
          </a:p>
          <a:p>
            <a:pPr marL="342900" indent="-342900" algn="l">
              <a:buClr>
                <a:srgbClr val="002060"/>
              </a:buClr>
              <a:buFont typeface="Wingdings" pitchFamily="2" charset="2"/>
              <a:buChar char="Ø"/>
            </a:pPr>
            <a:endParaRPr lang="en-US" sz="3000" dirty="0">
              <a:solidFill>
                <a:srgbClr val="002060"/>
              </a:solidFill>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E552A3A1-BCC1-14D4-3BCD-64733324C139}"/>
              </a:ext>
            </a:extLst>
          </p:cNvPr>
          <p:cNvSpPr txBox="1"/>
          <p:nvPr/>
        </p:nvSpPr>
        <p:spPr>
          <a:xfrm>
            <a:off x="1643269" y="4959339"/>
            <a:ext cx="6928355" cy="1569660"/>
          </a:xfrm>
          <a:prstGeom prst="rect">
            <a:avLst/>
          </a:prstGeom>
          <a:noFill/>
        </p:spPr>
        <p:txBody>
          <a:bodyPr wrap="square" rtlCol="0">
            <a:spAutoFit/>
          </a:bodyPr>
          <a:lstStyle/>
          <a:p>
            <a:pPr algn="ctr"/>
            <a:r>
              <a:rPr lang="en-US" sz="2600" i="1" dirty="0">
                <a:solidFill>
                  <a:srgbClr val="002060"/>
                </a:solidFill>
                <a:latin typeface="Calibri" panose="020F0502020204030204" pitchFamily="34" charset="0"/>
                <a:cs typeface="Calibri" panose="020F0502020204030204" pitchFamily="34" charset="0"/>
              </a:rPr>
              <a:t>“Totalitarianism is not about monstruous people – it is about people who stick to a morbid, dehumanizing way of thinking or “logic.”</a:t>
            </a:r>
          </a:p>
          <a:p>
            <a:endParaRPr lang="en-US" dirty="0"/>
          </a:p>
        </p:txBody>
      </p:sp>
    </p:spTree>
    <p:extLst>
      <p:ext uri="{BB962C8B-B14F-4D97-AF65-F5344CB8AC3E}">
        <p14:creationId xmlns:p14="http://schemas.microsoft.com/office/powerpoint/2010/main" val="19619199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96862" y="858286"/>
            <a:ext cx="4947138" cy="2672861"/>
          </a:xfrm>
        </p:spPr>
        <p:txBody>
          <a:bodyPr>
            <a:noAutofit/>
          </a:bodyPr>
          <a:lstStyle/>
          <a:p>
            <a:pPr algn="l"/>
            <a:r>
              <a:rPr lang="en-US" sz="2400" cap="none" dirty="0">
                <a:solidFill>
                  <a:srgbClr val="202122"/>
                </a:solidFill>
                <a:latin typeface="Calibri" panose="020F0502020204030204" pitchFamily="34" charset="0"/>
                <a:cs typeface="Calibri" panose="020F0502020204030204" pitchFamily="34" charset="0"/>
              </a:rPr>
              <a:t>--</a:t>
            </a:r>
            <a:r>
              <a:rPr lang="en-US" sz="2400" b="0" i="0" cap="none" dirty="0">
                <a:solidFill>
                  <a:srgbClr val="202122"/>
                </a:solidFill>
                <a:effectLst/>
                <a:latin typeface="Calibri" panose="020F0502020204030204" pitchFamily="34" charset="0"/>
                <a:cs typeface="Calibri" panose="020F0502020204030204" pitchFamily="34" charset="0"/>
              </a:rPr>
              <a:t>a </a:t>
            </a:r>
            <a:r>
              <a:rPr lang="en-US" sz="2400" cap="none" dirty="0">
                <a:solidFill>
                  <a:srgbClr val="202122"/>
                </a:solidFill>
                <a:latin typeface="Calibri" panose="020F0502020204030204" pitchFamily="34" charset="0"/>
                <a:cs typeface="Calibri" panose="020F0502020204030204" pitchFamily="34" charset="0"/>
              </a:rPr>
              <a:t>B</a:t>
            </a:r>
            <a:r>
              <a:rPr lang="en-US" sz="2400" b="0" i="0" cap="none" dirty="0">
                <a:solidFill>
                  <a:srgbClr val="202122"/>
                </a:solidFill>
                <a:effectLst/>
                <a:latin typeface="Calibri" panose="020F0502020204030204" pitchFamily="34" charset="0"/>
                <a:cs typeface="Calibri" panose="020F0502020204030204" pitchFamily="34" charset="0"/>
              </a:rPr>
              <a:t>elgian clinical psychologist and professor in </a:t>
            </a:r>
            <a:r>
              <a:rPr lang="en-US" sz="2400" b="1" i="0" cap="none" dirty="0">
                <a:solidFill>
                  <a:srgbClr val="202122"/>
                </a:solidFill>
                <a:effectLst/>
                <a:latin typeface="Calibri" panose="020F0502020204030204" pitchFamily="34" charset="0"/>
                <a:cs typeface="Calibri" panose="020F0502020204030204" pitchFamily="34" charset="0"/>
              </a:rPr>
              <a:t>clinical psychology </a:t>
            </a:r>
            <a:r>
              <a:rPr lang="en-US" sz="2400" b="0" i="0" cap="none" dirty="0">
                <a:solidFill>
                  <a:srgbClr val="202122"/>
                </a:solidFill>
                <a:effectLst/>
                <a:latin typeface="Calibri" panose="020F0502020204030204" pitchFamily="34" charset="0"/>
                <a:cs typeface="Calibri" panose="020F0502020204030204" pitchFamily="34" charset="0"/>
              </a:rPr>
              <a:t>at </a:t>
            </a:r>
            <a:r>
              <a:rPr lang="en-US" sz="2400" cap="none" dirty="0">
                <a:solidFill>
                  <a:srgbClr val="202122"/>
                </a:solidFill>
                <a:latin typeface="Calibri" panose="020F0502020204030204" pitchFamily="34" charset="0"/>
                <a:cs typeface="Calibri" panose="020F0502020204030204" pitchFamily="34" charset="0"/>
              </a:rPr>
              <a:t>G</a:t>
            </a:r>
            <a:r>
              <a:rPr lang="en-US" sz="2400" b="0" i="0" cap="none" dirty="0">
                <a:solidFill>
                  <a:srgbClr val="202122"/>
                </a:solidFill>
                <a:effectLst/>
                <a:latin typeface="Calibri" panose="020F0502020204030204" pitchFamily="34" charset="0"/>
                <a:cs typeface="Calibri" panose="020F0502020204030204" pitchFamily="34" charset="0"/>
              </a:rPr>
              <a:t>hent </a:t>
            </a:r>
            <a:r>
              <a:rPr lang="en-US" sz="2400" cap="none" dirty="0">
                <a:solidFill>
                  <a:srgbClr val="202122"/>
                </a:solidFill>
                <a:latin typeface="Calibri" panose="020F0502020204030204" pitchFamily="34" charset="0"/>
                <a:cs typeface="Calibri" panose="020F0502020204030204" pitchFamily="34" charset="0"/>
              </a:rPr>
              <a:t>U</a:t>
            </a:r>
            <a:r>
              <a:rPr lang="en-US" sz="2400" b="0" i="0" cap="none" dirty="0">
                <a:solidFill>
                  <a:srgbClr val="202122"/>
                </a:solidFill>
                <a:effectLst/>
                <a:latin typeface="Calibri" panose="020F0502020204030204" pitchFamily="34" charset="0"/>
                <a:cs typeface="Calibri" panose="020F0502020204030204" pitchFamily="34" charset="0"/>
              </a:rPr>
              <a:t>niversity. He has a doctor of philosophy in psychological sciences and a master's degree in </a:t>
            </a:r>
            <a:r>
              <a:rPr lang="en-US" sz="2400" b="1" i="0" cap="none" dirty="0">
                <a:solidFill>
                  <a:srgbClr val="202122"/>
                </a:solidFill>
                <a:effectLst/>
                <a:latin typeface="Calibri" panose="020F0502020204030204" pitchFamily="34" charset="0"/>
                <a:cs typeface="Calibri" panose="020F0502020204030204" pitchFamily="34" charset="0"/>
              </a:rPr>
              <a:t>statistics.</a:t>
            </a:r>
            <a:endParaRPr lang="en-US" sz="2400" b="1" cap="none" dirty="0">
              <a:latin typeface="Calibri" panose="020F0502020204030204" pitchFamily="34" charset="0"/>
              <a:cs typeface="Calibri" panose="020F0502020204030204" pitchFamily="34" charset="0"/>
            </a:endParaRPr>
          </a:p>
        </p:txBody>
      </p:sp>
      <p:pic>
        <p:nvPicPr>
          <p:cNvPr id="1030" name="Picture 6" descr="Interview met Mattias Desmet, professor klinische psychologie - PAL">
            <a:extLst>
              <a:ext uri="{FF2B5EF4-FFF2-40B4-BE49-F238E27FC236}">
                <a16:creationId xmlns:a16="http://schemas.microsoft.com/office/drawing/2014/main" id="{26CD2997-D689-DA83-E037-DEA7C39664F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4616" r="1704"/>
          <a:stretch/>
        </p:blipFill>
        <p:spPr bwMode="auto">
          <a:xfrm>
            <a:off x="140677" y="188116"/>
            <a:ext cx="3833447" cy="40132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6FF69F8-712D-A11A-9BFF-F79ED41A1694}"/>
              </a:ext>
            </a:extLst>
          </p:cNvPr>
          <p:cNvSpPr txBox="1"/>
          <p:nvPr/>
        </p:nvSpPr>
        <p:spPr>
          <a:xfrm>
            <a:off x="879231" y="4220854"/>
            <a:ext cx="2044342" cy="400110"/>
          </a:xfrm>
          <a:prstGeom prst="rect">
            <a:avLst/>
          </a:prstGeom>
          <a:noFill/>
        </p:spPr>
        <p:txBody>
          <a:bodyPr wrap="none" rtlCol="0">
            <a:spAutoFit/>
          </a:bodyPr>
          <a:lstStyle/>
          <a:p>
            <a:r>
              <a:rPr lang="en-US" sz="2000" dirty="0">
                <a:latin typeface="Calibri" panose="020F0502020204030204" pitchFamily="34" charset="0"/>
                <a:cs typeface="Calibri" panose="020F0502020204030204" pitchFamily="34" charset="0"/>
              </a:rPr>
              <a:t>MATTIAS DESMET</a:t>
            </a:r>
          </a:p>
        </p:txBody>
      </p:sp>
      <p:sp>
        <p:nvSpPr>
          <p:cNvPr id="7" name="TextBox 6">
            <a:extLst>
              <a:ext uri="{FF2B5EF4-FFF2-40B4-BE49-F238E27FC236}">
                <a16:creationId xmlns:a16="http://schemas.microsoft.com/office/drawing/2014/main" id="{35BE300E-F202-0FCD-63EC-88BD383A5BB0}"/>
              </a:ext>
            </a:extLst>
          </p:cNvPr>
          <p:cNvSpPr txBox="1"/>
          <p:nvPr/>
        </p:nvSpPr>
        <p:spPr>
          <a:xfrm>
            <a:off x="4372711" y="3913151"/>
            <a:ext cx="4771289" cy="2185214"/>
          </a:xfrm>
          <a:prstGeom prst="rect">
            <a:avLst/>
          </a:prstGeom>
          <a:noFill/>
        </p:spPr>
        <p:txBody>
          <a:bodyPr wrap="square" rtlCol="0">
            <a:spAutoFit/>
          </a:bodyPr>
          <a:lstStyle/>
          <a:p>
            <a:pPr marL="285750" indent="-285750">
              <a:buFont typeface="Arial" panose="020B0604020202020204" pitchFamily="34" charset="0"/>
              <a:buChar char="•"/>
            </a:pPr>
            <a:r>
              <a:rPr lang="en-US" sz="24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Dissertation on the validity of instruments used in psychological research.</a:t>
            </a:r>
          </a:p>
          <a:p>
            <a:endParaRPr lang="en-US" sz="2400" baseline="30000" dirty="0">
              <a:solidFill>
                <a:srgbClr val="002060"/>
              </a:solidFill>
              <a:latin typeface="Calibri" panose="020F0502020204030204" pitchFamily="34" charset="0"/>
              <a:ea typeface="Times New Roman" panose="02020603050405020304" pitchFamily="18" charset="0"/>
              <a:cs typeface="Calibri" panose="020F0502020204030204" pitchFamily="34" charset="0"/>
            </a:endParaRPr>
          </a:p>
          <a:p>
            <a:pPr marL="285750" indent="-285750">
              <a:buFont typeface="Arial" panose="020B0604020202020204" pitchFamily="34" charset="0"/>
              <a:buChar char="•"/>
            </a:pPr>
            <a:r>
              <a:rPr lang="en-US" sz="24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Author of several books and over 50 articles.</a:t>
            </a:r>
            <a:endParaRPr lang="en-US" sz="2400"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424915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1417" y="1560699"/>
            <a:ext cx="8901165" cy="4923689"/>
          </a:xfrm>
        </p:spPr>
        <p:txBody>
          <a:bodyPr>
            <a:normAutofit/>
          </a:bodyPr>
          <a:lstStyle/>
          <a:p>
            <a:pPr marL="457200" indent="-457200" algn="l">
              <a:spcBef>
                <a:spcPts val="0"/>
              </a:spcBef>
              <a:buClr>
                <a:schemeClr val="tx1"/>
              </a:buClr>
              <a:buSzPct val="70000"/>
              <a:buFont typeface="+mj-lt"/>
              <a:buAutoNum type="arabicPeriod"/>
              <a:tabLst>
                <a:tab pos="457200" algn="l"/>
              </a:tabLst>
            </a:pPr>
            <a:r>
              <a:rPr lang="en-US" sz="2600" dirty="0">
                <a:latin typeface="Calibri" panose="020F0502020204030204" pitchFamily="34" charset="0"/>
                <a:cs typeface="Calibri" panose="020F0502020204030204" pitchFamily="34" charset="0"/>
              </a:rPr>
              <a:t>In that Mass formation’s pre-conditions are loneliness, loss of meaning,  and free-floating anxiety -- which do you see as most combustible today, and what everyday practices actually reduce it?</a:t>
            </a:r>
          </a:p>
          <a:p>
            <a:pPr marL="457200" marR="0" lvl="0" indent="-457200" algn="l">
              <a:spcBef>
                <a:spcPts val="0"/>
              </a:spcBef>
              <a:spcAft>
                <a:spcPts val="0"/>
              </a:spcAft>
              <a:buClr>
                <a:schemeClr val="tx1"/>
              </a:buClr>
              <a:buSzPct val="70000"/>
              <a:buFont typeface="+mj-lt"/>
              <a:buAutoNum type="arabicPeriod"/>
              <a:tabLst>
                <a:tab pos="457200" algn="l"/>
              </a:tabLst>
            </a:pPr>
            <a:endParaRPr lang="en-US" sz="2600" dirty="0">
              <a:effectLst/>
              <a:latin typeface="Calibri" panose="020F0502020204030204" pitchFamily="34" charset="0"/>
              <a:ea typeface="Times New Roman" panose="02020603050405020304" pitchFamily="18" charset="0"/>
              <a:cs typeface="Calibri" panose="020F0502020204030204" pitchFamily="34" charset="0"/>
            </a:endParaRPr>
          </a:p>
          <a:p>
            <a:pPr marL="457200" marR="0" lvl="0" indent="-457200" algn="l">
              <a:spcBef>
                <a:spcPts val="0"/>
              </a:spcBef>
              <a:spcAft>
                <a:spcPts val="0"/>
              </a:spcAft>
              <a:buClr>
                <a:schemeClr val="tx1"/>
              </a:buClr>
              <a:buSzPct val="70000"/>
              <a:buFont typeface="+mj-lt"/>
              <a:buAutoNum type="arabicPeriod"/>
              <a:tabLst>
                <a:tab pos="457200" algn="l"/>
              </a:tabLst>
            </a:pPr>
            <a:r>
              <a:rPr lang="en-US" sz="2600" dirty="0">
                <a:effectLst/>
                <a:latin typeface="Calibri" panose="020F0502020204030204" pitchFamily="34" charset="0"/>
                <a:ea typeface="Times New Roman" panose="02020603050405020304" pitchFamily="18" charset="0"/>
                <a:cs typeface="Calibri" panose="020F0502020204030204" pitchFamily="34" charset="0"/>
              </a:rPr>
              <a:t>How do we sustain independent thought and real conversation in an age that rewards conformity?</a:t>
            </a:r>
            <a:br>
              <a:rPr lang="en-US" sz="2600" dirty="0">
                <a:latin typeface="Calibri" panose="020F0502020204030204" pitchFamily="34" charset="0"/>
                <a:ea typeface="Times New Roman" panose="02020603050405020304" pitchFamily="18" charset="0"/>
                <a:cs typeface="Calibri" panose="020F0502020204030204" pitchFamily="34" charset="0"/>
              </a:rPr>
            </a:br>
            <a:endParaRPr lang="en-US" sz="2600" dirty="0">
              <a:latin typeface="Calibri" panose="020F0502020204030204" pitchFamily="34" charset="0"/>
              <a:ea typeface="Times New Roman" panose="02020603050405020304" pitchFamily="18" charset="0"/>
              <a:cs typeface="Calibri" panose="020F0502020204030204" pitchFamily="34" charset="0"/>
            </a:endParaRPr>
          </a:p>
          <a:p>
            <a:pPr marL="457200" indent="-457200" algn="l">
              <a:spcBef>
                <a:spcPts val="0"/>
              </a:spcBef>
              <a:buClr>
                <a:schemeClr val="tx1"/>
              </a:buClr>
              <a:buSzPct val="70000"/>
              <a:buFont typeface="+mj-lt"/>
              <a:buAutoNum type="arabicPeriod"/>
              <a:tabLst>
                <a:tab pos="457200" algn="l"/>
              </a:tabLst>
            </a:pPr>
            <a:r>
              <a:rPr lang="en-US" sz="2600" dirty="0">
                <a:latin typeface="Calibri" panose="020F0502020204030204" pitchFamily="34" charset="0"/>
                <a:cs typeface="Calibri" panose="020F0502020204030204" pitchFamily="34" charset="0"/>
              </a:rPr>
              <a:t>The policies and actions of the previous and current president are considered “totalitarian” or “authoritarian” by many.  What led to these accusations and how are the two administrations different in this regard?</a:t>
            </a:r>
          </a:p>
          <a:p>
            <a:pPr marL="457200" marR="0" lvl="0" indent="-457200" algn="l">
              <a:spcBef>
                <a:spcPts val="0"/>
              </a:spcBef>
              <a:spcAft>
                <a:spcPts val="0"/>
              </a:spcAft>
              <a:buClr>
                <a:schemeClr val="tx1"/>
              </a:buClr>
              <a:buSzPct val="70000"/>
              <a:buFont typeface="+mj-lt"/>
              <a:buAutoNum type="arabicPeriod"/>
              <a:tabLst>
                <a:tab pos="457200" algn="l"/>
              </a:tabLst>
            </a:pPr>
            <a:endParaRPr lang="en-US" sz="2400" dirty="0">
              <a:effectLst/>
              <a:latin typeface="Calibri" panose="020F0502020204030204" pitchFamily="34" charset="0"/>
              <a:ea typeface="Times New Roman" panose="02020603050405020304" pitchFamily="18" charset="0"/>
              <a:cs typeface="Calibri" panose="020F0502020204030204" pitchFamily="34" charset="0"/>
            </a:endParaRPr>
          </a:p>
          <a:p>
            <a:endParaRPr dirty="0"/>
          </a:p>
        </p:txBody>
      </p:sp>
      <p:sp>
        <p:nvSpPr>
          <p:cNvPr id="8" name="Title 1">
            <a:extLst>
              <a:ext uri="{FF2B5EF4-FFF2-40B4-BE49-F238E27FC236}">
                <a16:creationId xmlns:a16="http://schemas.microsoft.com/office/drawing/2014/main" id="{B5A9CCCD-2016-5F36-0B2A-C583C37984FA}"/>
              </a:ext>
            </a:extLst>
          </p:cNvPr>
          <p:cNvSpPr>
            <a:spLocks noGrp="1"/>
          </p:cNvSpPr>
          <p:nvPr>
            <p:ph type="ctrTitle"/>
          </p:nvPr>
        </p:nvSpPr>
        <p:spPr>
          <a:xfrm>
            <a:off x="2872154" y="240327"/>
            <a:ext cx="4009292" cy="902675"/>
          </a:xfrm>
        </p:spPr>
        <p:txBody>
          <a:bodyPr>
            <a:noAutofit/>
          </a:bodyPr>
          <a:lstStyle/>
          <a:p>
            <a:r>
              <a:rPr lang="en-US" sz="2800" dirty="0">
                <a:latin typeface="Calibri" panose="020F0502020204030204" pitchFamily="34" charset="0"/>
                <a:cs typeface="Calibri" panose="020F0502020204030204" pitchFamily="34" charset="0"/>
              </a:rPr>
              <a:t>Let’s Discuss</a:t>
            </a:r>
          </a:p>
        </p:txBody>
      </p:sp>
    </p:spTree>
    <p:extLst>
      <p:ext uri="{BB962C8B-B14F-4D97-AF65-F5344CB8AC3E}">
        <p14:creationId xmlns:p14="http://schemas.microsoft.com/office/powerpoint/2010/main" val="294739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377842"/>
            <a:ext cx="9022583" cy="5480157"/>
          </a:xfrm>
        </p:spPr>
        <p:txBody>
          <a:bodyPr>
            <a:noAutofit/>
          </a:bodyPr>
          <a:lstStyle/>
          <a:p>
            <a:pPr marL="857250" indent="-857250" algn="l">
              <a:buClr>
                <a:srgbClr val="002060"/>
              </a:buClr>
              <a:buFont typeface="Wingdings" pitchFamily="2" charset="2"/>
              <a:buChar char="Ø"/>
              <a:defRPr sz="2000"/>
            </a:pPr>
            <a:r>
              <a:rPr lang="en-US" sz="2000" b="1" dirty="0">
                <a:solidFill>
                  <a:srgbClr val="002060"/>
                </a:solidFill>
                <a:latin typeface="Calibri" panose="020F0502020204030204" pitchFamily="34" charset="0"/>
                <a:cs typeface="Calibri" panose="020F0502020204030204" pitchFamily="34" charset="0"/>
              </a:rPr>
              <a:t>Mechanistic ideology </a:t>
            </a:r>
            <a:r>
              <a:rPr lang="en-US" sz="2000" dirty="0">
                <a:solidFill>
                  <a:srgbClr val="002060"/>
                </a:solidFill>
                <a:latin typeface="Calibri" panose="020F0502020204030204" pitchFamily="34" charset="0"/>
                <a:cs typeface="Calibri" panose="020F0502020204030204" pitchFamily="34" charset="0"/>
              </a:rPr>
              <a:t>overlooks consciousness, morality, meaning – It puts people into social isolation, lack of meaning, free-floating anxiety which is transformed (by way of a totalitarian state) into an illusion of connectedness</a:t>
            </a:r>
          </a:p>
          <a:p>
            <a:pPr algn="l">
              <a:buClr>
                <a:srgbClr val="002060"/>
              </a:buClr>
              <a:defRPr sz="2000"/>
            </a:pPr>
            <a:endParaRPr lang="en-US" sz="2000" dirty="0">
              <a:solidFill>
                <a:srgbClr val="002060"/>
              </a:solidFill>
              <a:latin typeface="Calibri" panose="020F0502020204030204" pitchFamily="34" charset="0"/>
              <a:cs typeface="Calibri" panose="020F0502020204030204" pitchFamily="34" charset="0"/>
            </a:endParaRPr>
          </a:p>
          <a:p>
            <a:pPr marL="857250" indent="-857250" algn="l">
              <a:buClr>
                <a:srgbClr val="002060"/>
              </a:buClr>
              <a:buFont typeface="Wingdings" pitchFamily="2" charset="2"/>
              <a:buChar char="Ø"/>
              <a:defRPr sz="2000"/>
            </a:pPr>
            <a:r>
              <a:rPr lang="en-US" sz="2000" dirty="0">
                <a:solidFill>
                  <a:srgbClr val="002060"/>
                </a:solidFill>
                <a:latin typeface="Calibri" panose="020F0502020204030204" pitchFamily="34" charset="0"/>
                <a:cs typeface="Calibri" panose="020F0502020204030204" pitchFamily="34" charset="0"/>
              </a:rPr>
              <a:t>Truth is not identical to what is measurable – the choice to confront the struggle of survival in a machine-based efficient manner culminates in a </a:t>
            </a:r>
            <a:r>
              <a:rPr lang="en-US" sz="2000" b="1" dirty="0">
                <a:solidFill>
                  <a:srgbClr val="002060"/>
                </a:solidFill>
                <a:latin typeface="Calibri" panose="020F0502020204030204" pitchFamily="34" charset="0"/>
                <a:cs typeface="Calibri" panose="020F0502020204030204" pitchFamily="34" charset="0"/>
              </a:rPr>
              <a:t>totalitarian-technocratic machine government </a:t>
            </a:r>
            <a:r>
              <a:rPr lang="en-US" sz="2000" dirty="0">
                <a:solidFill>
                  <a:srgbClr val="002060"/>
                </a:solidFill>
                <a:latin typeface="Calibri" panose="020F0502020204030204" pitchFamily="34" charset="0"/>
                <a:cs typeface="Calibri" panose="020F0502020204030204" pitchFamily="34" charset="0"/>
              </a:rPr>
              <a:t>in which ethics and principles are a hinderance, not a merit</a:t>
            </a:r>
          </a:p>
          <a:p>
            <a:pPr marL="857250" indent="-857250" algn="l">
              <a:buClr>
                <a:srgbClr val="002060"/>
              </a:buClr>
              <a:buFont typeface="Wingdings" pitchFamily="2" charset="2"/>
              <a:buChar char="Ø"/>
              <a:defRPr sz="2000"/>
            </a:pPr>
            <a:r>
              <a:rPr lang="en-US" sz="2000" dirty="0">
                <a:solidFill>
                  <a:srgbClr val="002060"/>
                </a:solidFill>
                <a:latin typeface="Calibri" panose="020F0502020204030204" pitchFamily="34" charset="0"/>
                <a:cs typeface="Calibri" panose="020F0502020204030204" pitchFamily="34" charset="0"/>
              </a:rPr>
              <a:t>The Rationality of “Enlightenment Humanism” is a masquerade (under the mask is irrationality).  Example: 35,000 children starving to death/day vs fear of a Coronavirus  by which we’ll give up civil liberties and take a dangerous medical intervention. </a:t>
            </a:r>
          </a:p>
          <a:p>
            <a:pPr marL="857250" indent="-857250" algn="l">
              <a:buClr>
                <a:srgbClr val="002060"/>
              </a:buClr>
              <a:buFont typeface="Wingdings" pitchFamily="2" charset="2"/>
              <a:buChar char="Ø"/>
              <a:defRPr sz="2000"/>
            </a:pPr>
            <a:r>
              <a:rPr lang="en-US" sz="2000" dirty="0">
                <a:solidFill>
                  <a:srgbClr val="002060"/>
                </a:solidFill>
                <a:latin typeface="Calibri" panose="020F0502020204030204" pitchFamily="34" charset="0"/>
                <a:cs typeface="Calibri" panose="020F0502020204030204" pitchFamily="34" charset="0"/>
              </a:rPr>
              <a:t>Incorporate </a:t>
            </a:r>
            <a:r>
              <a:rPr lang="en-US" sz="2000" b="1" dirty="0">
                <a:solidFill>
                  <a:srgbClr val="002060"/>
                </a:solidFill>
                <a:latin typeface="Calibri" panose="020F0502020204030204" pitchFamily="34" charset="0"/>
                <a:cs typeface="Calibri" panose="020F0502020204030204" pitchFamily="34" charset="0"/>
              </a:rPr>
              <a:t>symbolic, ethical, and spiritual dimensions </a:t>
            </a:r>
            <a:r>
              <a:rPr lang="en-US" sz="2000" dirty="0">
                <a:solidFill>
                  <a:srgbClr val="002060"/>
                </a:solidFill>
                <a:latin typeface="Calibri" panose="020F0502020204030204" pitchFamily="34" charset="0"/>
                <a:cs typeface="Calibri" panose="020F0502020204030204" pitchFamily="34" charset="0"/>
              </a:rPr>
              <a:t>into our lives </a:t>
            </a:r>
          </a:p>
          <a:p>
            <a:pPr marL="857250" indent="-857250" algn="l">
              <a:buClr>
                <a:srgbClr val="002060"/>
              </a:buClr>
              <a:buFont typeface="Wingdings" pitchFamily="2" charset="2"/>
              <a:buChar char="Ø"/>
              <a:defRPr sz="2000"/>
            </a:pPr>
            <a:r>
              <a:rPr lang="en-US" sz="2000">
                <a:solidFill>
                  <a:srgbClr val="002060"/>
                </a:solidFill>
                <a:latin typeface="Calibri" panose="020F0502020204030204" pitchFamily="34" charset="0"/>
                <a:cs typeface="Calibri" panose="020F0502020204030204" pitchFamily="34" charset="0"/>
              </a:rPr>
              <a:t>Realize </a:t>
            </a:r>
            <a:r>
              <a:rPr lang="en-US" sz="2000" dirty="0">
                <a:solidFill>
                  <a:srgbClr val="002060"/>
                </a:solidFill>
                <a:latin typeface="Calibri" panose="020F0502020204030204" pitchFamily="34" charset="0"/>
                <a:cs typeface="Calibri" panose="020F0502020204030204" pitchFamily="34" charset="0"/>
              </a:rPr>
              <a:t>that personal </a:t>
            </a:r>
            <a:r>
              <a:rPr lang="en-US" sz="2000" b="1" dirty="0">
                <a:solidFill>
                  <a:srgbClr val="002060"/>
                </a:solidFill>
                <a:latin typeface="Calibri" panose="020F0502020204030204" pitchFamily="34" charset="0"/>
                <a:cs typeface="Calibri" panose="020F0502020204030204" pitchFamily="34" charset="0"/>
              </a:rPr>
              <a:t>responsibility </a:t>
            </a:r>
            <a:r>
              <a:rPr lang="en-US" sz="2000" dirty="0">
                <a:solidFill>
                  <a:srgbClr val="002060"/>
                </a:solidFill>
                <a:latin typeface="Calibri" panose="020F0502020204030204" pitchFamily="34" charset="0"/>
                <a:cs typeface="Calibri" panose="020F0502020204030204" pitchFamily="34" charset="0"/>
              </a:rPr>
              <a:t>and </a:t>
            </a:r>
            <a:r>
              <a:rPr lang="en-US" sz="2000" b="1" dirty="0">
                <a:solidFill>
                  <a:srgbClr val="002060"/>
                </a:solidFill>
                <a:latin typeface="Calibri" panose="020F0502020204030204" pitchFamily="34" charset="0"/>
                <a:cs typeface="Calibri" panose="020F0502020204030204" pitchFamily="34" charset="0"/>
              </a:rPr>
              <a:t>dissent </a:t>
            </a:r>
            <a:r>
              <a:rPr lang="en-US" sz="2000" dirty="0">
                <a:solidFill>
                  <a:srgbClr val="002060"/>
                </a:solidFill>
                <a:latin typeface="Calibri" panose="020F0502020204030204" pitchFamily="34" charset="0"/>
                <a:cs typeface="Calibri" panose="020F0502020204030204" pitchFamily="34" charset="0"/>
              </a:rPr>
              <a:t>are antidotes to totalitarian drift</a:t>
            </a:r>
          </a:p>
        </p:txBody>
      </p:sp>
      <p:sp>
        <p:nvSpPr>
          <p:cNvPr id="8" name="Title 1">
            <a:extLst>
              <a:ext uri="{FF2B5EF4-FFF2-40B4-BE49-F238E27FC236}">
                <a16:creationId xmlns:a16="http://schemas.microsoft.com/office/drawing/2014/main" id="{B5A9CCCD-2016-5F36-0B2A-C583C37984FA}"/>
              </a:ext>
            </a:extLst>
          </p:cNvPr>
          <p:cNvSpPr>
            <a:spLocks noGrp="1"/>
          </p:cNvSpPr>
          <p:nvPr>
            <p:ph type="ctrTitle"/>
          </p:nvPr>
        </p:nvSpPr>
        <p:spPr>
          <a:xfrm>
            <a:off x="527539" y="117081"/>
            <a:ext cx="8335107" cy="1153579"/>
          </a:xfrm>
        </p:spPr>
        <p:txBody>
          <a:bodyPr>
            <a:noAutofit/>
          </a:bodyPr>
          <a:lstStyle/>
          <a:p>
            <a:r>
              <a:rPr lang="en-US" sz="2800" dirty="0">
                <a:latin typeface="Calibri" panose="020F0502020204030204" pitchFamily="34" charset="0"/>
                <a:cs typeface="Calibri" panose="020F0502020204030204" pitchFamily="34" charset="0"/>
              </a:rPr>
              <a:t>Part III –</a:t>
            </a:r>
            <a:br>
              <a:rPr lang="en-US" sz="2800" dirty="0">
                <a:latin typeface="Calibri" panose="020F0502020204030204" pitchFamily="34" charset="0"/>
                <a:cs typeface="Calibri" panose="020F0502020204030204" pitchFamily="34" charset="0"/>
              </a:rPr>
            </a:br>
            <a:br>
              <a:rPr lang="en-US" sz="2800" dirty="0">
                <a:latin typeface="Calibri" panose="020F0502020204030204" pitchFamily="34" charset="0"/>
                <a:cs typeface="Calibri" panose="020F0502020204030204" pitchFamily="34" charset="0"/>
              </a:rPr>
            </a:br>
            <a:r>
              <a:rPr lang="en-US" sz="2800" dirty="0">
                <a:latin typeface="Calibri" panose="020F0502020204030204" pitchFamily="34" charset="0"/>
                <a:cs typeface="Calibri" panose="020F0502020204030204" pitchFamily="34" charset="0"/>
              </a:rPr>
              <a:t>Beyond the Mechanistic Worldview</a:t>
            </a:r>
          </a:p>
        </p:txBody>
      </p:sp>
    </p:spTree>
    <p:extLst>
      <p:ext uri="{BB962C8B-B14F-4D97-AF65-F5344CB8AC3E}">
        <p14:creationId xmlns:p14="http://schemas.microsoft.com/office/powerpoint/2010/main" val="788201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1417" y="1693984"/>
            <a:ext cx="8901165" cy="4923689"/>
          </a:xfrm>
        </p:spPr>
        <p:txBody>
          <a:bodyPr>
            <a:normAutofit fontScale="92500" lnSpcReduction="10000"/>
          </a:bodyPr>
          <a:lstStyle/>
          <a:p>
            <a:pPr marL="457200" indent="-457200" algn="l">
              <a:buClr>
                <a:schemeClr val="tx1"/>
              </a:buClr>
              <a:buFont typeface="+mj-lt"/>
              <a:buAutoNum type="arabicPeriod"/>
            </a:pPr>
            <a:r>
              <a:rPr lang="en-US" sz="2800" dirty="0">
                <a:latin typeface="Calibri" panose="020F0502020204030204" pitchFamily="34" charset="0"/>
                <a:cs typeface="Calibri" panose="020F0502020204030204" pitchFamily="34" charset="0"/>
              </a:rPr>
              <a:t>Could Kirk’s death function as a catalyst for a spiritual renewal?  What human needs (belonging, purpose, meaning) does that meet? </a:t>
            </a:r>
          </a:p>
          <a:p>
            <a:pPr marL="457200" indent="-457200" algn="l">
              <a:buClr>
                <a:schemeClr val="tx1"/>
              </a:buClr>
              <a:buFont typeface="+mj-lt"/>
              <a:buAutoNum type="arabicPeriod"/>
            </a:pPr>
            <a:endParaRPr lang="en-US" sz="2800" dirty="0">
              <a:latin typeface="Calibri" panose="020F0502020204030204" pitchFamily="34" charset="0"/>
              <a:cs typeface="Calibri" panose="020F0502020204030204" pitchFamily="34" charset="0"/>
            </a:endParaRPr>
          </a:p>
          <a:p>
            <a:pPr marL="457200" indent="-457200" algn="l">
              <a:buClr>
                <a:schemeClr val="tx1"/>
              </a:buClr>
              <a:buFont typeface="+mj-lt"/>
              <a:buAutoNum type="arabicPeriod"/>
            </a:pPr>
            <a:r>
              <a:rPr lang="en-US" sz="2800" dirty="0">
                <a:latin typeface="Calibri" panose="020F0502020204030204" pitchFamily="34" charset="0"/>
                <a:cs typeface="Calibri" panose="020F0502020204030204" pitchFamily="34" charset="0"/>
              </a:rPr>
              <a:t>Does Erika Kirk’s public act of forgiveness introduce a social script different than that which we’ve become accustomed? In </a:t>
            </a:r>
            <a:r>
              <a:rPr lang="en-US" sz="2800" dirty="0" err="1">
                <a:latin typeface="Calibri" panose="020F0502020204030204" pitchFamily="34" charset="0"/>
                <a:cs typeface="Calibri" panose="020F0502020204030204" pitchFamily="34" charset="0"/>
              </a:rPr>
              <a:t>Desmet’s</a:t>
            </a:r>
            <a:r>
              <a:rPr lang="en-US" sz="2800" dirty="0">
                <a:latin typeface="Calibri" panose="020F0502020204030204" pitchFamily="34" charset="0"/>
                <a:cs typeface="Calibri" panose="020F0502020204030204" pitchFamily="34" charset="0"/>
              </a:rPr>
              <a:t> terms, does visible forgiveness disrupt mass formation? </a:t>
            </a:r>
            <a:r>
              <a:rPr lang="en-US" sz="2800" i="1" dirty="0">
                <a:solidFill>
                  <a:schemeClr val="tx1"/>
                </a:solidFill>
                <a:latin typeface="Calibri" panose="020F0502020204030204" pitchFamily="34" charset="0"/>
                <a:cs typeface="Calibri" panose="020F0502020204030204" pitchFamily="34" charset="0"/>
              </a:rPr>
              <a:t>“</a:t>
            </a:r>
            <a:r>
              <a:rPr lang="en-US" sz="2400" b="0" i="1" dirty="0">
                <a:solidFill>
                  <a:schemeClr val="tx1"/>
                </a:solidFill>
                <a:effectLst/>
                <a:latin typeface="Calibri" panose="020F0502020204030204" pitchFamily="34" charset="0"/>
                <a:cs typeface="Calibri" panose="020F0502020204030204" pitchFamily="34" charset="0"/>
              </a:rPr>
              <a:t>Forgiveness is the key to action and freedom.” - Arendt</a:t>
            </a:r>
            <a:endParaRPr lang="en-US" sz="2800" i="1" dirty="0">
              <a:solidFill>
                <a:schemeClr val="tx1"/>
              </a:solidFill>
              <a:latin typeface="Calibri" panose="020F0502020204030204" pitchFamily="34" charset="0"/>
              <a:cs typeface="Calibri" panose="020F0502020204030204" pitchFamily="34" charset="0"/>
            </a:endParaRPr>
          </a:p>
          <a:p>
            <a:pPr marL="457200" indent="-457200" algn="l">
              <a:buClr>
                <a:schemeClr val="tx1"/>
              </a:buClr>
              <a:buFont typeface="+mj-lt"/>
              <a:buAutoNum type="arabicPeriod"/>
            </a:pPr>
            <a:endParaRPr lang="en-US" sz="2800" dirty="0">
              <a:latin typeface="Calibri" panose="020F0502020204030204" pitchFamily="34" charset="0"/>
              <a:cs typeface="Calibri" panose="020F0502020204030204" pitchFamily="34" charset="0"/>
            </a:endParaRPr>
          </a:p>
          <a:p>
            <a:pPr marL="457200" indent="-457200" algn="l">
              <a:buClr>
                <a:schemeClr val="tx1"/>
              </a:buClr>
              <a:buFont typeface="+mj-lt"/>
              <a:buAutoNum type="arabicPeriod"/>
            </a:pPr>
            <a:r>
              <a:rPr lang="en-US" sz="2800" dirty="0">
                <a:latin typeface="Calibri" panose="020F0502020204030204" pitchFamily="34" charset="0"/>
                <a:cs typeface="Calibri" panose="020F0502020204030204" pitchFamily="34" charset="0"/>
              </a:rPr>
              <a:t>Why might it be possible for a shared reality and truth to emerge following the Kirk assassination? What could interfere with this outcome?</a:t>
            </a:r>
            <a:endParaRPr sz="2800" dirty="0">
              <a:latin typeface="Calibri" panose="020F0502020204030204" pitchFamily="34" charset="0"/>
              <a:cs typeface="Calibri" panose="020F0502020204030204" pitchFamily="34" charset="0"/>
            </a:endParaRPr>
          </a:p>
        </p:txBody>
      </p:sp>
      <p:sp>
        <p:nvSpPr>
          <p:cNvPr id="8" name="Title 1">
            <a:extLst>
              <a:ext uri="{FF2B5EF4-FFF2-40B4-BE49-F238E27FC236}">
                <a16:creationId xmlns:a16="http://schemas.microsoft.com/office/drawing/2014/main" id="{B5A9CCCD-2016-5F36-0B2A-C583C37984FA}"/>
              </a:ext>
            </a:extLst>
          </p:cNvPr>
          <p:cNvSpPr>
            <a:spLocks noGrp="1"/>
          </p:cNvSpPr>
          <p:nvPr>
            <p:ph type="ctrTitle"/>
          </p:nvPr>
        </p:nvSpPr>
        <p:spPr>
          <a:xfrm>
            <a:off x="2872154" y="240327"/>
            <a:ext cx="4009292" cy="902675"/>
          </a:xfrm>
        </p:spPr>
        <p:txBody>
          <a:bodyPr>
            <a:noAutofit/>
          </a:bodyPr>
          <a:lstStyle/>
          <a:p>
            <a:r>
              <a:rPr lang="en-US" sz="2800" dirty="0">
                <a:latin typeface="Calibri" panose="020F0502020204030204" pitchFamily="34" charset="0"/>
                <a:cs typeface="Calibri" panose="020F0502020204030204" pitchFamily="34" charset="0"/>
              </a:rPr>
              <a:t>Let’s Discuss</a:t>
            </a:r>
          </a:p>
        </p:txBody>
      </p:sp>
    </p:spTree>
    <p:extLst>
      <p:ext uri="{BB962C8B-B14F-4D97-AF65-F5344CB8AC3E}">
        <p14:creationId xmlns:p14="http://schemas.microsoft.com/office/powerpoint/2010/main" val="29717063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61CFD52-EA60-D5EE-75DE-F76E6C2D7BA8}"/>
              </a:ext>
            </a:extLst>
          </p:cNvPr>
          <p:cNvSpPr txBox="1"/>
          <p:nvPr/>
        </p:nvSpPr>
        <p:spPr>
          <a:xfrm>
            <a:off x="2539604" y="-546498"/>
            <a:ext cx="184731" cy="300082"/>
          </a:xfrm>
          <a:prstGeom prst="rect">
            <a:avLst/>
          </a:prstGeom>
          <a:noFill/>
        </p:spPr>
        <p:txBody>
          <a:bodyPr wrap="none" rtlCol="0">
            <a:spAutoFit/>
          </a:bodyPr>
          <a:lstStyle/>
          <a:p>
            <a:endParaRPr lang="en-US" sz="1350" dirty="0"/>
          </a:p>
        </p:txBody>
      </p:sp>
      <p:pic>
        <p:nvPicPr>
          <p:cNvPr id="6" name="Picture 2">
            <a:extLst>
              <a:ext uri="{FF2B5EF4-FFF2-40B4-BE49-F238E27FC236}">
                <a16:creationId xmlns:a16="http://schemas.microsoft.com/office/drawing/2014/main" id="{34E2AB39-1C82-BA25-00DA-4527328AE28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4601"/>
          <a:stretch/>
        </p:blipFill>
        <p:spPr bwMode="auto">
          <a:xfrm>
            <a:off x="214378" y="113811"/>
            <a:ext cx="2007962" cy="238580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12E3C244-4C88-9527-C645-0B582E6745B0}"/>
              </a:ext>
            </a:extLst>
          </p:cNvPr>
          <p:cNvSpPr txBox="1"/>
          <p:nvPr/>
        </p:nvSpPr>
        <p:spPr>
          <a:xfrm>
            <a:off x="2641534" y="130305"/>
            <a:ext cx="5927111" cy="1384995"/>
          </a:xfrm>
          <a:prstGeom prst="rect">
            <a:avLst/>
          </a:prstGeom>
          <a:noFill/>
        </p:spPr>
        <p:txBody>
          <a:bodyPr wrap="square" rtlCol="0">
            <a:spAutoFit/>
          </a:bodyPr>
          <a:lstStyle/>
          <a:p>
            <a:pPr algn="ctr"/>
            <a:r>
              <a:rPr lang="en-US" sz="2800" b="1" dirty="0">
                <a:solidFill>
                  <a:srgbClr val="002060"/>
                </a:solidFill>
                <a:latin typeface="Calibri" panose="020F0502020204030204" pitchFamily="34" charset="0"/>
                <a:cs typeface="Calibri" panose="020F0502020204030204" pitchFamily="34" charset="0"/>
              </a:rPr>
              <a:t>Thank you </a:t>
            </a:r>
          </a:p>
          <a:p>
            <a:pPr algn="ctr"/>
            <a:r>
              <a:rPr lang="en-US" sz="2800" b="1" dirty="0">
                <a:solidFill>
                  <a:srgbClr val="002060"/>
                </a:solidFill>
                <a:latin typeface="Calibri" panose="020F0502020204030204" pitchFamily="34" charset="0"/>
                <a:cs typeface="Calibri" panose="020F0502020204030204" pitchFamily="34" charset="0"/>
              </a:rPr>
              <a:t>for participating and sharing your ideas</a:t>
            </a:r>
          </a:p>
        </p:txBody>
      </p:sp>
      <p:sp>
        <p:nvSpPr>
          <p:cNvPr id="4" name="TextBox 3">
            <a:extLst>
              <a:ext uri="{FF2B5EF4-FFF2-40B4-BE49-F238E27FC236}">
                <a16:creationId xmlns:a16="http://schemas.microsoft.com/office/drawing/2014/main" id="{A9CB0529-831C-7843-3B95-FC3AA2274FD7}"/>
              </a:ext>
            </a:extLst>
          </p:cNvPr>
          <p:cNvSpPr txBox="1"/>
          <p:nvPr/>
        </p:nvSpPr>
        <p:spPr>
          <a:xfrm>
            <a:off x="3193740" y="1555752"/>
            <a:ext cx="4812151" cy="669414"/>
          </a:xfrm>
          <a:prstGeom prst="rect">
            <a:avLst/>
          </a:prstGeom>
          <a:noFill/>
        </p:spPr>
        <p:txBody>
          <a:bodyPr wrap="none" rtlCol="0">
            <a:spAutoFit/>
          </a:bodyPr>
          <a:lstStyle/>
          <a:p>
            <a:r>
              <a:rPr lang="en-US" sz="2400" dirty="0">
                <a:latin typeface="Calibri" panose="020F0502020204030204" pitchFamily="34" charset="0"/>
                <a:cs typeface="Calibri" panose="020F0502020204030204" pitchFamily="34" charset="0"/>
              </a:rPr>
              <a:t>Next Book – October 29</a:t>
            </a:r>
            <a:r>
              <a:rPr lang="en-US" sz="2400" baseline="30000" dirty="0">
                <a:latin typeface="Calibri" panose="020F0502020204030204" pitchFamily="34" charset="0"/>
                <a:cs typeface="Calibri" panose="020F0502020204030204" pitchFamily="34" charset="0"/>
              </a:rPr>
              <a:t>th</a:t>
            </a:r>
            <a:r>
              <a:rPr lang="en-US" sz="2400" dirty="0">
                <a:latin typeface="Calibri" panose="020F0502020204030204" pitchFamily="34" charset="0"/>
                <a:cs typeface="Calibri" panose="020F0502020204030204" pitchFamily="34" charset="0"/>
              </a:rPr>
              <a:t> 7:00 PM ET</a:t>
            </a:r>
          </a:p>
          <a:p>
            <a:endParaRPr lang="en-US" sz="1350" dirty="0"/>
          </a:p>
        </p:txBody>
      </p:sp>
      <p:sp>
        <p:nvSpPr>
          <p:cNvPr id="8" name="TextBox 7">
            <a:extLst>
              <a:ext uri="{FF2B5EF4-FFF2-40B4-BE49-F238E27FC236}">
                <a16:creationId xmlns:a16="http://schemas.microsoft.com/office/drawing/2014/main" id="{F8FA859B-A212-C39E-C2E4-9805B5C43B9F}"/>
              </a:ext>
            </a:extLst>
          </p:cNvPr>
          <p:cNvSpPr txBox="1"/>
          <p:nvPr/>
        </p:nvSpPr>
        <p:spPr>
          <a:xfrm>
            <a:off x="76408" y="2546111"/>
            <a:ext cx="2565126" cy="923330"/>
          </a:xfrm>
          <a:prstGeom prst="rect">
            <a:avLst/>
          </a:prstGeom>
          <a:noFill/>
        </p:spPr>
        <p:txBody>
          <a:bodyPr wrap="none" rtlCol="0">
            <a:spAutoFit/>
          </a:bodyPr>
          <a:lstStyle/>
          <a:p>
            <a:r>
              <a:rPr lang="en-US" sz="1350" dirty="0">
                <a:latin typeface="Century Gothic" panose="020B0502020202020204" pitchFamily="34" charset="0"/>
                <a:hlinkClick r:id="rId4">
                  <a:extLst>
                    <a:ext uri="{A12FA001-AC4F-418D-AE19-62706E023703}">
                      <ahyp:hlinkClr xmlns:ahyp="http://schemas.microsoft.com/office/drawing/2018/hyperlinkcolor" val="tx"/>
                    </a:ext>
                  </a:extLst>
                </a:hlinkClick>
              </a:rPr>
              <a:t>Karen.Howes@fairforall.org</a:t>
            </a:r>
            <a:br>
              <a:rPr lang="en-US" sz="1350" dirty="0">
                <a:latin typeface="Century Gothic" panose="020B0502020202020204" pitchFamily="34" charset="0"/>
              </a:rPr>
            </a:br>
            <a:endParaRPr lang="en-US" sz="1350" dirty="0">
              <a:latin typeface="Century Gothic" panose="020B0502020202020204" pitchFamily="34" charset="0"/>
            </a:endParaRPr>
          </a:p>
          <a:p>
            <a:r>
              <a:rPr lang="en-US" sz="1350" dirty="0">
                <a:latin typeface="Century Gothic" panose="020B0502020202020204" pitchFamily="34" charset="0"/>
                <a:hlinkClick r:id="rId5">
                  <a:extLst>
                    <a:ext uri="{A12FA001-AC4F-418D-AE19-62706E023703}">
                      <ahyp:hlinkClr xmlns:ahyp="http://schemas.microsoft.com/office/drawing/2018/hyperlinkcolor" val="tx"/>
                    </a:ext>
                  </a:extLst>
                </a:hlinkClick>
              </a:rPr>
              <a:t>Arnold.Huntley@fairforall.org</a:t>
            </a:r>
            <a:endParaRPr lang="en-US" sz="1350" dirty="0">
              <a:latin typeface="Century Gothic" panose="020B0502020202020204" pitchFamily="34" charset="0"/>
            </a:endParaRPr>
          </a:p>
          <a:p>
            <a:endParaRPr lang="en-US" sz="1350" dirty="0"/>
          </a:p>
        </p:txBody>
      </p:sp>
      <p:sp>
        <p:nvSpPr>
          <p:cNvPr id="10" name="TextBox 9">
            <a:extLst>
              <a:ext uri="{FF2B5EF4-FFF2-40B4-BE49-F238E27FC236}">
                <a16:creationId xmlns:a16="http://schemas.microsoft.com/office/drawing/2014/main" id="{ACEFF073-8071-619C-2AF8-D3C6C59AF6C9}"/>
              </a:ext>
            </a:extLst>
          </p:cNvPr>
          <p:cNvSpPr txBox="1"/>
          <p:nvPr/>
        </p:nvSpPr>
        <p:spPr>
          <a:xfrm>
            <a:off x="5078192" y="2546111"/>
            <a:ext cx="3989400" cy="1754326"/>
          </a:xfrm>
          <a:prstGeom prst="rect">
            <a:avLst/>
          </a:prstGeom>
          <a:noFill/>
        </p:spPr>
        <p:txBody>
          <a:bodyPr wrap="square">
            <a:spAutoFit/>
          </a:bodyPr>
          <a:lstStyle/>
          <a:p>
            <a:r>
              <a:rPr lang="en-US" dirty="0">
                <a:solidFill>
                  <a:srgbClr val="002060"/>
                </a:solidFill>
                <a:latin typeface="Calibri" panose="020F0502020204030204" pitchFamily="34" charset="0"/>
                <a:cs typeface="Calibri" panose="020F0502020204030204" pitchFamily="34" charset="0"/>
              </a:rPr>
              <a:t>The book takes us from the </a:t>
            </a:r>
            <a:r>
              <a:rPr lang="en-US" b="0" i="0" dirty="0">
                <a:solidFill>
                  <a:srgbClr val="002060"/>
                </a:solidFill>
                <a:effectLst/>
                <a:latin typeface="Calibri" panose="020F0502020204030204" pitchFamily="34" charset="0"/>
                <a:cs typeface="Calibri" panose="020F0502020204030204" pitchFamily="34" charset="0"/>
              </a:rPr>
              <a:t>First Industrial Revolution to the rise of artificial intelligence, showing how the </a:t>
            </a:r>
            <a:r>
              <a:rPr lang="en-US" b="1" i="0" dirty="0">
                <a:solidFill>
                  <a:srgbClr val="002060"/>
                </a:solidFill>
                <a:effectLst/>
                <a:latin typeface="Calibri" panose="020F0502020204030204" pitchFamily="34" charset="0"/>
                <a:cs typeface="Calibri" panose="020F0502020204030204" pitchFamily="34" charset="0"/>
              </a:rPr>
              <a:t>hollowing out of humanity </a:t>
            </a:r>
            <a:r>
              <a:rPr lang="en-US" b="0" i="0" dirty="0">
                <a:solidFill>
                  <a:srgbClr val="002060"/>
                </a:solidFill>
                <a:effectLst/>
                <a:latin typeface="Calibri" panose="020F0502020204030204" pitchFamily="34" charset="0"/>
                <a:cs typeface="Calibri" panose="020F0502020204030204" pitchFamily="34" charset="0"/>
              </a:rPr>
              <a:t>has been a long game, and how our very soul is now at stake. </a:t>
            </a:r>
            <a:endParaRPr lang="en-US" dirty="0">
              <a:solidFill>
                <a:srgbClr val="002060"/>
              </a:solidFill>
              <a:latin typeface="Calibri" panose="020F0502020204030204" pitchFamily="34" charset="0"/>
              <a:cs typeface="Calibri" panose="020F0502020204030204" pitchFamily="34" charset="0"/>
            </a:endParaRPr>
          </a:p>
        </p:txBody>
      </p:sp>
      <p:pic>
        <p:nvPicPr>
          <p:cNvPr id="6148" name="Picture 4" descr="Amazon.com: Against the Machine: On the Unmaking of Humanity ...">
            <a:extLst>
              <a:ext uri="{FF2B5EF4-FFF2-40B4-BE49-F238E27FC236}">
                <a16:creationId xmlns:a16="http://schemas.microsoft.com/office/drawing/2014/main" id="{AD6065DF-3AB5-BAFD-3137-FE91BFBF548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98490" y="2074340"/>
            <a:ext cx="1896442" cy="286455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A9F80F20-A4E1-BC5A-9D99-ACFA1EC938E6}"/>
              </a:ext>
            </a:extLst>
          </p:cNvPr>
          <p:cNvSpPr txBox="1"/>
          <p:nvPr/>
        </p:nvSpPr>
        <p:spPr>
          <a:xfrm>
            <a:off x="3193740" y="5440143"/>
            <a:ext cx="5694744" cy="1200329"/>
          </a:xfrm>
          <a:prstGeom prst="rect">
            <a:avLst/>
          </a:prstGeom>
          <a:noFill/>
        </p:spPr>
        <p:txBody>
          <a:bodyPr wrap="square">
            <a:spAutoFit/>
          </a:bodyPr>
          <a:lstStyle/>
          <a:p>
            <a:r>
              <a:rPr lang="en-US" b="1" dirty="0">
                <a:solidFill>
                  <a:srgbClr val="002060"/>
                </a:solidFill>
                <a:latin typeface="Calibri" panose="020F0502020204030204" pitchFamily="34" charset="0"/>
                <a:cs typeface="Calibri" panose="020F0502020204030204" pitchFamily="34" charset="0"/>
              </a:rPr>
              <a:t>Paul Kingsnorth</a:t>
            </a:r>
            <a:r>
              <a:rPr lang="en-US" dirty="0">
                <a:solidFill>
                  <a:srgbClr val="002060"/>
                </a:solidFill>
                <a:latin typeface="Calibri" panose="020F0502020204030204" pitchFamily="34" charset="0"/>
                <a:cs typeface="Calibri" panose="020F0502020204030204" pitchFamily="34" charset="0"/>
              </a:rPr>
              <a:t> is an English novelist, essayist, and poet based in the west of Ireland, known for probing the cultural and spiritual costs of modernity. Served as deputy editor of </a:t>
            </a:r>
            <a:r>
              <a:rPr lang="en-US" i="1" dirty="0">
                <a:solidFill>
                  <a:srgbClr val="002060"/>
                </a:solidFill>
                <a:latin typeface="Calibri" panose="020F0502020204030204" pitchFamily="34" charset="0"/>
                <a:cs typeface="Calibri" panose="020F0502020204030204" pitchFamily="34" charset="0"/>
              </a:rPr>
              <a:t>The Ecologist.</a:t>
            </a:r>
            <a:endParaRPr lang="en-US" dirty="0"/>
          </a:p>
        </p:txBody>
      </p:sp>
      <p:pic>
        <p:nvPicPr>
          <p:cNvPr id="6150" name="Picture 6" descr="Paul Kingsnorth (Author of The Wake)">
            <a:extLst>
              <a:ext uri="{FF2B5EF4-FFF2-40B4-BE49-F238E27FC236}">
                <a16:creationId xmlns:a16="http://schemas.microsoft.com/office/drawing/2014/main" id="{29681724-D6B9-3492-FD3B-01F0E1BE443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10898" y="4938896"/>
            <a:ext cx="1304332" cy="1788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66653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61CFD52-EA60-D5EE-75DE-F76E6C2D7BA8}"/>
              </a:ext>
            </a:extLst>
          </p:cNvPr>
          <p:cNvSpPr txBox="1"/>
          <p:nvPr/>
        </p:nvSpPr>
        <p:spPr>
          <a:xfrm>
            <a:off x="2539604" y="-546498"/>
            <a:ext cx="184731" cy="300082"/>
          </a:xfrm>
          <a:prstGeom prst="rect">
            <a:avLst/>
          </a:prstGeom>
          <a:noFill/>
        </p:spPr>
        <p:txBody>
          <a:bodyPr wrap="none" rtlCol="0">
            <a:spAutoFit/>
          </a:bodyPr>
          <a:lstStyle/>
          <a:p>
            <a:endParaRPr lang="en-US" sz="1350" dirty="0"/>
          </a:p>
        </p:txBody>
      </p:sp>
      <p:sp>
        <p:nvSpPr>
          <p:cNvPr id="7" name="TextBox 6">
            <a:extLst>
              <a:ext uri="{FF2B5EF4-FFF2-40B4-BE49-F238E27FC236}">
                <a16:creationId xmlns:a16="http://schemas.microsoft.com/office/drawing/2014/main" id="{12E3C244-4C88-9527-C645-0B582E6745B0}"/>
              </a:ext>
            </a:extLst>
          </p:cNvPr>
          <p:cNvSpPr txBox="1"/>
          <p:nvPr/>
        </p:nvSpPr>
        <p:spPr>
          <a:xfrm>
            <a:off x="1608444" y="5918970"/>
            <a:ext cx="5927111" cy="415498"/>
          </a:xfrm>
          <a:prstGeom prst="rect">
            <a:avLst/>
          </a:prstGeom>
          <a:noFill/>
        </p:spPr>
        <p:txBody>
          <a:bodyPr wrap="square" rtlCol="0">
            <a:spAutoFit/>
          </a:bodyPr>
          <a:lstStyle/>
          <a:p>
            <a:pPr algn="ctr"/>
            <a:r>
              <a:rPr lang="en-US" sz="2100" b="1" dirty="0">
                <a:solidFill>
                  <a:srgbClr val="002060"/>
                </a:solidFill>
                <a:latin typeface="Century Gothic" panose="020B0502020202020204" pitchFamily="34" charset="0"/>
              </a:rPr>
              <a:t>https://</a:t>
            </a:r>
            <a:r>
              <a:rPr lang="en-US" sz="2100" b="1" dirty="0" err="1">
                <a:solidFill>
                  <a:srgbClr val="002060"/>
                </a:solidFill>
                <a:latin typeface="Century Gothic" panose="020B0502020202020204" pitchFamily="34" charset="0"/>
              </a:rPr>
              <a:t>www.fairforall.org</a:t>
            </a:r>
            <a:r>
              <a:rPr lang="en-US" sz="2100" b="1" dirty="0">
                <a:solidFill>
                  <a:srgbClr val="002060"/>
                </a:solidFill>
                <a:latin typeface="Century Gothic" panose="020B0502020202020204" pitchFamily="34" charset="0"/>
              </a:rPr>
              <a:t>/donate/</a:t>
            </a:r>
          </a:p>
        </p:txBody>
      </p:sp>
      <p:pic>
        <p:nvPicPr>
          <p:cNvPr id="4" name="Picture 3">
            <a:extLst>
              <a:ext uri="{FF2B5EF4-FFF2-40B4-BE49-F238E27FC236}">
                <a16:creationId xmlns:a16="http://schemas.microsoft.com/office/drawing/2014/main" id="{DBE1F34A-40A1-9039-4F92-7A375BB9D26D}"/>
              </a:ext>
            </a:extLst>
          </p:cNvPr>
          <p:cNvPicPr>
            <a:picLocks noChangeAspect="1"/>
          </p:cNvPicPr>
          <p:nvPr/>
        </p:nvPicPr>
        <p:blipFill>
          <a:blip r:embed="rId3"/>
          <a:stretch>
            <a:fillRect/>
          </a:stretch>
        </p:blipFill>
        <p:spPr>
          <a:xfrm>
            <a:off x="312639" y="1019600"/>
            <a:ext cx="3565639" cy="4276337"/>
          </a:xfrm>
          <a:prstGeom prst="rect">
            <a:avLst/>
          </a:prstGeom>
        </p:spPr>
      </p:pic>
      <p:pic>
        <p:nvPicPr>
          <p:cNvPr id="5" name="Picture 4">
            <a:extLst>
              <a:ext uri="{FF2B5EF4-FFF2-40B4-BE49-F238E27FC236}">
                <a16:creationId xmlns:a16="http://schemas.microsoft.com/office/drawing/2014/main" id="{9AED1BFA-7A79-7574-5A79-299DAF8E20BB}"/>
              </a:ext>
            </a:extLst>
          </p:cNvPr>
          <p:cNvPicPr>
            <a:picLocks noChangeAspect="1"/>
          </p:cNvPicPr>
          <p:nvPr/>
        </p:nvPicPr>
        <p:blipFill>
          <a:blip r:embed="rId4"/>
          <a:stretch>
            <a:fillRect/>
          </a:stretch>
        </p:blipFill>
        <p:spPr>
          <a:xfrm>
            <a:off x="4078386" y="1897171"/>
            <a:ext cx="4752975" cy="2352675"/>
          </a:xfrm>
          <a:prstGeom prst="rect">
            <a:avLst/>
          </a:prstGeom>
        </p:spPr>
      </p:pic>
      <p:sp>
        <p:nvSpPr>
          <p:cNvPr id="3" name="Title 1">
            <a:extLst>
              <a:ext uri="{FF2B5EF4-FFF2-40B4-BE49-F238E27FC236}">
                <a16:creationId xmlns:a16="http://schemas.microsoft.com/office/drawing/2014/main" id="{5C7E6806-D6C6-ED55-99A9-9CE86549771E}"/>
              </a:ext>
            </a:extLst>
          </p:cNvPr>
          <p:cNvSpPr>
            <a:spLocks noGrp="1"/>
          </p:cNvSpPr>
          <p:nvPr>
            <p:ph type="ctrTitle"/>
          </p:nvPr>
        </p:nvSpPr>
        <p:spPr>
          <a:xfrm>
            <a:off x="4276884" y="167969"/>
            <a:ext cx="4009292" cy="902675"/>
          </a:xfrm>
        </p:spPr>
        <p:txBody>
          <a:bodyPr>
            <a:noAutofit/>
          </a:bodyPr>
          <a:lstStyle/>
          <a:p>
            <a:r>
              <a:rPr lang="en-US" sz="2800" dirty="0">
                <a:solidFill>
                  <a:srgbClr val="002060"/>
                </a:solidFill>
                <a:latin typeface="Calibri" panose="020F0502020204030204" pitchFamily="34" charset="0"/>
                <a:cs typeface="Calibri" panose="020F0502020204030204" pitchFamily="34" charset="0"/>
              </a:rPr>
              <a:t>SUPPORT FAIR</a:t>
            </a:r>
          </a:p>
        </p:txBody>
      </p:sp>
    </p:spTree>
    <p:extLst>
      <p:ext uri="{BB962C8B-B14F-4D97-AF65-F5344CB8AC3E}">
        <p14:creationId xmlns:p14="http://schemas.microsoft.com/office/powerpoint/2010/main" val="7651187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PPT - Rise of Totalitarian Regimes PowerPoint Presentation, free ...">
            <a:extLst>
              <a:ext uri="{FF2B5EF4-FFF2-40B4-BE49-F238E27FC236}">
                <a16:creationId xmlns:a16="http://schemas.microsoft.com/office/drawing/2014/main" id="{E2B8916E-A699-984D-5538-60C912E536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22"/>
            <a:ext cx="9143999" cy="68531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30914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ED5E69B4-CFEA-AA76-F776-C64FD307A5BF}"/>
              </a:ext>
            </a:extLst>
          </p:cNvPr>
          <p:cNvSpPr txBox="1">
            <a:spLocks/>
          </p:cNvSpPr>
          <p:nvPr/>
        </p:nvSpPr>
        <p:spPr bwMode="blackWhite">
          <a:xfrm>
            <a:off x="4571999" y="201733"/>
            <a:ext cx="4338053" cy="1008184"/>
          </a:xfrm>
          <a:prstGeom prst="rect">
            <a:avLst/>
          </a:prstGeom>
          <a:solidFill>
            <a:srgbClr val="FFFFFF"/>
          </a:solidFill>
          <a:ln w="38100" cap="sq">
            <a:solidFill>
              <a:srgbClr val="404040"/>
            </a:solidFill>
            <a:miter lim="800000"/>
          </a:ln>
        </p:spPr>
        <p:txBody>
          <a:bodyPr vert="horz" lIns="274320" tIns="182880" rIns="274320" bIns="182880" rtlCol="0" anchor="ctr" anchorCtr="1">
            <a:normAutofit fontScale="77500" lnSpcReduction="20000"/>
          </a:bodyPr>
          <a:lstStyle>
            <a:lvl1pPr algn="ctr" defTabSz="914400" rtl="0" eaLnBrk="1" latinLnBrk="0" hangingPunct="1">
              <a:lnSpc>
                <a:spcPct val="90000"/>
              </a:lnSpc>
              <a:spcBef>
                <a:spcPct val="0"/>
              </a:spcBef>
              <a:buNone/>
              <a:defRPr sz="3500" kern="1200" cap="all" spc="200" baseline="0">
                <a:solidFill>
                  <a:srgbClr val="262626"/>
                </a:solidFill>
                <a:latin typeface="+mj-lt"/>
                <a:ea typeface="+mj-ea"/>
                <a:cs typeface="+mj-cs"/>
              </a:defRPr>
            </a:lvl1pPr>
          </a:lstStyle>
          <a:p>
            <a:r>
              <a:rPr lang="en-US" sz="3600" dirty="0">
                <a:latin typeface="Calibri" panose="020F0502020204030204" pitchFamily="34" charset="0"/>
                <a:cs typeface="Calibri" panose="020F0502020204030204" pitchFamily="34" charset="0"/>
              </a:rPr>
              <a:t>WHY DESMET </a:t>
            </a:r>
            <a:r>
              <a:rPr lang="en-US" sz="3600" dirty="0" err="1">
                <a:latin typeface="Calibri" panose="020F0502020204030204" pitchFamily="34" charset="0"/>
                <a:cs typeface="Calibri" panose="020F0502020204030204" pitchFamily="34" charset="0"/>
              </a:rPr>
              <a:t>WRoTE</a:t>
            </a:r>
            <a:r>
              <a:rPr lang="en-US" sz="3600" dirty="0">
                <a:latin typeface="Calibri" panose="020F0502020204030204" pitchFamily="34" charset="0"/>
                <a:cs typeface="Calibri" panose="020F0502020204030204" pitchFamily="34" charset="0"/>
              </a:rPr>
              <a:t> THE BOOK</a:t>
            </a:r>
          </a:p>
        </p:txBody>
      </p:sp>
      <p:sp>
        <p:nvSpPr>
          <p:cNvPr id="20" name="TextBox 19">
            <a:extLst>
              <a:ext uri="{FF2B5EF4-FFF2-40B4-BE49-F238E27FC236}">
                <a16:creationId xmlns:a16="http://schemas.microsoft.com/office/drawing/2014/main" id="{1450AEC0-6133-ED95-CF16-853190322772}"/>
              </a:ext>
            </a:extLst>
          </p:cNvPr>
          <p:cNvSpPr txBox="1"/>
          <p:nvPr/>
        </p:nvSpPr>
        <p:spPr>
          <a:xfrm>
            <a:off x="664875" y="3436061"/>
            <a:ext cx="8353513" cy="3046988"/>
          </a:xfrm>
          <a:prstGeom prst="rect">
            <a:avLst/>
          </a:prstGeom>
          <a:noFill/>
        </p:spPr>
        <p:txBody>
          <a:bodyPr wrap="square" rtlCol="0">
            <a:spAutoFit/>
          </a:bodyPr>
          <a:lstStyle/>
          <a:p>
            <a:pPr marL="457200" indent="-457200">
              <a:buFont typeface="Wingdings" pitchFamily="2" charset="2"/>
              <a:buChar char="Ø"/>
            </a:pPr>
            <a:r>
              <a:rPr lang="en-US" sz="24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Erosion of Right to Privacy</a:t>
            </a:r>
            <a:br>
              <a:rPr lang="en-US" sz="24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br>
            <a:endParaRPr lang="en-US" sz="24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p>
            <a:pPr marL="457200" indent="-457200">
              <a:buFont typeface="Wingdings" pitchFamily="2" charset="2"/>
              <a:buChar char="Ø"/>
            </a:pPr>
            <a:r>
              <a:rPr lang="en-US" sz="2400" dirty="0">
                <a:solidFill>
                  <a:srgbClr val="002060"/>
                </a:solidFill>
                <a:latin typeface="Calibri" panose="020F0502020204030204" pitchFamily="34" charset="0"/>
                <a:cs typeface="Calibri" panose="020F0502020204030204" pitchFamily="34" charset="0"/>
              </a:rPr>
              <a:t>Grip of Govt on private life</a:t>
            </a:r>
            <a:br>
              <a:rPr lang="en-US" sz="2400" dirty="0">
                <a:solidFill>
                  <a:srgbClr val="002060"/>
                </a:solidFill>
                <a:latin typeface="Calibri" panose="020F0502020204030204" pitchFamily="34" charset="0"/>
                <a:cs typeface="Calibri" panose="020F0502020204030204" pitchFamily="34" charset="0"/>
              </a:rPr>
            </a:br>
            <a:endParaRPr lang="en-US" sz="2400" dirty="0">
              <a:solidFill>
                <a:srgbClr val="002060"/>
              </a:solidFill>
              <a:latin typeface="Calibri" panose="020F0502020204030204" pitchFamily="34" charset="0"/>
              <a:cs typeface="Calibri" panose="020F0502020204030204" pitchFamily="34" charset="0"/>
            </a:endParaRPr>
          </a:p>
          <a:p>
            <a:pPr marL="457200" indent="-457200">
              <a:buFont typeface="Wingdings" pitchFamily="2" charset="2"/>
              <a:buChar char="Ø"/>
            </a:pPr>
            <a:r>
              <a:rPr lang="en-US" sz="2400" dirty="0">
                <a:solidFill>
                  <a:srgbClr val="002060"/>
                </a:solidFill>
                <a:latin typeface="Calibri" panose="020F0502020204030204" pitchFamily="34" charset="0"/>
                <a:cs typeface="Calibri" panose="020F0502020204030204" pitchFamily="34" charset="0"/>
              </a:rPr>
              <a:t>Climate fear and ”Woke” culture created hyper-strict govt and growth of bureaucratic powers from the population itself</a:t>
            </a:r>
            <a:br>
              <a:rPr lang="en-US" sz="2400" dirty="0">
                <a:solidFill>
                  <a:srgbClr val="002060"/>
                </a:solidFill>
                <a:latin typeface="Calibri" panose="020F0502020204030204" pitchFamily="34" charset="0"/>
                <a:cs typeface="Calibri" panose="020F0502020204030204" pitchFamily="34" charset="0"/>
              </a:rPr>
            </a:br>
            <a:endParaRPr lang="en-US" sz="2400" dirty="0">
              <a:solidFill>
                <a:srgbClr val="002060"/>
              </a:solidFill>
              <a:latin typeface="Calibri" panose="020F0502020204030204" pitchFamily="34" charset="0"/>
              <a:cs typeface="Calibri" panose="020F0502020204030204" pitchFamily="34" charset="0"/>
            </a:endParaRPr>
          </a:p>
          <a:p>
            <a:pPr marL="457200" indent="-457200">
              <a:buFont typeface="Wingdings" pitchFamily="2" charset="2"/>
              <a:buChar char="Ø"/>
            </a:pPr>
            <a:r>
              <a:rPr lang="en-US" sz="2400" dirty="0">
                <a:solidFill>
                  <a:srgbClr val="002060"/>
                </a:solidFill>
                <a:latin typeface="Calibri" panose="020F0502020204030204" pitchFamily="34" charset="0"/>
                <a:cs typeface="Calibri" panose="020F0502020204030204" pitchFamily="34" charset="0"/>
              </a:rPr>
              <a:t>Tracking and tracing acceptable</a:t>
            </a:r>
            <a:endParaRPr lang="en-US" sz="2400" dirty="0">
              <a:solidFill>
                <a:srgbClr val="002060"/>
              </a:solidFill>
            </a:endParaRPr>
          </a:p>
        </p:txBody>
      </p:sp>
      <p:pic>
        <p:nvPicPr>
          <p:cNvPr id="2050" name="Picture 2" descr="Twin Towers engineer blamed himself after 9/11 | Fox News">
            <a:extLst>
              <a:ext uri="{FF2B5EF4-FFF2-40B4-BE49-F238E27FC236}">
                <a16:creationId xmlns:a16="http://schemas.microsoft.com/office/drawing/2014/main" id="{6AD2C07C-3AB4-62C8-25D1-D6D2E9B99E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614" y="145026"/>
            <a:ext cx="4012632" cy="208189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1192AAD-FF58-0C76-0F0C-EC8BB90BF8A5}"/>
              </a:ext>
            </a:extLst>
          </p:cNvPr>
          <p:cNvSpPr txBox="1"/>
          <p:nvPr/>
        </p:nvSpPr>
        <p:spPr>
          <a:xfrm>
            <a:off x="5005756" y="1392122"/>
            <a:ext cx="4012632" cy="1754326"/>
          </a:xfrm>
          <a:prstGeom prst="rect">
            <a:avLst/>
          </a:prstGeom>
          <a:noFill/>
        </p:spPr>
        <p:txBody>
          <a:bodyPr wrap="square">
            <a:spAutoFit/>
          </a:bodyPr>
          <a:lstStyle/>
          <a:p>
            <a:r>
              <a:rPr lang="en-US" b="0" i="0" dirty="0">
                <a:solidFill>
                  <a:srgbClr val="002060"/>
                </a:solidFill>
                <a:effectLst/>
                <a:latin typeface="minion-pro"/>
              </a:rPr>
              <a:t>The bigger a state grows, the greater the need for a massive administrative apparatus to operate its many functions. This isn’t mundane paper-pushing bureaucracy. It’s a sinister and smothering onset of Tyranny</a:t>
            </a:r>
            <a:endParaRPr lang="en-US" dirty="0"/>
          </a:p>
        </p:txBody>
      </p:sp>
    </p:spTree>
    <p:extLst>
      <p:ext uri="{BB962C8B-B14F-4D97-AF65-F5344CB8AC3E}">
        <p14:creationId xmlns:p14="http://schemas.microsoft.com/office/powerpoint/2010/main" val="32979336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ED5E69B4-CFEA-AA76-F776-C64FD307A5BF}"/>
              </a:ext>
            </a:extLst>
          </p:cNvPr>
          <p:cNvSpPr txBox="1">
            <a:spLocks/>
          </p:cNvSpPr>
          <p:nvPr/>
        </p:nvSpPr>
        <p:spPr bwMode="blackWhite">
          <a:xfrm>
            <a:off x="2625969" y="201733"/>
            <a:ext cx="6284084" cy="1008184"/>
          </a:xfrm>
          <a:prstGeom prst="rect">
            <a:avLst/>
          </a:prstGeom>
          <a:solidFill>
            <a:srgbClr val="FFFFFF"/>
          </a:solidFill>
          <a:ln w="38100" cap="sq">
            <a:solidFill>
              <a:srgbClr val="404040"/>
            </a:solidFill>
            <a:miter lim="800000"/>
          </a:ln>
        </p:spPr>
        <p:txBody>
          <a:bodyPr vert="horz" lIns="274320" tIns="182880" rIns="274320" bIns="182880" rtlCol="0" anchor="ctr" anchorCtr="1">
            <a:normAutofit/>
          </a:bodyPr>
          <a:lstStyle>
            <a:lvl1pPr algn="ctr" defTabSz="914400" rtl="0" eaLnBrk="1" latinLnBrk="0" hangingPunct="1">
              <a:lnSpc>
                <a:spcPct val="90000"/>
              </a:lnSpc>
              <a:spcBef>
                <a:spcPct val="0"/>
              </a:spcBef>
              <a:buNone/>
              <a:defRPr sz="3500" kern="1200" cap="all" spc="200" baseline="0">
                <a:solidFill>
                  <a:srgbClr val="262626"/>
                </a:solidFill>
                <a:latin typeface="+mj-lt"/>
                <a:ea typeface="+mj-ea"/>
                <a:cs typeface="+mj-cs"/>
              </a:defRPr>
            </a:lvl1pPr>
          </a:lstStyle>
          <a:p>
            <a:pPr algn="ctr"/>
            <a:r>
              <a:rPr lang="en-US" sz="2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CORONA VIRUS </a:t>
            </a:r>
            <a:r>
              <a:rPr lang="en-US" sz="2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(2019)</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9" name="TextBox 18">
            <a:extLst>
              <a:ext uri="{FF2B5EF4-FFF2-40B4-BE49-F238E27FC236}">
                <a16:creationId xmlns:a16="http://schemas.microsoft.com/office/drawing/2014/main" id="{64CAB66F-6CF7-61B2-37C1-82005B36501F}"/>
              </a:ext>
            </a:extLst>
          </p:cNvPr>
          <p:cNvSpPr txBox="1"/>
          <p:nvPr/>
        </p:nvSpPr>
        <p:spPr>
          <a:xfrm>
            <a:off x="351452" y="2785293"/>
            <a:ext cx="8147538" cy="1569660"/>
          </a:xfrm>
          <a:prstGeom prst="rect">
            <a:avLst/>
          </a:prstGeom>
          <a:noFill/>
        </p:spPr>
        <p:txBody>
          <a:bodyPr wrap="square">
            <a:spAutoFit/>
          </a:bodyPr>
          <a:lstStyle/>
          <a:p>
            <a:r>
              <a:rPr lang="en-US" sz="2400" dirty="0">
                <a:solidFill>
                  <a:srgbClr val="002060"/>
                </a:solidFill>
                <a:latin typeface="Calibri" panose="020F0502020204030204" pitchFamily="34" charset="0"/>
                <a:ea typeface="Times New Roman" panose="02020603050405020304" pitchFamily="18" charset="0"/>
                <a:cs typeface="Calibri" panose="020F0502020204030204" pitchFamily="34" charset="0"/>
              </a:rPr>
              <a:t>Why would</a:t>
            </a:r>
            <a:r>
              <a:rPr lang="en-US" sz="24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people accept mitigation measures issued by governments without question, and </a:t>
            </a:r>
            <a:r>
              <a:rPr lang="en-US" sz="2400" dirty="0">
                <a:solidFill>
                  <a:srgbClr val="002060"/>
                </a:solidFill>
                <a:latin typeface="Calibri" panose="020F0502020204030204" pitchFamily="34" charset="0"/>
                <a:ea typeface="Times New Roman" panose="02020603050405020304" pitchFamily="18" charset="0"/>
                <a:cs typeface="Calibri" panose="020F0502020204030204" pitchFamily="34" charset="0"/>
              </a:rPr>
              <a:t>then</a:t>
            </a:r>
            <a:r>
              <a:rPr lang="en-US" sz="24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denounce those who were critical of such measures, or who questioned the severity or even the origin of the virus?</a:t>
            </a:r>
            <a:endParaRPr lang="en-US" sz="2400" dirty="0">
              <a:solidFill>
                <a:srgbClr val="002060"/>
              </a:solidFill>
            </a:endParaRPr>
          </a:p>
        </p:txBody>
      </p:sp>
      <p:pic>
        <p:nvPicPr>
          <p:cNvPr id="5138" name="Picture 18" descr="Covid-19 Update: Coronavirus fear puts India in a bind">
            <a:extLst>
              <a:ext uri="{FF2B5EF4-FFF2-40B4-BE49-F238E27FC236}">
                <a16:creationId xmlns:a16="http://schemas.microsoft.com/office/drawing/2014/main" id="{26ECA645-BB30-4F4D-2B2C-9A71369031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044" y="4475675"/>
            <a:ext cx="3436979" cy="2276817"/>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4" descr="COVID-19: When Fear Is a Risk Factor and the News, a Pathogen - C.A.R.E ...">
            <a:extLst>
              <a:ext uri="{FF2B5EF4-FFF2-40B4-BE49-F238E27FC236}">
                <a16:creationId xmlns:a16="http://schemas.microsoft.com/office/drawing/2014/main" id="{233F7F2A-7416-F244-514A-1DF6B72E31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044" y="105509"/>
            <a:ext cx="2233248" cy="167258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A9104A5-F543-D95D-6189-92B32D1B79C2}"/>
              </a:ext>
            </a:extLst>
          </p:cNvPr>
          <p:cNvSpPr txBox="1"/>
          <p:nvPr/>
        </p:nvSpPr>
        <p:spPr>
          <a:xfrm>
            <a:off x="3212123" y="1302719"/>
            <a:ext cx="4572000" cy="1200329"/>
          </a:xfrm>
          <a:prstGeom prst="rect">
            <a:avLst/>
          </a:prstGeom>
          <a:noFill/>
        </p:spPr>
        <p:txBody>
          <a:bodyPr wrap="square">
            <a:spAutoFit/>
          </a:bodyPr>
          <a:lstStyle/>
          <a:p>
            <a:pPr algn="ct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2400" dirty="0">
                <a:latin typeface="Calibri" panose="020F0502020204030204" pitchFamily="34" charset="0"/>
                <a:ea typeface="Calibri" panose="020F0502020204030204" pitchFamily="34" charset="0"/>
                <a:cs typeface="Calibri" panose="020F0502020204030204" pitchFamily="34" charset="0"/>
              </a:rPr>
              <a:t>T</a:t>
            </a:r>
            <a:r>
              <a:rPr lang="en-US" sz="2400" dirty="0">
                <a:effectLst/>
                <a:latin typeface="Calibri" panose="020F0502020204030204" pitchFamily="34" charset="0"/>
                <a:ea typeface="Calibri" panose="020F0502020204030204" pitchFamily="34" charset="0"/>
                <a:cs typeface="Calibri" panose="020F0502020204030204" pitchFamily="34" charset="0"/>
              </a:rPr>
              <a:t>he Perfect Storm to enable Mass Formation and bring about Totalitarianism </a:t>
            </a:r>
          </a:p>
        </p:txBody>
      </p:sp>
      <p:pic>
        <p:nvPicPr>
          <p:cNvPr id="4098" name="Picture 2" descr="Corona Totalitarianism and the Masses - INTERNATIONALIST 360°">
            <a:extLst>
              <a:ext uri="{FF2B5EF4-FFF2-40B4-BE49-F238E27FC236}">
                <a16:creationId xmlns:a16="http://schemas.microsoft.com/office/drawing/2014/main" id="{9C00A142-2E9D-1C74-41E5-794AA169005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54769" y="4475675"/>
            <a:ext cx="4044221" cy="22695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47936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242646"/>
            <a:ext cx="9011478" cy="5486398"/>
          </a:xfrm>
        </p:spPr>
        <p:txBody>
          <a:bodyPr>
            <a:normAutofit fontScale="77500" lnSpcReduction="20000"/>
          </a:bodyPr>
          <a:lstStyle/>
          <a:p>
            <a:pPr marL="685800" indent="-685800" algn="l">
              <a:buClr>
                <a:schemeClr val="tx1"/>
              </a:buClr>
              <a:buFont typeface="Wingdings" pitchFamily="2" charset="2"/>
              <a:buChar char="Ø"/>
              <a:defRPr sz="2000"/>
            </a:pPr>
            <a:r>
              <a:rPr lang="en-US" sz="2800" dirty="0">
                <a:solidFill>
                  <a:srgbClr val="002060"/>
                </a:solidFill>
                <a:latin typeface="Calibri" panose="020F0502020204030204" pitchFamily="34" charset="0"/>
                <a:cs typeface="Calibri" panose="020F0502020204030204" pitchFamily="34" charset="0"/>
              </a:rPr>
              <a:t>Mechanistic science fosters alienation and loss of meaning.</a:t>
            </a:r>
            <a:br>
              <a:rPr lang="en-US" sz="2800" dirty="0">
                <a:solidFill>
                  <a:srgbClr val="002060"/>
                </a:solidFill>
                <a:latin typeface="Calibri" panose="020F0502020204030204" pitchFamily="34" charset="0"/>
                <a:cs typeface="Calibri" panose="020F0502020204030204" pitchFamily="34" charset="0"/>
              </a:rPr>
            </a:br>
            <a:endParaRPr lang="en-US" sz="2800" dirty="0">
              <a:solidFill>
                <a:srgbClr val="002060"/>
              </a:solidFill>
              <a:latin typeface="Calibri" panose="020F0502020204030204" pitchFamily="34" charset="0"/>
              <a:cs typeface="Calibri" panose="020F0502020204030204" pitchFamily="34" charset="0"/>
            </a:endParaRPr>
          </a:p>
          <a:p>
            <a:pPr marL="685800" indent="-685800" algn="l">
              <a:buClr>
                <a:schemeClr val="tx1"/>
              </a:buClr>
              <a:buFont typeface="Wingdings" pitchFamily="2" charset="2"/>
              <a:buChar char="Ø"/>
              <a:defRPr sz="2000"/>
            </a:pPr>
            <a:r>
              <a:rPr lang="en-US" sz="2800" dirty="0">
                <a:solidFill>
                  <a:srgbClr val="002060"/>
                </a:solidFill>
                <a:latin typeface="Calibri" panose="020F0502020204030204" pitchFamily="34" charset="0"/>
                <a:cs typeface="Calibri" panose="020F0502020204030204" pitchFamily="34" charset="0"/>
              </a:rPr>
              <a:t>Mass formation, a precursor to the rise of Totalitarianism, thrives when a people are anxious, isolated, and without purpose.</a:t>
            </a:r>
            <a:br>
              <a:rPr lang="en-US" sz="2800" dirty="0">
                <a:solidFill>
                  <a:srgbClr val="002060"/>
                </a:solidFill>
                <a:latin typeface="Calibri" panose="020F0502020204030204" pitchFamily="34" charset="0"/>
                <a:cs typeface="Calibri" panose="020F0502020204030204" pitchFamily="34" charset="0"/>
              </a:rPr>
            </a:br>
            <a:endParaRPr lang="en-US" sz="2800" dirty="0">
              <a:solidFill>
                <a:srgbClr val="002060"/>
              </a:solidFill>
              <a:latin typeface="Calibri" panose="020F0502020204030204" pitchFamily="34" charset="0"/>
              <a:cs typeface="Calibri" panose="020F0502020204030204" pitchFamily="34" charset="0"/>
            </a:endParaRPr>
          </a:p>
          <a:p>
            <a:pPr marL="685800" indent="-685800" algn="l">
              <a:buClr>
                <a:schemeClr val="tx1"/>
              </a:buClr>
              <a:buFont typeface="Wingdings" pitchFamily="2" charset="2"/>
              <a:buChar char="Ø"/>
              <a:defRPr sz="2000"/>
            </a:pPr>
            <a:r>
              <a:rPr lang="en-US" sz="2800" dirty="0">
                <a:solidFill>
                  <a:srgbClr val="002060"/>
                </a:solidFill>
                <a:latin typeface="Calibri" panose="020F0502020204030204" pitchFamily="34" charset="0"/>
                <a:cs typeface="Calibri" panose="020F0502020204030204" pitchFamily="34" charset="0"/>
              </a:rPr>
              <a:t>Totalitarianism flourishes when narratives suppress dissent, truth is subjective, and the individual is powerless.</a:t>
            </a:r>
            <a:br>
              <a:rPr lang="en-US" sz="2800" dirty="0">
                <a:solidFill>
                  <a:srgbClr val="002060"/>
                </a:solidFill>
                <a:latin typeface="Calibri" panose="020F0502020204030204" pitchFamily="34" charset="0"/>
                <a:cs typeface="Calibri" panose="020F0502020204030204" pitchFamily="34" charset="0"/>
              </a:rPr>
            </a:br>
            <a:endParaRPr lang="en-US" sz="2800" dirty="0">
              <a:solidFill>
                <a:srgbClr val="002060"/>
              </a:solidFill>
              <a:latin typeface="Calibri" panose="020F0502020204030204" pitchFamily="34" charset="0"/>
              <a:cs typeface="Calibri" panose="020F0502020204030204" pitchFamily="34" charset="0"/>
            </a:endParaRPr>
          </a:p>
          <a:p>
            <a:pPr marL="685800" indent="-685800" algn="l">
              <a:buClr>
                <a:schemeClr val="tx1"/>
              </a:buClr>
              <a:buFont typeface="Wingdings" pitchFamily="2" charset="2"/>
              <a:buChar char="Ø"/>
              <a:defRPr sz="2000"/>
            </a:pPr>
            <a:r>
              <a:rPr lang="en-US" sz="2800" dirty="0">
                <a:solidFill>
                  <a:srgbClr val="002060"/>
                </a:solidFill>
                <a:latin typeface="minion-pro"/>
              </a:rPr>
              <a:t>V</a:t>
            </a:r>
            <a:r>
              <a:rPr lang="en-US" sz="2800" b="0" i="0" dirty="0">
                <a:solidFill>
                  <a:srgbClr val="002060"/>
                </a:solidFill>
                <a:effectLst/>
                <a:latin typeface="minion-pro"/>
              </a:rPr>
              <a:t>iolence tends to be perpetrated by those who lack power, and the modern nation-state (thru its institutions and bureaucracy) makes people feel powerless leading to frustration and aggression - Perhaps a reason for school shootings (modern society’s </a:t>
            </a:r>
            <a:r>
              <a:rPr lang="en-US" sz="2800" dirty="0">
                <a:solidFill>
                  <a:srgbClr val="002060"/>
                </a:solidFill>
                <a:latin typeface="minion-pro"/>
              </a:rPr>
              <a:t>most </a:t>
            </a:r>
            <a:r>
              <a:rPr lang="en-US" sz="2800" b="0" i="0" dirty="0">
                <a:solidFill>
                  <a:srgbClr val="002060"/>
                </a:solidFill>
                <a:effectLst/>
                <a:latin typeface="minion-pro"/>
              </a:rPr>
              <a:t>draconian of institutions in which the individual</a:t>
            </a:r>
            <a:r>
              <a:rPr lang="en-US" sz="2800" dirty="0">
                <a:solidFill>
                  <a:srgbClr val="002060"/>
                </a:solidFill>
                <a:latin typeface="minion-pro"/>
              </a:rPr>
              <a:t> and </a:t>
            </a:r>
            <a:r>
              <a:rPr lang="en-US" sz="2800" b="0" i="0" dirty="0">
                <a:solidFill>
                  <a:srgbClr val="002060"/>
                </a:solidFill>
                <a:effectLst/>
                <a:latin typeface="minion-pro"/>
              </a:rPr>
              <a:t>family has the least power).</a:t>
            </a:r>
            <a:br>
              <a:rPr lang="en-US" sz="2800" dirty="0">
                <a:solidFill>
                  <a:srgbClr val="002060"/>
                </a:solidFill>
                <a:latin typeface="Calibri" panose="020F0502020204030204" pitchFamily="34" charset="0"/>
                <a:cs typeface="Calibri" panose="020F0502020204030204" pitchFamily="34" charset="0"/>
              </a:rPr>
            </a:br>
            <a:endParaRPr lang="en-US" sz="2800" dirty="0">
              <a:solidFill>
                <a:srgbClr val="002060"/>
              </a:solidFill>
              <a:latin typeface="Calibri" panose="020F0502020204030204" pitchFamily="34" charset="0"/>
              <a:cs typeface="Calibri" panose="020F0502020204030204" pitchFamily="34" charset="0"/>
            </a:endParaRPr>
          </a:p>
          <a:p>
            <a:pPr marL="685800" indent="-685800" algn="l">
              <a:buClr>
                <a:schemeClr val="tx1"/>
              </a:buClr>
              <a:buFont typeface="Wingdings" pitchFamily="2" charset="2"/>
              <a:buChar char="Ø"/>
              <a:defRPr sz="2000"/>
            </a:pPr>
            <a:r>
              <a:rPr lang="en-US" sz="2800" dirty="0">
                <a:solidFill>
                  <a:srgbClr val="002060"/>
                </a:solidFill>
                <a:latin typeface="Calibri" panose="020F0502020204030204" pitchFamily="34" charset="0"/>
                <a:cs typeface="Calibri" panose="020F0502020204030204" pitchFamily="34" charset="0"/>
              </a:rPr>
              <a:t>Path forward: enable a rebirth of truth-telling, restore meaning, teach and act with humility and moral responsibility, restore individual freedoms and control.</a:t>
            </a:r>
            <a:endParaRPr dirty="0"/>
          </a:p>
        </p:txBody>
      </p:sp>
      <p:sp>
        <p:nvSpPr>
          <p:cNvPr id="8" name="Title 1">
            <a:extLst>
              <a:ext uri="{FF2B5EF4-FFF2-40B4-BE49-F238E27FC236}">
                <a16:creationId xmlns:a16="http://schemas.microsoft.com/office/drawing/2014/main" id="{B5A9CCCD-2016-5F36-0B2A-C583C37984FA}"/>
              </a:ext>
            </a:extLst>
          </p:cNvPr>
          <p:cNvSpPr>
            <a:spLocks noGrp="1"/>
          </p:cNvSpPr>
          <p:nvPr>
            <p:ph type="ctrTitle"/>
          </p:nvPr>
        </p:nvSpPr>
        <p:spPr>
          <a:xfrm>
            <a:off x="404446" y="128956"/>
            <a:ext cx="8335107" cy="902675"/>
          </a:xfrm>
        </p:spPr>
        <p:txBody>
          <a:bodyPr>
            <a:noAutofit/>
          </a:bodyPr>
          <a:lstStyle/>
          <a:p>
            <a:r>
              <a:rPr lang="en-US" sz="2800" dirty="0">
                <a:latin typeface="Calibri" panose="020F0502020204030204" pitchFamily="34" charset="0"/>
                <a:cs typeface="Calibri" panose="020F0502020204030204" pitchFamily="34" charset="0"/>
              </a:rPr>
              <a:t>OVERARCHING Themes</a:t>
            </a:r>
          </a:p>
        </p:txBody>
      </p:sp>
    </p:spTree>
    <p:extLst>
      <p:ext uri="{BB962C8B-B14F-4D97-AF65-F5344CB8AC3E}">
        <p14:creationId xmlns:p14="http://schemas.microsoft.com/office/powerpoint/2010/main" val="30674420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ED5E69B4-CFEA-AA76-F776-C64FD307A5BF}"/>
              </a:ext>
            </a:extLst>
          </p:cNvPr>
          <p:cNvSpPr txBox="1">
            <a:spLocks/>
          </p:cNvSpPr>
          <p:nvPr/>
        </p:nvSpPr>
        <p:spPr bwMode="blackWhite">
          <a:xfrm>
            <a:off x="480646" y="107917"/>
            <a:ext cx="8534320" cy="783037"/>
          </a:xfrm>
          <a:prstGeom prst="rect">
            <a:avLst/>
          </a:prstGeom>
          <a:solidFill>
            <a:srgbClr val="FFFFFF"/>
          </a:solidFill>
          <a:ln w="38100" cap="sq">
            <a:solidFill>
              <a:srgbClr val="404040"/>
            </a:solidFill>
            <a:miter lim="800000"/>
          </a:ln>
        </p:spPr>
        <p:txBody>
          <a:bodyPr vert="horz" lIns="274320" tIns="182880" rIns="274320" bIns="182880" rtlCol="0" anchor="ctr" anchorCtr="1">
            <a:normAutofit/>
          </a:bodyPr>
          <a:lstStyle>
            <a:lvl1pPr algn="ctr" defTabSz="914400" rtl="0" eaLnBrk="1" latinLnBrk="0" hangingPunct="1">
              <a:lnSpc>
                <a:spcPct val="90000"/>
              </a:lnSpc>
              <a:spcBef>
                <a:spcPct val="0"/>
              </a:spcBef>
              <a:buNone/>
              <a:defRPr sz="3500" kern="1200" cap="all" spc="200" baseline="0">
                <a:solidFill>
                  <a:srgbClr val="262626"/>
                </a:solidFill>
                <a:latin typeface="+mj-lt"/>
                <a:ea typeface="+mj-ea"/>
                <a:cs typeface="+mj-cs"/>
              </a:defRPr>
            </a:lvl1pPr>
          </a:lstStyle>
          <a:p>
            <a:r>
              <a:rPr lang="en-US" sz="2800" dirty="0">
                <a:latin typeface="Calibri" panose="020F0502020204030204" pitchFamily="34" charset="0"/>
                <a:cs typeface="Calibri" panose="020F0502020204030204" pitchFamily="34" charset="0"/>
              </a:rPr>
              <a:t>Moving Towards Totalitarianism</a:t>
            </a:r>
          </a:p>
        </p:txBody>
      </p:sp>
      <p:pic>
        <p:nvPicPr>
          <p:cNvPr id="12" name="Picture 11" descr="Philosopher Hannah Arendt | Stable Diffusion Online">
            <a:extLst>
              <a:ext uri="{FF2B5EF4-FFF2-40B4-BE49-F238E27FC236}">
                <a16:creationId xmlns:a16="http://schemas.microsoft.com/office/drawing/2014/main" id="{840D696B-D008-6EF6-F65C-D68C701120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863" y="1009658"/>
            <a:ext cx="1856642" cy="1856642"/>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77A4A740-D1E8-AA6B-8A57-A713FE7DCFB6}"/>
              </a:ext>
            </a:extLst>
          </p:cNvPr>
          <p:cNvSpPr txBox="1"/>
          <p:nvPr/>
        </p:nvSpPr>
        <p:spPr>
          <a:xfrm>
            <a:off x="2395904" y="1087043"/>
            <a:ext cx="6619062" cy="1938992"/>
          </a:xfrm>
          <a:prstGeom prst="rect">
            <a:avLst/>
          </a:prstGeom>
          <a:noFill/>
        </p:spPr>
        <p:txBody>
          <a:bodyPr wrap="square">
            <a:spAutoFit/>
          </a:bodyPr>
          <a:lstStyle/>
          <a:p>
            <a:pPr algn="ctr"/>
            <a:r>
              <a:rPr lang="en-US" sz="2400" i="0" dirty="0">
                <a:effectLst/>
                <a:latin typeface="Calibri" panose="020F0502020204030204" pitchFamily="34" charset="0"/>
                <a:cs typeface="Calibri" panose="020F0502020204030204" pitchFamily="34" charset="0"/>
              </a:rPr>
              <a:t>“The ideal subject of totalitarian rule is not the convinced Nazi or the dedicated communist, but people for whom the distinction between fact and fiction, true and false, no longer exists.” </a:t>
            </a:r>
          </a:p>
          <a:p>
            <a:pPr algn="ctr"/>
            <a:r>
              <a:rPr lang="en-US" sz="2000" i="0" dirty="0">
                <a:effectLst/>
                <a:latin typeface="Calibri" panose="020F0502020204030204" pitchFamily="34" charset="0"/>
                <a:cs typeface="Calibri" panose="020F0502020204030204" pitchFamily="34" charset="0"/>
              </a:rPr>
              <a:t> --  </a:t>
            </a:r>
            <a:r>
              <a:rPr lang="en-US" sz="2000" i="1" dirty="0">
                <a:effectLst/>
                <a:latin typeface="Calibri" panose="020F0502020204030204" pitchFamily="34" charset="0"/>
                <a:cs typeface="Calibri" panose="020F0502020204030204" pitchFamily="34" charset="0"/>
              </a:rPr>
              <a:t>Hannah Arendt</a:t>
            </a:r>
            <a:endParaRPr lang="en-US" sz="2000" i="1" dirty="0">
              <a:latin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5C7BD4F9-744F-9C9A-44A2-BB8AE1595D08}"/>
              </a:ext>
            </a:extLst>
          </p:cNvPr>
          <p:cNvSpPr txBox="1"/>
          <p:nvPr/>
        </p:nvSpPr>
        <p:spPr>
          <a:xfrm>
            <a:off x="414863" y="3026035"/>
            <a:ext cx="8412615" cy="3447098"/>
          </a:xfrm>
          <a:prstGeom prst="rect">
            <a:avLst/>
          </a:prstGeom>
          <a:noFill/>
        </p:spPr>
        <p:txBody>
          <a:bodyPr wrap="square" rtlCol="0">
            <a:spAutoFit/>
          </a:bodyPr>
          <a:lstStyle/>
          <a:p>
            <a:endParaRPr lang="en-US" b="0" i="0" dirty="0">
              <a:solidFill>
                <a:srgbClr val="002060"/>
              </a:solidFill>
              <a:effectLst/>
              <a:latin typeface="minion-pro"/>
            </a:endParaRPr>
          </a:p>
          <a:p>
            <a:pPr marL="285750" indent="-285750">
              <a:buFont typeface="Wingdings" pitchFamily="2" charset="2"/>
              <a:buChar char="Ø"/>
            </a:pPr>
            <a:r>
              <a:rPr lang="en-US" sz="2000" b="0" i="0" dirty="0">
                <a:solidFill>
                  <a:srgbClr val="002060"/>
                </a:solidFill>
                <a:effectLst/>
                <a:latin typeface="Calibri" panose="020F0502020204030204" pitchFamily="34" charset="0"/>
                <a:cs typeface="Calibri" panose="020F0502020204030204" pitchFamily="34" charset="0"/>
              </a:rPr>
              <a:t>The aim of totalitarian education has never been to instill convictions but to destroy the capacity to form any.</a:t>
            </a:r>
            <a:br>
              <a:rPr lang="en-US" sz="2000" b="0" i="0" dirty="0">
                <a:solidFill>
                  <a:srgbClr val="002060"/>
                </a:solidFill>
                <a:effectLst/>
                <a:latin typeface="Calibri" panose="020F0502020204030204" pitchFamily="34" charset="0"/>
                <a:cs typeface="Calibri" panose="020F0502020204030204" pitchFamily="34" charset="0"/>
              </a:rPr>
            </a:br>
            <a:endParaRPr lang="en-US" sz="2000" b="0" i="0" dirty="0">
              <a:solidFill>
                <a:srgbClr val="002060"/>
              </a:solidFill>
              <a:effectLst/>
              <a:latin typeface="Calibri" panose="020F0502020204030204" pitchFamily="34" charset="0"/>
              <a:cs typeface="Calibri" panose="020F0502020204030204" pitchFamily="34" charset="0"/>
            </a:endParaRPr>
          </a:p>
          <a:p>
            <a:pPr marL="285750" indent="-285750">
              <a:buFont typeface="Wingdings" pitchFamily="2" charset="2"/>
              <a:buChar char="Ø"/>
            </a:pPr>
            <a:r>
              <a:rPr lang="en-US" sz="2000" b="0" i="0" dirty="0">
                <a:solidFill>
                  <a:srgbClr val="002060"/>
                </a:solidFill>
                <a:effectLst/>
                <a:latin typeface="Calibri" panose="020F0502020204030204" pitchFamily="34" charset="0"/>
                <a:cs typeface="Calibri" panose="020F0502020204030204" pitchFamily="34" charset="0"/>
              </a:rPr>
              <a:t>One of the greatest advantages of the totalitarian elites of the twenties and thirties was to turn any statement of fact into a question of motive.</a:t>
            </a:r>
            <a:br>
              <a:rPr lang="en-US" sz="2000" b="0" i="0" dirty="0">
                <a:solidFill>
                  <a:srgbClr val="002060"/>
                </a:solidFill>
                <a:effectLst/>
                <a:latin typeface="Calibri" panose="020F0502020204030204" pitchFamily="34" charset="0"/>
                <a:cs typeface="Calibri" panose="020F0502020204030204" pitchFamily="34" charset="0"/>
              </a:rPr>
            </a:br>
            <a:endParaRPr lang="en-US" sz="2000" b="0" i="0" dirty="0">
              <a:solidFill>
                <a:srgbClr val="002060"/>
              </a:solidFill>
              <a:effectLst/>
              <a:latin typeface="Calibri" panose="020F0502020204030204" pitchFamily="34" charset="0"/>
              <a:cs typeface="Calibri" panose="020F0502020204030204" pitchFamily="34" charset="0"/>
            </a:endParaRPr>
          </a:p>
          <a:p>
            <a:pPr marL="285750" indent="-285750">
              <a:buFont typeface="Wingdings" pitchFamily="2" charset="2"/>
              <a:buChar char="Ø"/>
            </a:pPr>
            <a:r>
              <a:rPr lang="en-US" sz="2000" b="0" i="0" dirty="0">
                <a:solidFill>
                  <a:srgbClr val="002060"/>
                </a:solidFill>
                <a:effectLst/>
                <a:latin typeface="Calibri" panose="020F0502020204030204" pitchFamily="34" charset="0"/>
                <a:cs typeface="Calibri" panose="020F0502020204030204" pitchFamily="34" charset="0"/>
              </a:rPr>
              <a:t>Under conditions of tyranny it is far easier to act than to think.</a:t>
            </a:r>
            <a:br>
              <a:rPr lang="en-US" sz="2000" b="0" i="0" dirty="0">
                <a:solidFill>
                  <a:srgbClr val="002060"/>
                </a:solidFill>
                <a:effectLst/>
                <a:latin typeface="Calibri" panose="020F0502020204030204" pitchFamily="34" charset="0"/>
                <a:cs typeface="Calibri" panose="020F0502020204030204" pitchFamily="34" charset="0"/>
              </a:rPr>
            </a:br>
            <a:endParaRPr lang="en-US" sz="2000" b="0" i="0" dirty="0">
              <a:solidFill>
                <a:srgbClr val="002060"/>
              </a:solidFill>
              <a:effectLst/>
              <a:latin typeface="Calibri" panose="020F0502020204030204" pitchFamily="34" charset="0"/>
              <a:cs typeface="Calibri" panose="020F0502020204030204" pitchFamily="34" charset="0"/>
            </a:endParaRPr>
          </a:p>
          <a:p>
            <a:pPr marL="285750" indent="-285750">
              <a:buFont typeface="Wingdings" pitchFamily="2" charset="2"/>
              <a:buChar char="Ø"/>
            </a:pPr>
            <a:r>
              <a:rPr lang="en-US" sz="2000" b="0" dirty="0">
                <a:solidFill>
                  <a:srgbClr val="002060"/>
                </a:solidFill>
                <a:effectLst/>
                <a:latin typeface="Calibri" panose="020F0502020204030204" pitchFamily="34" charset="0"/>
                <a:cs typeface="Calibri" panose="020F0502020204030204" pitchFamily="34" charset="0"/>
              </a:rPr>
              <a:t>The greater the bureaucratization of public life, the greater will be the attraction of violence.</a:t>
            </a:r>
            <a:endParaRPr lang="en-US" sz="2000"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228354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06156" y="1336431"/>
            <a:ext cx="7357906" cy="4923689"/>
          </a:xfrm>
        </p:spPr>
        <p:txBody>
          <a:bodyPr>
            <a:normAutofit/>
          </a:bodyPr>
          <a:lstStyle/>
          <a:p>
            <a:pPr algn="l">
              <a:buClr>
                <a:schemeClr val="tx1"/>
              </a:buClr>
              <a:defRPr sz="2000"/>
            </a:pPr>
            <a:r>
              <a:rPr lang="en-US" sz="2800" b="1" dirty="0">
                <a:solidFill>
                  <a:srgbClr val="002060"/>
                </a:solidFill>
                <a:latin typeface="Calibri" panose="020F0502020204030204" pitchFamily="34" charset="0"/>
                <a:cs typeface="Calibri" panose="020F0502020204030204" pitchFamily="34" charset="0"/>
              </a:rPr>
              <a:t>Part One: </a:t>
            </a:r>
            <a:r>
              <a:rPr lang="en-US" sz="2800" dirty="0">
                <a:solidFill>
                  <a:srgbClr val="002060"/>
                </a:solidFill>
                <a:latin typeface="Calibri" panose="020F0502020204030204" pitchFamily="34" charset="0"/>
                <a:cs typeface="Calibri" panose="020F0502020204030204" pitchFamily="34" charset="0"/>
              </a:rPr>
              <a:t>Science and Its Psychological Effect</a:t>
            </a:r>
          </a:p>
          <a:p>
            <a:pPr algn="l">
              <a:buClr>
                <a:schemeClr val="tx1"/>
              </a:buClr>
              <a:defRPr sz="2000"/>
            </a:pPr>
            <a:r>
              <a:rPr lang="en-US" sz="2800" dirty="0">
                <a:solidFill>
                  <a:srgbClr val="002060"/>
                </a:solidFill>
                <a:latin typeface="Calibri" panose="020F0502020204030204" pitchFamily="34" charset="0"/>
                <a:cs typeface="Calibri" panose="020F0502020204030204" pitchFamily="34" charset="0"/>
              </a:rPr>
              <a:t> 	  FIC Discussion</a:t>
            </a:r>
            <a:br>
              <a:rPr lang="en-US" sz="2800" dirty="0">
                <a:solidFill>
                  <a:srgbClr val="002060"/>
                </a:solidFill>
                <a:latin typeface="Calibri" panose="020F0502020204030204" pitchFamily="34" charset="0"/>
                <a:cs typeface="Calibri" panose="020F0502020204030204" pitchFamily="34" charset="0"/>
              </a:rPr>
            </a:br>
            <a:endParaRPr lang="en-US" sz="2800" dirty="0">
              <a:solidFill>
                <a:srgbClr val="002060"/>
              </a:solidFill>
              <a:latin typeface="Calibri" panose="020F0502020204030204" pitchFamily="34" charset="0"/>
              <a:cs typeface="Calibri" panose="020F0502020204030204" pitchFamily="34" charset="0"/>
            </a:endParaRPr>
          </a:p>
          <a:p>
            <a:pPr algn="l">
              <a:buClr>
                <a:schemeClr val="tx1"/>
              </a:buClr>
              <a:defRPr sz="2000"/>
            </a:pPr>
            <a:r>
              <a:rPr lang="en-US" sz="2800" b="1" dirty="0">
                <a:solidFill>
                  <a:srgbClr val="002060"/>
                </a:solidFill>
                <a:latin typeface="Calibri" panose="020F0502020204030204" pitchFamily="34" charset="0"/>
                <a:cs typeface="Calibri" panose="020F0502020204030204" pitchFamily="34" charset="0"/>
              </a:rPr>
              <a:t>Part Two: </a:t>
            </a:r>
            <a:r>
              <a:rPr lang="en-US" sz="2800" dirty="0">
                <a:solidFill>
                  <a:srgbClr val="002060"/>
                </a:solidFill>
                <a:latin typeface="Calibri" panose="020F0502020204030204" pitchFamily="34" charset="0"/>
                <a:cs typeface="Calibri" panose="020F0502020204030204" pitchFamily="34" charset="0"/>
              </a:rPr>
              <a:t>Mass Formation and Totalitarianism</a:t>
            </a:r>
          </a:p>
          <a:p>
            <a:pPr algn="l">
              <a:buClr>
                <a:schemeClr val="tx1"/>
              </a:buClr>
              <a:defRPr sz="2000"/>
            </a:pPr>
            <a:r>
              <a:rPr lang="en-US" sz="2800" dirty="0">
                <a:solidFill>
                  <a:srgbClr val="002060"/>
                </a:solidFill>
                <a:latin typeface="Calibri" panose="020F0502020204030204" pitchFamily="34" charset="0"/>
                <a:cs typeface="Calibri" panose="020F0502020204030204" pitchFamily="34" charset="0"/>
              </a:rPr>
              <a:t>	   FIC Discussion</a:t>
            </a:r>
            <a:br>
              <a:rPr lang="en-US" sz="2800" dirty="0">
                <a:solidFill>
                  <a:srgbClr val="002060"/>
                </a:solidFill>
                <a:latin typeface="Calibri" panose="020F0502020204030204" pitchFamily="34" charset="0"/>
                <a:cs typeface="Calibri" panose="020F0502020204030204" pitchFamily="34" charset="0"/>
              </a:rPr>
            </a:br>
            <a:endParaRPr lang="en-US" sz="2800" dirty="0">
              <a:solidFill>
                <a:srgbClr val="002060"/>
              </a:solidFill>
              <a:latin typeface="Calibri" panose="020F0502020204030204" pitchFamily="34" charset="0"/>
              <a:cs typeface="Calibri" panose="020F0502020204030204" pitchFamily="34" charset="0"/>
            </a:endParaRPr>
          </a:p>
          <a:p>
            <a:pPr algn="l">
              <a:buClr>
                <a:schemeClr val="tx1"/>
              </a:buClr>
              <a:defRPr sz="2000"/>
            </a:pPr>
            <a:r>
              <a:rPr lang="en-US" sz="2800" b="1" dirty="0">
                <a:solidFill>
                  <a:srgbClr val="002060"/>
                </a:solidFill>
                <a:latin typeface="Calibri" panose="020F0502020204030204" pitchFamily="34" charset="0"/>
                <a:cs typeface="Calibri" panose="020F0502020204030204" pitchFamily="34" charset="0"/>
              </a:rPr>
              <a:t>Part Three: </a:t>
            </a:r>
            <a:r>
              <a:rPr lang="en-US" sz="2800" dirty="0">
                <a:solidFill>
                  <a:srgbClr val="002060"/>
                </a:solidFill>
                <a:latin typeface="Calibri" panose="020F0502020204030204" pitchFamily="34" charset="0"/>
                <a:cs typeface="Calibri" panose="020F0502020204030204" pitchFamily="34" charset="0"/>
              </a:rPr>
              <a:t>Beyond the Mechanistic Worldview</a:t>
            </a:r>
          </a:p>
          <a:p>
            <a:pPr algn="l">
              <a:buClr>
                <a:schemeClr val="tx1"/>
              </a:buClr>
              <a:defRPr sz="2000"/>
            </a:pPr>
            <a:r>
              <a:rPr lang="en-US" sz="2800" dirty="0">
                <a:solidFill>
                  <a:srgbClr val="002060"/>
                </a:solidFill>
                <a:latin typeface="Calibri" panose="020F0502020204030204" pitchFamily="34" charset="0"/>
                <a:cs typeface="Calibri" panose="020F0502020204030204" pitchFamily="34" charset="0"/>
              </a:rPr>
              <a:t>	   FIC Discussion</a:t>
            </a:r>
            <a:endParaRPr sz="2800" dirty="0">
              <a:solidFill>
                <a:srgbClr val="002060"/>
              </a:solidFill>
              <a:latin typeface="Calibri" panose="020F0502020204030204" pitchFamily="34" charset="0"/>
              <a:cs typeface="Calibri" panose="020F0502020204030204" pitchFamily="34" charset="0"/>
            </a:endParaRPr>
          </a:p>
        </p:txBody>
      </p:sp>
      <p:sp>
        <p:nvSpPr>
          <p:cNvPr id="8" name="Title 1">
            <a:extLst>
              <a:ext uri="{FF2B5EF4-FFF2-40B4-BE49-F238E27FC236}">
                <a16:creationId xmlns:a16="http://schemas.microsoft.com/office/drawing/2014/main" id="{B5A9CCCD-2016-5F36-0B2A-C583C37984FA}"/>
              </a:ext>
            </a:extLst>
          </p:cNvPr>
          <p:cNvSpPr>
            <a:spLocks noGrp="1"/>
          </p:cNvSpPr>
          <p:nvPr>
            <p:ph type="ctrTitle"/>
          </p:nvPr>
        </p:nvSpPr>
        <p:spPr>
          <a:xfrm>
            <a:off x="527539" y="128956"/>
            <a:ext cx="8335107" cy="902675"/>
          </a:xfrm>
        </p:spPr>
        <p:txBody>
          <a:bodyPr>
            <a:noAutofit/>
          </a:bodyPr>
          <a:lstStyle/>
          <a:p>
            <a:r>
              <a:rPr lang="en-US" sz="2800" dirty="0">
                <a:latin typeface="Calibri" panose="020F0502020204030204" pitchFamily="34" charset="0"/>
                <a:cs typeface="Calibri" panose="020F0502020204030204" pitchFamily="34" charset="0"/>
              </a:rPr>
              <a:t>From Book to Conversation</a:t>
            </a:r>
          </a:p>
        </p:txBody>
      </p:sp>
    </p:spTree>
    <p:extLst>
      <p:ext uri="{BB962C8B-B14F-4D97-AF65-F5344CB8AC3E}">
        <p14:creationId xmlns:p14="http://schemas.microsoft.com/office/powerpoint/2010/main" val="7581714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169" y="1436745"/>
            <a:ext cx="8827477" cy="5292298"/>
          </a:xfrm>
        </p:spPr>
        <p:txBody>
          <a:bodyPr>
            <a:normAutofit fontScale="25000" lnSpcReduction="20000"/>
          </a:bodyPr>
          <a:lstStyle/>
          <a:p>
            <a:pPr marL="857250" indent="-857250" algn="l">
              <a:spcAft>
                <a:spcPts val="1200"/>
              </a:spcAft>
              <a:buClr>
                <a:srgbClr val="002060"/>
              </a:buClr>
              <a:buFont typeface="Wingdings" pitchFamily="2" charset="2"/>
              <a:buChar char="Ø"/>
              <a:defRPr sz="2000"/>
            </a:pPr>
            <a:r>
              <a:rPr lang="en-US" sz="8800" b="1" dirty="0">
                <a:solidFill>
                  <a:srgbClr val="002060"/>
                </a:solidFill>
                <a:latin typeface="Calibri" panose="020F0502020204030204" pitchFamily="34" charset="0"/>
                <a:cs typeface="Calibri" panose="020F0502020204030204" pitchFamily="34" charset="0"/>
              </a:rPr>
              <a:t>Enlightenment</a:t>
            </a:r>
            <a:r>
              <a:rPr lang="en-US" sz="8800" dirty="0">
                <a:solidFill>
                  <a:srgbClr val="002060"/>
                </a:solidFill>
                <a:latin typeface="Calibri" panose="020F0502020204030204" pitchFamily="34" charset="0"/>
                <a:cs typeface="Calibri" panose="020F0502020204030204" pitchFamily="34" charset="0"/>
              </a:rPr>
              <a:t> began with good intentions but caused science to tip from open-mindedness to dogma and blind conviction. </a:t>
            </a:r>
          </a:p>
          <a:p>
            <a:pPr marL="857250" indent="-857250" algn="l">
              <a:spcAft>
                <a:spcPts val="1200"/>
              </a:spcAft>
              <a:buClr>
                <a:srgbClr val="002060"/>
              </a:buClr>
              <a:buFont typeface="Wingdings" pitchFamily="2" charset="2"/>
              <a:buChar char="Ø"/>
              <a:defRPr sz="2000"/>
            </a:pPr>
            <a:r>
              <a:rPr lang="en-US" sz="8800" dirty="0">
                <a:solidFill>
                  <a:srgbClr val="002060"/>
                </a:solidFill>
                <a:latin typeface="Calibri" panose="020F0502020204030204" pitchFamily="34" charset="0"/>
                <a:cs typeface="Calibri" panose="020F0502020204030204" pitchFamily="34" charset="0"/>
              </a:rPr>
              <a:t>The ideology of reason has been a persistent attempt to squeeze life into logic and theories, placing poetry, symbolism and mysticism secondary – but those are the ways of thinking necessary for responding to the </a:t>
            </a:r>
            <a:r>
              <a:rPr lang="en-US" sz="8800" b="1" dirty="0">
                <a:solidFill>
                  <a:srgbClr val="002060"/>
                </a:solidFill>
                <a:latin typeface="Calibri" panose="020F0502020204030204" pitchFamily="34" charset="0"/>
                <a:cs typeface="Calibri" panose="020F0502020204030204" pitchFamily="34" charset="0"/>
              </a:rPr>
              <a:t>uncertainty of life </a:t>
            </a:r>
          </a:p>
          <a:p>
            <a:pPr marL="857250" indent="-857250" algn="l">
              <a:spcAft>
                <a:spcPts val="1200"/>
              </a:spcAft>
              <a:buClr>
                <a:srgbClr val="002060"/>
              </a:buClr>
              <a:buFont typeface="Wingdings" pitchFamily="2" charset="2"/>
              <a:buChar char="Ø"/>
              <a:defRPr sz="2000"/>
            </a:pPr>
            <a:r>
              <a:rPr lang="en-US" sz="8800" dirty="0">
                <a:solidFill>
                  <a:srgbClr val="002060"/>
                </a:solidFill>
                <a:latin typeface="Calibri" panose="020F0502020204030204" pitchFamily="34" charset="0"/>
                <a:cs typeface="Calibri" panose="020F0502020204030204" pitchFamily="34" charset="0"/>
              </a:rPr>
              <a:t>The utopian pursuit of an </a:t>
            </a:r>
            <a:r>
              <a:rPr lang="en-US" sz="8800" b="1" dirty="0">
                <a:solidFill>
                  <a:srgbClr val="002060"/>
                </a:solidFill>
                <a:latin typeface="Calibri" panose="020F0502020204030204" pitchFamily="34" charset="0"/>
                <a:cs typeface="Calibri" panose="020F0502020204030204" pitchFamily="34" charset="0"/>
              </a:rPr>
              <a:t>artificial </a:t>
            </a:r>
            <a:r>
              <a:rPr lang="en-US" sz="8800" dirty="0">
                <a:solidFill>
                  <a:srgbClr val="002060"/>
                </a:solidFill>
                <a:latin typeface="Calibri" panose="020F0502020204030204" pitchFamily="34" charset="0"/>
                <a:cs typeface="Calibri" panose="020F0502020204030204" pitchFamily="34" charset="0"/>
              </a:rPr>
              <a:t>and controllable universe equates to the destruction of the essence of life</a:t>
            </a:r>
          </a:p>
          <a:p>
            <a:pPr marL="857250" indent="-857250" algn="l">
              <a:spcAft>
                <a:spcPts val="1200"/>
              </a:spcAft>
              <a:buClr>
                <a:srgbClr val="002060"/>
              </a:buClr>
              <a:buFont typeface="Wingdings" pitchFamily="2" charset="2"/>
              <a:buChar char="Ø"/>
              <a:defRPr sz="2000"/>
            </a:pPr>
            <a:r>
              <a:rPr lang="en-US" sz="8800" dirty="0">
                <a:solidFill>
                  <a:srgbClr val="002060"/>
                </a:solidFill>
                <a:latin typeface="Calibri" panose="020F0502020204030204" pitchFamily="34" charset="0"/>
                <a:cs typeface="Calibri" panose="020F0502020204030204" pitchFamily="34" charset="0"/>
              </a:rPr>
              <a:t>Belief in objectivity and measurability of the world leads to absurd arbitrariness, subjectivity, and the </a:t>
            </a:r>
            <a:r>
              <a:rPr lang="en-US" sz="8800" b="1" dirty="0">
                <a:solidFill>
                  <a:srgbClr val="002060"/>
                </a:solidFill>
                <a:latin typeface="Calibri" panose="020F0502020204030204" pitchFamily="34" charset="0"/>
                <a:cs typeface="Calibri" panose="020F0502020204030204" pitchFamily="34" charset="0"/>
              </a:rPr>
              <a:t>need for an authoritarian bureaucracy </a:t>
            </a:r>
            <a:r>
              <a:rPr lang="en-US" sz="8800" dirty="0">
                <a:solidFill>
                  <a:srgbClr val="002060"/>
                </a:solidFill>
                <a:latin typeface="Calibri" panose="020F0502020204030204" pitchFamily="34" charset="0"/>
                <a:cs typeface="Calibri" panose="020F0502020204030204" pitchFamily="34" charset="0"/>
              </a:rPr>
              <a:t>and master that provides direction to shoulder the burden of freedom.</a:t>
            </a:r>
          </a:p>
          <a:p>
            <a:pPr marL="857250" indent="-857250" algn="l">
              <a:spcAft>
                <a:spcPts val="1200"/>
              </a:spcAft>
              <a:buClr>
                <a:srgbClr val="002060"/>
              </a:buClr>
              <a:buFont typeface="Wingdings" pitchFamily="2" charset="2"/>
              <a:buChar char="Ø"/>
              <a:defRPr sz="2000"/>
            </a:pPr>
            <a:r>
              <a:rPr lang="en-US" sz="8800" dirty="0">
                <a:solidFill>
                  <a:srgbClr val="002060"/>
                </a:solidFill>
                <a:latin typeface="Calibri" panose="020F0502020204030204" pitchFamily="34" charset="0"/>
                <a:cs typeface="Calibri" panose="020F0502020204030204" pitchFamily="34" charset="0"/>
              </a:rPr>
              <a:t>A </a:t>
            </a:r>
            <a:r>
              <a:rPr lang="en-US" sz="8800" b="1" dirty="0">
                <a:solidFill>
                  <a:srgbClr val="002060"/>
                </a:solidFill>
                <a:latin typeface="Calibri" panose="020F0502020204030204" pitchFamily="34" charset="0"/>
                <a:cs typeface="Calibri" panose="020F0502020204030204" pitchFamily="34" charset="0"/>
              </a:rPr>
              <a:t>psychologically exhausted </a:t>
            </a:r>
            <a:r>
              <a:rPr lang="en-US" sz="8800" dirty="0">
                <a:solidFill>
                  <a:srgbClr val="002060"/>
                </a:solidFill>
                <a:latin typeface="Calibri" panose="020F0502020204030204" pitchFamily="34" charset="0"/>
                <a:cs typeface="Calibri" panose="020F0502020204030204" pitchFamily="34" charset="0"/>
              </a:rPr>
              <a:t>population -- fearful, socially atomized, void of purpose, without connection --  loses the right to their own life.</a:t>
            </a:r>
            <a:br>
              <a:rPr lang="en-US" sz="8800" dirty="0">
                <a:solidFill>
                  <a:srgbClr val="002060"/>
                </a:solidFill>
                <a:latin typeface="Calibri" panose="020F0502020204030204" pitchFamily="34" charset="0"/>
                <a:cs typeface="Calibri" panose="020F0502020204030204" pitchFamily="34" charset="0"/>
              </a:rPr>
            </a:br>
            <a:endParaRPr lang="en-US" sz="8800" dirty="0">
              <a:solidFill>
                <a:srgbClr val="002060"/>
              </a:solidFill>
              <a:latin typeface="Calibri" panose="020F0502020204030204" pitchFamily="34" charset="0"/>
              <a:cs typeface="Calibri" panose="020F0502020204030204" pitchFamily="34" charset="0"/>
            </a:endParaRPr>
          </a:p>
          <a:p>
            <a:pPr marL="857250" indent="-857250" algn="l">
              <a:spcAft>
                <a:spcPts val="1200"/>
              </a:spcAft>
              <a:buClr>
                <a:srgbClr val="002060"/>
              </a:buClr>
              <a:buFont typeface="Wingdings" pitchFamily="2" charset="2"/>
              <a:buChar char="Ø"/>
              <a:defRPr sz="2000"/>
            </a:pPr>
            <a:endParaRPr lang="en-US" sz="7400" dirty="0">
              <a:solidFill>
                <a:srgbClr val="002060"/>
              </a:solidFill>
              <a:latin typeface="Calibri" panose="020F0502020204030204" pitchFamily="34" charset="0"/>
              <a:cs typeface="Calibri" panose="020F0502020204030204" pitchFamily="34" charset="0"/>
            </a:endParaRPr>
          </a:p>
          <a:p>
            <a:pPr marL="857250" indent="-857250" algn="l">
              <a:spcAft>
                <a:spcPts val="1200"/>
              </a:spcAft>
              <a:buClr>
                <a:srgbClr val="002060"/>
              </a:buClr>
              <a:buFont typeface="Wingdings" pitchFamily="2" charset="2"/>
              <a:buChar char="Ø"/>
              <a:defRPr sz="2000"/>
            </a:pPr>
            <a:r>
              <a:rPr lang="en-US" sz="8000" dirty="0">
                <a:solidFill>
                  <a:srgbClr val="002060"/>
                </a:solidFill>
                <a:latin typeface="Calibri" panose="020F0502020204030204" pitchFamily="34" charset="0"/>
                <a:cs typeface="Calibri" panose="020F0502020204030204" pitchFamily="34" charset="0"/>
              </a:rPr>
              <a:t>Those who don’t believe in mainstream narratives are stigmatized and destroyed.</a:t>
            </a:r>
            <a:endParaRPr lang="en-US" sz="7400" dirty="0">
              <a:solidFill>
                <a:srgbClr val="002060"/>
              </a:solidFill>
              <a:latin typeface="Calibri" panose="020F0502020204030204" pitchFamily="34" charset="0"/>
              <a:cs typeface="Calibri" panose="020F0502020204030204" pitchFamily="34" charset="0"/>
            </a:endParaRPr>
          </a:p>
        </p:txBody>
      </p:sp>
      <p:sp>
        <p:nvSpPr>
          <p:cNvPr id="8" name="Title 1">
            <a:extLst>
              <a:ext uri="{FF2B5EF4-FFF2-40B4-BE49-F238E27FC236}">
                <a16:creationId xmlns:a16="http://schemas.microsoft.com/office/drawing/2014/main" id="{B5A9CCCD-2016-5F36-0B2A-C583C37984FA}"/>
              </a:ext>
            </a:extLst>
          </p:cNvPr>
          <p:cNvSpPr>
            <a:spLocks noGrp="1"/>
          </p:cNvSpPr>
          <p:nvPr>
            <p:ph type="ctrTitle"/>
          </p:nvPr>
        </p:nvSpPr>
        <p:spPr>
          <a:xfrm>
            <a:off x="527539" y="128957"/>
            <a:ext cx="8335107" cy="1086386"/>
          </a:xfrm>
        </p:spPr>
        <p:txBody>
          <a:bodyPr>
            <a:noAutofit/>
          </a:bodyPr>
          <a:lstStyle/>
          <a:p>
            <a:r>
              <a:rPr lang="en-US" sz="2800" dirty="0">
                <a:latin typeface="Calibri" panose="020F0502020204030204" pitchFamily="34" charset="0"/>
                <a:cs typeface="Calibri" panose="020F0502020204030204" pitchFamily="34" charset="0"/>
              </a:rPr>
              <a:t>Part I – INTRO</a:t>
            </a:r>
            <a:br>
              <a:rPr lang="en-US" sz="2800" dirty="0">
                <a:latin typeface="Calibri" panose="020F0502020204030204" pitchFamily="34" charset="0"/>
                <a:cs typeface="Calibri" panose="020F0502020204030204" pitchFamily="34" charset="0"/>
              </a:rPr>
            </a:br>
            <a:r>
              <a:rPr lang="en-US" sz="2800" dirty="0">
                <a:latin typeface="Calibri" panose="020F0502020204030204" pitchFamily="34" charset="0"/>
                <a:cs typeface="Calibri" panose="020F0502020204030204" pitchFamily="34" charset="0"/>
              </a:rPr>
              <a:t>Science and Its Psychological Effect</a:t>
            </a:r>
          </a:p>
        </p:txBody>
      </p:sp>
    </p:spTree>
    <p:extLst>
      <p:ext uri="{BB962C8B-B14F-4D97-AF65-F5344CB8AC3E}">
        <p14:creationId xmlns:p14="http://schemas.microsoft.com/office/powerpoint/2010/main" val="32107003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47447" y="124873"/>
            <a:ext cx="5955322" cy="870550"/>
          </a:xfrm>
        </p:spPr>
        <p:txBody>
          <a:bodyPr>
            <a:normAutofit/>
          </a:bodyPr>
          <a:lstStyle/>
          <a:p>
            <a:r>
              <a:rPr lang="en-US" sz="2800" dirty="0">
                <a:latin typeface="Calibri" panose="020F0502020204030204" pitchFamily="34" charset="0"/>
                <a:cs typeface="Calibri" panose="020F0502020204030204" pitchFamily="34" charset="0"/>
              </a:rPr>
              <a:t>Science and Ideology</a:t>
            </a:r>
            <a:endParaRPr sz="2800" dirty="0">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C97D2C9E-2C6B-06A2-5569-38333D668A59}"/>
              </a:ext>
            </a:extLst>
          </p:cNvPr>
          <p:cNvSpPr txBox="1"/>
          <p:nvPr/>
        </p:nvSpPr>
        <p:spPr>
          <a:xfrm>
            <a:off x="134815" y="1166758"/>
            <a:ext cx="8874369" cy="5509200"/>
          </a:xfrm>
          <a:prstGeom prst="rect">
            <a:avLst/>
          </a:prstGeom>
          <a:noFill/>
        </p:spPr>
        <p:txBody>
          <a:bodyPr wrap="square" rtlCol="0">
            <a:spAutoFit/>
          </a:bodyPr>
          <a:lstStyle/>
          <a:p>
            <a:pPr marL="285750" indent="-285750">
              <a:buFont typeface="Wingdings" pitchFamily="2" charset="2"/>
              <a:buChar char="Ø"/>
            </a:pPr>
            <a:r>
              <a:rPr lang="en-US" sz="2200" dirty="0">
                <a:solidFill>
                  <a:srgbClr val="002060"/>
                </a:solidFill>
                <a:latin typeface="Calibri" panose="020F0502020204030204" pitchFamily="34" charset="0"/>
                <a:cs typeface="Calibri" panose="020F0502020204030204" pitchFamily="34" charset="0"/>
              </a:rPr>
              <a:t>2007, Johnny Ioannidis (Stanford) – most research studies are misleading, flawed, fraudulent, and contain bias </a:t>
            </a:r>
          </a:p>
          <a:p>
            <a:pPr marL="285750" indent="-285750">
              <a:buFont typeface="Wingdings" pitchFamily="2" charset="2"/>
              <a:buChar char="Ø"/>
            </a:pPr>
            <a:endParaRPr lang="en-US" sz="2200" dirty="0">
              <a:solidFill>
                <a:srgbClr val="002060"/>
              </a:solidFill>
              <a:latin typeface="Calibri" panose="020F0502020204030204" pitchFamily="34" charset="0"/>
              <a:cs typeface="Calibri" panose="020F0502020204030204" pitchFamily="34" charset="0"/>
            </a:endParaRPr>
          </a:p>
          <a:p>
            <a:pPr marL="285750" indent="-285750">
              <a:buFont typeface="Wingdings" pitchFamily="2" charset="2"/>
              <a:buChar char="Ø"/>
            </a:pPr>
            <a:r>
              <a:rPr lang="en-US" sz="2200" dirty="0">
                <a:solidFill>
                  <a:srgbClr val="002060"/>
                </a:solidFill>
                <a:latin typeface="Calibri" panose="020F0502020204030204" pitchFamily="34" charset="0"/>
                <a:cs typeface="Calibri" panose="020F0502020204030204" pitchFamily="34" charset="0"/>
              </a:rPr>
              <a:t>85% of published studies are flawed and can’t be duplicated</a:t>
            </a:r>
            <a:br>
              <a:rPr lang="en-US" sz="2200" dirty="0">
                <a:solidFill>
                  <a:srgbClr val="002060"/>
                </a:solidFill>
                <a:latin typeface="Calibri" panose="020F0502020204030204" pitchFamily="34" charset="0"/>
                <a:cs typeface="Calibri" panose="020F0502020204030204" pitchFamily="34" charset="0"/>
              </a:rPr>
            </a:br>
            <a:endParaRPr lang="en-US" sz="2200" dirty="0">
              <a:solidFill>
                <a:srgbClr val="002060"/>
              </a:solidFill>
              <a:latin typeface="Calibri" panose="020F0502020204030204" pitchFamily="34" charset="0"/>
              <a:cs typeface="Calibri" panose="020F0502020204030204" pitchFamily="34" charset="0"/>
            </a:endParaRPr>
          </a:p>
          <a:p>
            <a:pPr marL="285750" indent="-285750">
              <a:buFont typeface="Wingdings" pitchFamily="2" charset="2"/>
              <a:buChar char="Ø"/>
            </a:pPr>
            <a:r>
              <a:rPr lang="en-US" sz="2200" dirty="0">
                <a:solidFill>
                  <a:srgbClr val="002060"/>
                </a:solidFill>
                <a:latin typeface="Calibri" panose="020F0502020204030204" pitchFamily="34" charset="0"/>
                <a:cs typeface="Calibri" panose="020F0502020204030204" pitchFamily="34" charset="0"/>
              </a:rPr>
              <a:t>Heisenberg uncertainty principle – ”it’s impossible to determine facts – relinquish the illusion that man can ever attain certainty…. </a:t>
            </a:r>
          </a:p>
          <a:p>
            <a:pPr marL="285750" indent="-285750">
              <a:buFont typeface="Wingdings" pitchFamily="2" charset="2"/>
              <a:buChar char="Ø"/>
            </a:pPr>
            <a:endParaRPr lang="en-US" sz="2200" dirty="0">
              <a:solidFill>
                <a:srgbClr val="002060"/>
              </a:solidFill>
              <a:latin typeface="Calibri" panose="020F0502020204030204" pitchFamily="34" charset="0"/>
              <a:cs typeface="Calibri" panose="020F0502020204030204" pitchFamily="34" charset="0"/>
            </a:endParaRPr>
          </a:p>
          <a:p>
            <a:pPr marL="285750" indent="-285750">
              <a:buFont typeface="Wingdings" pitchFamily="2" charset="2"/>
              <a:buChar char="Ø"/>
            </a:pPr>
            <a:r>
              <a:rPr lang="en-US" sz="2200" dirty="0">
                <a:solidFill>
                  <a:srgbClr val="002060"/>
                </a:solidFill>
                <a:latin typeface="Calibri" panose="020F0502020204030204" pitchFamily="34" charset="0"/>
                <a:cs typeface="Calibri" panose="020F0502020204030204" pitchFamily="34" charset="0"/>
              </a:rPr>
              <a:t>All the great scientists finally came to the belief that truth cannot be discovered through measurement.  …. The great minds who followed reason and facts concluded “the essence of things is beyond logic and cannot be grasped.”</a:t>
            </a:r>
            <a:br>
              <a:rPr lang="en-US" sz="2200" dirty="0">
                <a:solidFill>
                  <a:srgbClr val="002060"/>
                </a:solidFill>
                <a:latin typeface="Calibri" panose="020F0502020204030204" pitchFamily="34" charset="0"/>
                <a:cs typeface="Calibri" panose="020F0502020204030204" pitchFamily="34" charset="0"/>
              </a:rPr>
            </a:br>
            <a:endParaRPr lang="en-US" sz="2200" dirty="0">
              <a:solidFill>
                <a:srgbClr val="002060"/>
              </a:solidFill>
              <a:latin typeface="Calibri" panose="020F0502020204030204" pitchFamily="34" charset="0"/>
              <a:cs typeface="Calibri" panose="020F0502020204030204" pitchFamily="34" charset="0"/>
            </a:endParaRPr>
          </a:p>
          <a:p>
            <a:pPr marL="285750" indent="-285750">
              <a:buFont typeface="Wingdings" pitchFamily="2" charset="2"/>
              <a:buChar char="Ø"/>
            </a:pPr>
            <a:r>
              <a:rPr lang="en-US" sz="2200" dirty="0">
                <a:solidFill>
                  <a:srgbClr val="002060"/>
                </a:solidFill>
                <a:latin typeface="Calibri" panose="020F0502020204030204" pitchFamily="34" charset="0"/>
                <a:cs typeface="Calibri" panose="020F0502020204030204" pitchFamily="34" charset="0"/>
              </a:rPr>
              <a:t>Rationality can’t be the fundamental basis of society. Its’ too limiting. We must re-discover the eternal, ethical principals of humanity.</a:t>
            </a:r>
          </a:p>
          <a:p>
            <a:pPr marL="285750" indent="-285750">
              <a:buFont typeface="Wingdings" pitchFamily="2" charset="2"/>
              <a:buChar char="Ø"/>
            </a:pPr>
            <a:endParaRPr lang="en-US" sz="2200"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36038161"/>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{8EF38DF3-DA6E-B049-88C5-1A68E74B81F3}tf10001120</Template>
  <TotalTime>3989</TotalTime>
  <Words>2817</Words>
  <Application>Microsoft Macintosh PowerPoint</Application>
  <PresentationFormat>On-screen Show (4:3)</PresentationFormat>
  <Paragraphs>200</Paragraphs>
  <Slides>25</Slides>
  <Notes>13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25</vt:i4>
      </vt:variant>
    </vt:vector>
  </HeadingPairs>
  <TitlesOfParts>
    <vt:vector size="36" baseType="lpstr">
      <vt:lpstr>Arial</vt:lpstr>
      <vt:lpstr>Calibri</vt:lpstr>
      <vt:lpstr>Century Gothic</vt:lpstr>
      <vt:lpstr>Gill Sans MT</vt:lpstr>
      <vt:lpstr>Helvetica</vt:lpstr>
      <vt:lpstr>minion-pro</vt:lpstr>
      <vt:lpstr>neue haas unica</vt:lpstr>
      <vt:lpstr>Spectral</vt:lpstr>
      <vt:lpstr>Times New Roman</vt:lpstr>
      <vt:lpstr>Wingdings</vt:lpstr>
      <vt:lpstr>Parcel</vt:lpstr>
      <vt:lpstr>The Psychology of Totalitarianism</vt:lpstr>
      <vt:lpstr>--a Belgian clinical psychologist and professor in clinical psychology at Ghent University. He has a doctor of philosophy in psychological sciences and a master's degree in statistics.</vt:lpstr>
      <vt:lpstr>PowerPoint Presentation</vt:lpstr>
      <vt:lpstr>PowerPoint Presentation</vt:lpstr>
      <vt:lpstr>OVERARCHING Themes</vt:lpstr>
      <vt:lpstr>PowerPoint Presentation</vt:lpstr>
      <vt:lpstr>From Book to Conversation</vt:lpstr>
      <vt:lpstr>Part I – INTRO Science and Its Psychological Effect</vt:lpstr>
      <vt:lpstr>Science and Ideology</vt:lpstr>
      <vt:lpstr>Artificial Society</vt:lpstr>
      <vt:lpstr>PowerPoint Presentation</vt:lpstr>
      <vt:lpstr>Part I – SUMMARY Science and Its Psychological Effect</vt:lpstr>
      <vt:lpstr>Let’s Discuss</vt:lpstr>
      <vt:lpstr>Part II –   Mass Formation and Totalitarianism</vt:lpstr>
      <vt:lpstr>THE RISE OF THE MASSES</vt:lpstr>
      <vt:lpstr>PowerPoint Presentation</vt:lpstr>
      <vt:lpstr>PowerPoint Presentation</vt:lpstr>
      <vt:lpstr>Modern Symbols  Leading to Totalitarianism</vt:lpstr>
      <vt:lpstr>CONDITIONS LEADING TO MASS FORMATION</vt:lpstr>
      <vt:lpstr>Let’s Discuss</vt:lpstr>
      <vt:lpstr>Part III –  Beyond the Mechanistic Worldview</vt:lpstr>
      <vt:lpstr>Let’s Discuss</vt:lpstr>
      <vt:lpstr>PowerPoint Presentation</vt:lpstr>
      <vt:lpstr>SUPPORT FAIR</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Psychology of Totalitarianism</dc:title>
  <dc:subject/>
  <dc:creator/>
  <cp:keywords/>
  <dc:description>generated using python-pptx</dc:description>
  <cp:lastModifiedBy>Microsoft Office User</cp:lastModifiedBy>
  <cp:revision>130</cp:revision>
  <dcterms:created xsi:type="dcterms:W3CDTF">2013-01-27T09:14:16Z</dcterms:created>
  <dcterms:modified xsi:type="dcterms:W3CDTF">2025-09-24T18:49:44Z</dcterms:modified>
  <cp:category/>
</cp:coreProperties>
</file>