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C5646A-6F05-4BA1-9019-6F864A54A336}" v="1" dt="2025-08-20T19:53:09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old Huntley" userId="1cdff29a47863104" providerId="LiveId" clId="{23C5646A-6F05-4BA1-9019-6F864A54A336}"/>
    <pc:docChg chg="custSel modSld modNotesMaster modShowInfo">
      <pc:chgData name="Arnold Huntley" userId="1cdff29a47863104" providerId="LiveId" clId="{23C5646A-6F05-4BA1-9019-6F864A54A336}" dt="2025-08-20T22:39:40.916" v="140" actId="2744"/>
      <pc:docMkLst>
        <pc:docMk/>
      </pc:docMkLst>
      <pc:sldChg chg="modSp mod">
        <pc:chgData name="Arnold Huntley" userId="1cdff29a47863104" providerId="LiveId" clId="{23C5646A-6F05-4BA1-9019-6F864A54A336}" dt="2025-08-20T19:29:26.813" v="9" actId="1076"/>
        <pc:sldMkLst>
          <pc:docMk/>
          <pc:sldMk cId="109857222" sldId="256"/>
        </pc:sldMkLst>
        <pc:picChg chg="mod">
          <ac:chgData name="Arnold Huntley" userId="1cdff29a47863104" providerId="LiveId" clId="{23C5646A-6F05-4BA1-9019-6F864A54A336}" dt="2025-08-20T19:29:26.813" v="9" actId="1076"/>
          <ac:picMkLst>
            <pc:docMk/>
            <pc:sldMk cId="109857222" sldId="256"/>
            <ac:picMk id="2" creationId="{EABA8D34-D9FF-5DBD-5CC9-0F68E770FB19}"/>
          </ac:picMkLst>
        </pc:picChg>
        <pc:picChg chg="mod">
          <ac:chgData name="Arnold Huntley" userId="1cdff29a47863104" providerId="LiveId" clId="{23C5646A-6F05-4BA1-9019-6F864A54A336}" dt="2025-08-20T19:29:18.628" v="6" actId="1076"/>
          <ac:picMkLst>
            <pc:docMk/>
            <pc:sldMk cId="109857222" sldId="256"/>
            <ac:picMk id="3" creationId="{88B4B193-B5D8-FB65-C1A6-0FD6EF2DB9CC}"/>
          </ac:picMkLst>
        </pc:picChg>
      </pc:sldChg>
      <pc:sldChg chg="modSp mod">
        <pc:chgData name="Arnold Huntley" userId="1cdff29a47863104" providerId="LiveId" clId="{23C5646A-6F05-4BA1-9019-6F864A54A336}" dt="2025-08-18T21:07:22.874" v="5" actId="20577"/>
        <pc:sldMkLst>
          <pc:docMk/>
          <pc:sldMk cId="1831136422" sldId="258"/>
        </pc:sldMkLst>
        <pc:spChg chg="mod">
          <ac:chgData name="Arnold Huntley" userId="1cdff29a47863104" providerId="LiveId" clId="{23C5646A-6F05-4BA1-9019-6F864A54A336}" dt="2025-08-18T21:07:22.874" v="5" actId="20577"/>
          <ac:spMkLst>
            <pc:docMk/>
            <pc:sldMk cId="1831136422" sldId="258"/>
            <ac:spMk id="3" creationId="{A36DE738-E61B-FAD3-2B50-786F5B2C5A0D}"/>
          </ac:spMkLst>
        </pc:spChg>
      </pc:sldChg>
      <pc:sldChg chg="modSp mod">
        <pc:chgData name="Arnold Huntley" userId="1cdff29a47863104" providerId="LiveId" clId="{23C5646A-6F05-4BA1-9019-6F864A54A336}" dt="2025-08-20T21:04:13.373" v="139" actId="20577"/>
        <pc:sldMkLst>
          <pc:docMk/>
          <pc:sldMk cId="481725155" sldId="261"/>
        </pc:sldMkLst>
        <pc:spChg chg="mod">
          <ac:chgData name="Arnold Huntley" userId="1cdff29a47863104" providerId="LiveId" clId="{23C5646A-6F05-4BA1-9019-6F864A54A336}" dt="2025-08-20T21:04:13.373" v="139" actId="20577"/>
          <ac:spMkLst>
            <pc:docMk/>
            <pc:sldMk cId="481725155" sldId="261"/>
            <ac:spMk id="3" creationId="{E8AF97C2-40FD-AF31-CC0C-6F052160EE29}"/>
          </ac:spMkLst>
        </pc:spChg>
      </pc:sldChg>
      <pc:sldChg chg="modSp mod">
        <pc:chgData name="Arnold Huntley" userId="1cdff29a47863104" providerId="LiveId" clId="{23C5646A-6F05-4BA1-9019-6F864A54A336}" dt="2025-08-20T19:53:42.684" v="134" actId="20577"/>
        <pc:sldMkLst>
          <pc:docMk/>
          <pc:sldMk cId="3505124549" sldId="266"/>
        </pc:sldMkLst>
        <pc:spChg chg="mod">
          <ac:chgData name="Arnold Huntley" userId="1cdff29a47863104" providerId="LiveId" clId="{23C5646A-6F05-4BA1-9019-6F864A54A336}" dt="2025-08-20T19:53:42.684" v="134" actId="20577"/>
          <ac:spMkLst>
            <pc:docMk/>
            <pc:sldMk cId="3505124549" sldId="266"/>
            <ac:spMk id="3" creationId="{1B943CE6-0C6B-A75E-F28C-E190A0BB1B78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660361-0C55-4AF9-BEC2-02480C278F1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1333B27-9631-423D-BBD0-CB265FF0816C}">
      <dgm:prSet/>
      <dgm:spPr/>
      <dgm:t>
        <a:bodyPr/>
        <a:lstStyle/>
        <a:p>
          <a:r>
            <a:rPr lang="en-US" dirty="0"/>
            <a:t>Failure of the progressive Social Justice ideology and movement</a:t>
          </a:r>
        </a:p>
      </dgm:t>
    </dgm:pt>
    <dgm:pt modelId="{B14312CB-417E-455A-8B77-CE84A0F6579F}" type="parTrans" cxnId="{4E4489F2-1A3E-4AE0-84F6-9CE9A2ED0613}">
      <dgm:prSet/>
      <dgm:spPr/>
      <dgm:t>
        <a:bodyPr/>
        <a:lstStyle/>
        <a:p>
          <a:endParaRPr lang="en-US"/>
        </a:p>
      </dgm:t>
    </dgm:pt>
    <dgm:pt modelId="{86E72CE4-E27B-4189-9D17-E6EEF0E307A2}" type="sibTrans" cxnId="{4E4489F2-1A3E-4AE0-84F6-9CE9A2ED0613}">
      <dgm:prSet/>
      <dgm:spPr/>
      <dgm:t>
        <a:bodyPr/>
        <a:lstStyle/>
        <a:p>
          <a:endParaRPr lang="en-US"/>
        </a:p>
      </dgm:t>
    </dgm:pt>
    <dgm:pt modelId="{D152C2AD-C668-4E5E-9F97-AE6BB417F848}">
      <dgm:prSet/>
      <dgm:spPr/>
      <dgm:t>
        <a:bodyPr/>
        <a:lstStyle/>
        <a:p>
          <a:pPr rtl="0"/>
          <a:r>
            <a:rPr lang="en-US" dirty="0"/>
            <a:t>Facts and data over rhetoric</a:t>
          </a:r>
          <a:r>
            <a:rPr lang="en-US" dirty="0">
              <a:latin typeface="Aptos Display" panose="020F0302020204030204"/>
            </a:rPr>
            <a:t> and faulty ideology</a:t>
          </a:r>
          <a:endParaRPr lang="en-US" dirty="0"/>
        </a:p>
      </dgm:t>
    </dgm:pt>
    <dgm:pt modelId="{A02293FA-08C8-46D9-A3AF-5A49F6564A22}" type="parTrans" cxnId="{5E4A83ED-DAAC-410D-9964-B72990C8842D}">
      <dgm:prSet/>
      <dgm:spPr/>
      <dgm:t>
        <a:bodyPr/>
        <a:lstStyle/>
        <a:p>
          <a:endParaRPr lang="en-US"/>
        </a:p>
      </dgm:t>
    </dgm:pt>
    <dgm:pt modelId="{C88B2855-1B4E-4DE0-9991-D4D2A7C8FDCE}" type="sibTrans" cxnId="{5E4A83ED-DAAC-410D-9964-B72990C8842D}">
      <dgm:prSet/>
      <dgm:spPr/>
      <dgm:t>
        <a:bodyPr/>
        <a:lstStyle/>
        <a:p>
          <a:endParaRPr lang="en-US"/>
        </a:p>
      </dgm:t>
    </dgm:pt>
    <dgm:pt modelId="{19A0DDE6-9344-43FB-B9EC-47D1BAF65A5C}">
      <dgm:prSet/>
      <dgm:spPr/>
      <dgm:t>
        <a:bodyPr/>
        <a:lstStyle/>
        <a:p>
          <a:r>
            <a:rPr lang="en-US" dirty="0"/>
            <a:t>Social Justice efforts often lead to the opposite of desired results</a:t>
          </a:r>
        </a:p>
      </dgm:t>
    </dgm:pt>
    <dgm:pt modelId="{4D426085-2B11-4643-9E7E-D57717E88473}" type="parTrans" cxnId="{1048638B-9E3C-4F89-A0A5-D1044C7457B6}">
      <dgm:prSet/>
      <dgm:spPr/>
      <dgm:t>
        <a:bodyPr/>
        <a:lstStyle/>
        <a:p>
          <a:endParaRPr lang="en-US"/>
        </a:p>
      </dgm:t>
    </dgm:pt>
    <dgm:pt modelId="{AA37DE58-DC8C-4CEB-ABFE-5426D1A0D298}" type="sibTrans" cxnId="{1048638B-9E3C-4F89-A0A5-D1044C7457B6}">
      <dgm:prSet/>
      <dgm:spPr/>
      <dgm:t>
        <a:bodyPr/>
        <a:lstStyle/>
        <a:p>
          <a:endParaRPr lang="en-US"/>
        </a:p>
      </dgm:t>
    </dgm:pt>
    <dgm:pt modelId="{3DC105D4-B83D-4BCA-9DDF-C0413F766B14}">
      <dgm:prSet/>
      <dgm:spPr/>
      <dgm:t>
        <a:bodyPr/>
        <a:lstStyle/>
        <a:p>
          <a:r>
            <a:rPr lang="en-US" dirty="0"/>
            <a:t>Elitist thought enacted within societal institutions and </a:t>
          </a:r>
          <a:r>
            <a:rPr lang="en-US" dirty="0">
              <a:latin typeface="Aptos Display" panose="020F0302020204030204"/>
            </a:rPr>
            <a:t>the</a:t>
          </a:r>
          <a:r>
            <a:rPr lang="en-US" dirty="0"/>
            <a:t> negative consequences</a:t>
          </a:r>
        </a:p>
      </dgm:t>
    </dgm:pt>
    <dgm:pt modelId="{F337B510-F8D7-48A7-A56E-DEAB345114D6}" type="parTrans" cxnId="{457B8319-13D1-49AD-87D7-2D249C5A1E8B}">
      <dgm:prSet/>
      <dgm:spPr/>
      <dgm:t>
        <a:bodyPr/>
        <a:lstStyle/>
        <a:p>
          <a:endParaRPr lang="en-US"/>
        </a:p>
      </dgm:t>
    </dgm:pt>
    <dgm:pt modelId="{19171630-EC1D-4580-B1BD-02CE31D084F9}" type="sibTrans" cxnId="{457B8319-13D1-49AD-87D7-2D249C5A1E8B}">
      <dgm:prSet/>
      <dgm:spPr/>
      <dgm:t>
        <a:bodyPr/>
        <a:lstStyle/>
        <a:p>
          <a:endParaRPr lang="en-US"/>
        </a:p>
      </dgm:t>
    </dgm:pt>
    <dgm:pt modelId="{EB8819F0-2B9F-4978-BAD3-85B50F9EF7F4}" type="pres">
      <dgm:prSet presAssocID="{15660361-0C55-4AF9-BEC2-02480C278F1A}" presName="root" presStyleCnt="0">
        <dgm:presLayoutVars>
          <dgm:dir/>
          <dgm:resizeHandles val="exact"/>
        </dgm:presLayoutVars>
      </dgm:prSet>
      <dgm:spPr/>
    </dgm:pt>
    <dgm:pt modelId="{0EF96E62-F672-4AB3-A87E-97C2DC4161F7}" type="pres">
      <dgm:prSet presAssocID="{15660361-0C55-4AF9-BEC2-02480C278F1A}" presName="container" presStyleCnt="0">
        <dgm:presLayoutVars>
          <dgm:dir/>
          <dgm:resizeHandles val="exact"/>
        </dgm:presLayoutVars>
      </dgm:prSet>
      <dgm:spPr/>
    </dgm:pt>
    <dgm:pt modelId="{2C15A623-A351-446C-8936-F062305DD9DE}" type="pres">
      <dgm:prSet presAssocID="{11333B27-9631-423D-BBD0-CB265FF0816C}" presName="compNode" presStyleCnt="0"/>
      <dgm:spPr/>
    </dgm:pt>
    <dgm:pt modelId="{BA14EDD9-807D-406F-95DB-E081CD61E46D}" type="pres">
      <dgm:prSet presAssocID="{11333B27-9631-423D-BBD0-CB265FF0816C}" presName="iconBgRect" presStyleLbl="bgShp" presStyleIdx="0" presStyleCnt="4"/>
      <dgm:spPr/>
    </dgm:pt>
    <dgm:pt modelId="{5FFF2365-73DD-41C6-B121-EE8EABA9A7EA}" type="pres">
      <dgm:prSet presAssocID="{11333B27-9631-423D-BBD0-CB265FF0816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FC0165C-7FBB-4EBD-972F-671BF82EC4E1}" type="pres">
      <dgm:prSet presAssocID="{11333B27-9631-423D-BBD0-CB265FF0816C}" presName="spaceRect" presStyleCnt="0"/>
      <dgm:spPr/>
    </dgm:pt>
    <dgm:pt modelId="{3D2B8C75-A76A-40B5-9A4F-4AF4E9792146}" type="pres">
      <dgm:prSet presAssocID="{11333B27-9631-423D-BBD0-CB265FF0816C}" presName="textRect" presStyleLbl="revTx" presStyleIdx="0" presStyleCnt="4">
        <dgm:presLayoutVars>
          <dgm:chMax val="1"/>
          <dgm:chPref val="1"/>
        </dgm:presLayoutVars>
      </dgm:prSet>
      <dgm:spPr/>
    </dgm:pt>
    <dgm:pt modelId="{B28A777C-A15E-4C92-802D-A4E059D17724}" type="pres">
      <dgm:prSet presAssocID="{86E72CE4-E27B-4189-9D17-E6EEF0E307A2}" presName="sibTrans" presStyleLbl="sibTrans2D1" presStyleIdx="0" presStyleCnt="0"/>
      <dgm:spPr/>
    </dgm:pt>
    <dgm:pt modelId="{AA2BFC16-61B3-427C-BBFA-EBAF6BF16C47}" type="pres">
      <dgm:prSet presAssocID="{D152C2AD-C668-4E5E-9F97-AE6BB417F848}" presName="compNode" presStyleCnt="0"/>
      <dgm:spPr/>
    </dgm:pt>
    <dgm:pt modelId="{C19BE942-FF2C-45ED-9793-12A26E0184E8}" type="pres">
      <dgm:prSet presAssocID="{D152C2AD-C668-4E5E-9F97-AE6BB417F848}" presName="iconBgRect" presStyleLbl="bgShp" presStyleIdx="1" presStyleCnt="4"/>
      <dgm:spPr/>
    </dgm:pt>
    <dgm:pt modelId="{AD7DDBA5-BE00-464F-968D-C5E54098C192}" type="pres">
      <dgm:prSet presAssocID="{D152C2AD-C668-4E5E-9F97-AE6BB417F84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606F19F4-3352-46C7-9AF3-D3A644F1252D}" type="pres">
      <dgm:prSet presAssocID="{D152C2AD-C668-4E5E-9F97-AE6BB417F848}" presName="spaceRect" presStyleCnt="0"/>
      <dgm:spPr/>
    </dgm:pt>
    <dgm:pt modelId="{0429F57E-29D4-490E-9CFD-C66211332E5C}" type="pres">
      <dgm:prSet presAssocID="{D152C2AD-C668-4E5E-9F97-AE6BB417F848}" presName="textRect" presStyleLbl="revTx" presStyleIdx="1" presStyleCnt="4">
        <dgm:presLayoutVars>
          <dgm:chMax val="1"/>
          <dgm:chPref val="1"/>
        </dgm:presLayoutVars>
      </dgm:prSet>
      <dgm:spPr/>
    </dgm:pt>
    <dgm:pt modelId="{897B8D99-E838-4B60-8562-D9EC96B75B4E}" type="pres">
      <dgm:prSet presAssocID="{C88B2855-1B4E-4DE0-9991-D4D2A7C8FDCE}" presName="sibTrans" presStyleLbl="sibTrans2D1" presStyleIdx="0" presStyleCnt="0"/>
      <dgm:spPr/>
    </dgm:pt>
    <dgm:pt modelId="{C239CF8B-4530-4496-9E09-06294F53A18C}" type="pres">
      <dgm:prSet presAssocID="{19A0DDE6-9344-43FB-B9EC-47D1BAF65A5C}" presName="compNode" presStyleCnt="0"/>
      <dgm:spPr/>
    </dgm:pt>
    <dgm:pt modelId="{CDDCAAF0-C700-42DD-ACF7-DCBF277277FC}" type="pres">
      <dgm:prSet presAssocID="{19A0DDE6-9344-43FB-B9EC-47D1BAF65A5C}" presName="iconBgRect" presStyleLbl="bgShp" presStyleIdx="2" presStyleCnt="4"/>
      <dgm:spPr/>
    </dgm:pt>
    <dgm:pt modelId="{2753AC7A-724D-41C9-BA20-2F8399F886AC}" type="pres">
      <dgm:prSet presAssocID="{19A0DDE6-9344-43FB-B9EC-47D1BAF65A5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8685749E-D8A7-43AF-A4EA-595FD2DD8A0A}" type="pres">
      <dgm:prSet presAssocID="{19A0DDE6-9344-43FB-B9EC-47D1BAF65A5C}" presName="spaceRect" presStyleCnt="0"/>
      <dgm:spPr/>
    </dgm:pt>
    <dgm:pt modelId="{6DC223AD-35FD-4992-8ACB-C5339BD0D319}" type="pres">
      <dgm:prSet presAssocID="{19A0DDE6-9344-43FB-B9EC-47D1BAF65A5C}" presName="textRect" presStyleLbl="revTx" presStyleIdx="2" presStyleCnt="4">
        <dgm:presLayoutVars>
          <dgm:chMax val="1"/>
          <dgm:chPref val="1"/>
        </dgm:presLayoutVars>
      </dgm:prSet>
      <dgm:spPr/>
    </dgm:pt>
    <dgm:pt modelId="{60F9EB72-66EF-4310-9189-C0687A48E278}" type="pres">
      <dgm:prSet presAssocID="{AA37DE58-DC8C-4CEB-ABFE-5426D1A0D298}" presName="sibTrans" presStyleLbl="sibTrans2D1" presStyleIdx="0" presStyleCnt="0"/>
      <dgm:spPr/>
    </dgm:pt>
    <dgm:pt modelId="{3DD95F5D-AF5D-4850-A064-49EAB9436440}" type="pres">
      <dgm:prSet presAssocID="{3DC105D4-B83D-4BCA-9DDF-C0413F766B14}" presName="compNode" presStyleCnt="0"/>
      <dgm:spPr/>
    </dgm:pt>
    <dgm:pt modelId="{DB5D140F-9421-48C3-A9BE-10E5D68B7997}" type="pres">
      <dgm:prSet presAssocID="{3DC105D4-B83D-4BCA-9DDF-C0413F766B14}" presName="iconBgRect" presStyleLbl="bgShp" presStyleIdx="3" presStyleCnt="4"/>
      <dgm:spPr/>
    </dgm:pt>
    <dgm:pt modelId="{83A2ACCE-AF1C-429F-9333-356CB3095EA8}" type="pres">
      <dgm:prSet presAssocID="{3DC105D4-B83D-4BCA-9DDF-C0413F766B1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C6FCCA4F-05C5-427B-A3DD-0F2F1F70D3D2}" type="pres">
      <dgm:prSet presAssocID="{3DC105D4-B83D-4BCA-9DDF-C0413F766B14}" presName="spaceRect" presStyleCnt="0"/>
      <dgm:spPr/>
    </dgm:pt>
    <dgm:pt modelId="{9B215BB9-34AA-45BD-9DCD-1D8AB5EA322E}" type="pres">
      <dgm:prSet presAssocID="{3DC105D4-B83D-4BCA-9DDF-C0413F766B1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C858406-45DA-4378-9990-B63BD3176644}" type="presOf" srcId="{D152C2AD-C668-4E5E-9F97-AE6BB417F848}" destId="{0429F57E-29D4-490E-9CFD-C66211332E5C}" srcOrd="0" destOrd="0" presId="urn:microsoft.com/office/officeart/2018/2/layout/IconCircleList"/>
    <dgm:cxn modelId="{457B8319-13D1-49AD-87D7-2D249C5A1E8B}" srcId="{15660361-0C55-4AF9-BEC2-02480C278F1A}" destId="{3DC105D4-B83D-4BCA-9DDF-C0413F766B14}" srcOrd="3" destOrd="0" parTransId="{F337B510-F8D7-48A7-A56E-DEAB345114D6}" sibTransId="{19171630-EC1D-4580-B1BD-02CE31D084F9}"/>
    <dgm:cxn modelId="{8CDAE627-AB33-42FE-911A-B1681E0BD0AB}" type="presOf" srcId="{86E72CE4-E27B-4189-9D17-E6EEF0E307A2}" destId="{B28A777C-A15E-4C92-802D-A4E059D17724}" srcOrd="0" destOrd="0" presId="urn:microsoft.com/office/officeart/2018/2/layout/IconCircleList"/>
    <dgm:cxn modelId="{8D715C2C-1CF4-4861-9118-176E8B7DC255}" type="presOf" srcId="{19A0DDE6-9344-43FB-B9EC-47D1BAF65A5C}" destId="{6DC223AD-35FD-4992-8ACB-C5339BD0D319}" srcOrd="0" destOrd="0" presId="urn:microsoft.com/office/officeart/2018/2/layout/IconCircleList"/>
    <dgm:cxn modelId="{184C0860-72DC-4F1A-8657-A2337866271F}" type="presOf" srcId="{3DC105D4-B83D-4BCA-9DDF-C0413F766B14}" destId="{9B215BB9-34AA-45BD-9DCD-1D8AB5EA322E}" srcOrd="0" destOrd="0" presId="urn:microsoft.com/office/officeart/2018/2/layout/IconCircleList"/>
    <dgm:cxn modelId="{1195276D-76E8-45DD-A804-E9F70AD7A68D}" type="presOf" srcId="{15660361-0C55-4AF9-BEC2-02480C278F1A}" destId="{EB8819F0-2B9F-4978-BAD3-85B50F9EF7F4}" srcOrd="0" destOrd="0" presId="urn:microsoft.com/office/officeart/2018/2/layout/IconCircleList"/>
    <dgm:cxn modelId="{B47CCA7F-DD19-4545-B4B0-C02E3CEA427C}" type="presOf" srcId="{11333B27-9631-423D-BBD0-CB265FF0816C}" destId="{3D2B8C75-A76A-40B5-9A4F-4AF4E9792146}" srcOrd="0" destOrd="0" presId="urn:microsoft.com/office/officeart/2018/2/layout/IconCircleList"/>
    <dgm:cxn modelId="{1048638B-9E3C-4F89-A0A5-D1044C7457B6}" srcId="{15660361-0C55-4AF9-BEC2-02480C278F1A}" destId="{19A0DDE6-9344-43FB-B9EC-47D1BAF65A5C}" srcOrd="2" destOrd="0" parTransId="{4D426085-2B11-4643-9E7E-D57717E88473}" sibTransId="{AA37DE58-DC8C-4CEB-ABFE-5426D1A0D298}"/>
    <dgm:cxn modelId="{52013EA3-457D-4606-83F5-AD49E171AF2D}" type="presOf" srcId="{AA37DE58-DC8C-4CEB-ABFE-5426D1A0D298}" destId="{60F9EB72-66EF-4310-9189-C0687A48E278}" srcOrd="0" destOrd="0" presId="urn:microsoft.com/office/officeart/2018/2/layout/IconCircleList"/>
    <dgm:cxn modelId="{269CC3C1-3260-4A59-9F4F-D78F841E7C5F}" type="presOf" srcId="{C88B2855-1B4E-4DE0-9991-D4D2A7C8FDCE}" destId="{897B8D99-E838-4B60-8562-D9EC96B75B4E}" srcOrd="0" destOrd="0" presId="urn:microsoft.com/office/officeart/2018/2/layout/IconCircleList"/>
    <dgm:cxn modelId="{5E4A83ED-DAAC-410D-9964-B72990C8842D}" srcId="{15660361-0C55-4AF9-BEC2-02480C278F1A}" destId="{D152C2AD-C668-4E5E-9F97-AE6BB417F848}" srcOrd="1" destOrd="0" parTransId="{A02293FA-08C8-46D9-A3AF-5A49F6564A22}" sibTransId="{C88B2855-1B4E-4DE0-9991-D4D2A7C8FDCE}"/>
    <dgm:cxn modelId="{4E4489F2-1A3E-4AE0-84F6-9CE9A2ED0613}" srcId="{15660361-0C55-4AF9-BEC2-02480C278F1A}" destId="{11333B27-9631-423D-BBD0-CB265FF0816C}" srcOrd="0" destOrd="0" parTransId="{B14312CB-417E-455A-8B77-CE84A0F6579F}" sibTransId="{86E72CE4-E27B-4189-9D17-E6EEF0E307A2}"/>
    <dgm:cxn modelId="{A802B137-7712-40B9-97BB-9A64EBC5395B}" type="presParOf" srcId="{EB8819F0-2B9F-4978-BAD3-85B50F9EF7F4}" destId="{0EF96E62-F672-4AB3-A87E-97C2DC4161F7}" srcOrd="0" destOrd="0" presId="urn:microsoft.com/office/officeart/2018/2/layout/IconCircleList"/>
    <dgm:cxn modelId="{D13C5D9F-2858-495D-A1C0-340FB5F16595}" type="presParOf" srcId="{0EF96E62-F672-4AB3-A87E-97C2DC4161F7}" destId="{2C15A623-A351-446C-8936-F062305DD9DE}" srcOrd="0" destOrd="0" presId="urn:microsoft.com/office/officeart/2018/2/layout/IconCircleList"/>
    <dgm:cxn modelId="{C78CDFB0-057A-4AA9-9AEA-BB1305C89B2C}" type="presParOf" srcId="{2C15A623-A351-446C-8936-F062305DD9DE}" destId="{BA14EDD9-807D-406F-95DB-E081CD61E46D}" srcOrd="0" destOrd="0" presId="urn:microsoft.com/office/officeart/2018/2/layout/IconCircleList"/>
    <dgm:cxn modelId="{38399205-031F-4A2A-B793-4F5E4A7E4DC4}" type="presParOf" srcId="{2C15A623-A351-446C-8936-F062305DD9DE}" destId="{5FFF2365-73DD-41C6-B121-EE8EABA9A7EA}" srcOrd="1" destOrd="0" presId="urn:microsoft.com/office/officeart/2018/2/layout/IconCircleList"/>
    <dgm:cxn modelId="{50892705-423A-45E2-86FF-D7A5C4A70602}" type="presParOf" srcId="{2C15A623-A351-446C-8936-F062305DD9DE}" destId="{7FC0165C-7FBB-4EBD-972F-671BF82EC4E1}" srcOrd="2" destOrd="0" presId="urn:microsoft.com/office/officeart/2018/2/layout/IconCircleList"/>
    <dgm:cxn modelId="{2EB01CB1-A123-4E89-8F7F-D388E2CC9B2D}" type="presParOf" srcId="{2C15A623-A351-446C-8936-F062305DD9DE}" destId="{3D2B8C75-A76A-40B5-9A4F-4AF4E9792146}" srcOrd="3" destOrd="0" presId="urn:microsoft.com/office/officeart/2018/2/layout/IconCircleList"/>
    <dgm:cxn modelId="{C4BF584D-54BF-4200-9895-C74562E2C42B}" type="presParOf" srcId="{0EF96E62-F672-4AB3-A87E-97C2DC4161F7}" destId="{B28A777C-A15E-4C92-802D-A4E059D17724}" srcOrd="1" destOrd="0" presId="urn:microsoft.com/office/officeart/2018/2/layout/IconCircleList"/>
    <dgm:cxn modelId="{CE72CD55-FFFF-439B-B0C4-4C7F34FD0FAF}" type="presParOf" srcId="{0EF96E62-F672-4AB3-A87E-97C2DC4161F7}" destId="{AA2BFC16-61B3-427C-BBFA-EBAF6BF16C47}" srcOrd="2" destOrd="0" presId="urn:microsoft.com/office/officeart/2018/2/layout/IconCircleList"/>
    <dgm:cxn modelId="{466D2FF8-DC81-4684-AA45-6AD42FC78212}" type="presParOf" srcId="{AA2BFC16-61B3-427C-BBFA-EBAF6BF16C47}" destId="{C19BE942-FF2C-45ED-9793-12A26E0184E8}" srcOrd="0" destOrd="0" presId="urn:microsoft.com/office/officeart/2018/2/layout/IconCircleList"/>
    <dgm:cxn modelId="{E6689F93-7BAA-4161-8408-6128635D4A36}" type="presParOf" srcId="{AA2BFC16-61B3-427C-BBFA-EBAF6BF16C47}" destId="{AD7DDBA5-BE00-464F-968D-C5E54098C192}" srcOrd="1" destOrd="0" presId="urn:microsoft.com/office/officeart/2018/2/layout/IconCircleList"/>
    <dgm:cxn modelId="{7BA2496F-3633-4BF2-B5D3-75F12E3E92FD}" type="presParOf" srcId="{AA2BFC16-61B3-427C-BBFA-EBAF6BF16C47}" destId="{606F19F4-3352-46C7-9AF3-D3A644F1252D}" srcOrd="2" destOrd="0" presId="urn:microsoft.com/office/officeart/2018/2/layout/IconCircleList"/>
    <dgm:cxn modelId="{D8D750B9-0A26-4711-8E84-73BD7E05CA6B}" type="presParOf" srcId="{AA2BFC16-61B3-427C-BBFA-EBAF6BF16C47}" destId="{0429F57E-29D4-490E-9CFD-C66211332E5C}" srcOrd="3" destOrd="0" presId="urn:microsoft.com/office/officeart/2018/2/layout/IconCircleList"/>
    <dgm:cxn modelId="{2F212647-848A-42BF-86A2-DDAA532E4333}" type="presParOf" srcId="{0EF96E62-F672-4AB3-A87E-97C2DC4161F7}" destId="{897B8D99-E838-4B60-8562-D9EC96B75B4E}" srcOrd="3" destOrd="0" presId="urn:microsoft.com/office/officeart/2018/2/layout/IconCircleList"/>
    <dgm:cxn modelId="{A04C70E7-C9E6-4FC7-8D03-E56DD2143A14}" type="presParOf" srcId="{0EF96E62-F672-4AB3-A87E-97C2DC4161F7}" destId="{C239CF8B-4530-4496-9E09-06294F53A18C}" srcOrd="4" destOrd="0" presId="urn:microsoft.com/office/officeart/2018/2/layout/IconCircleList"/>
    <dgm:cxn modelId="{426AB5A6-77CA-4EF9-841D-CD9B6D03032E}" type="presParOf" srcId="{C239CF8B-4530-4496-9E09-06294F53A18C}" destId="{CDDCAAF0-C700-42DD-ACF7-DCBF277277FC}" srcOrd="0" destOrd="0" presId="urn:microsoft.com/office/officeart/2018/2/layout/IconCircleList"/>
    <dgm:cxn modelId="{AA61B37E-113E-4B71-B5B5-27F97E5D4355}" type="presParOf" srcId="{C239CF8B-4530-4496-9E09-06294F53A18C}" destId="{2753AC7A-724D-41C9-BA20-2F8399F886AC}" srcOrd="1" destOrd="0" presId="urn:microsoft.com/office/officeart/2018/2/layout/IconCircleList"/>
    <dgm:cxn modelId="{4CE2AAEB-D6C8-4762-AFD4-B5A7F0916D4E}" type="presParOf" srcId="{C239CF8B-4530-4496-9E09-06294F53A18C}" destId="{8685749E-D8A7-43AF-A4EA-595FD2DD8A0A}" srcOrd="2" destOrd="0" presId="urn:microsoft.com/office/officeart/2018/2/layout/IconCircleList"/>
    <dgm:cxn modelId="{295EEB6E-CFA6-400B-8ABF-C13911404538}" type="presParOf" srcId="{C239CF8B-4530-4496-9E09-06294F53A18C}" destId="{6DC223AD-35FD-4992-8ACB-C5339BD0D319}" srcOrd="3" destOrd="0" presId="urn:microsoft.com/office/officeart/2018/2/layout/IconCircleList"/>
    <dgm:cxn modelId="{15CBB614-1E5A-4FEA-9D9C-7C6EDB9D3E80}" type="presParOf" srcId="{0EF96E62-F672-4AB3-A87E-97C2DC4161F7}" destId="{60F9EB72-66EF-4310-9189-C0687A48E278}" srcOrd="5" destOrd="0" presId="urn:microsoft.com/office/officeart/2018/2/layout/IconCircleList"/>
    <dgm:cxn modelId="{01352635-B20E-4843-B03A-BE3FAA88599F}" type="presParOf" srcId="{0EF96E62-F672-4AB3-A87E-97C2DC4161F7}" destId="{3DD95F5D-AF5D-4850-A064-49EAB9436440}" srcOrd="6" destOrd="0" presId="urn:microsoft.com/office/officeart/2018/2/layout/IconCircleList"/>
    <dgm:cxn modelId="{B3B1EC49-D573-4652-BAE2-C05928E5A120}" type="presParOf" srcId="{3DD95F5D-AF5D-4850-A064-49EAB9436440}" destId="{DB5D140F-9421-48C3-A9BE-10E5D68B7997}" srcOrd="0" destOrd="0" presId="urn:microsoft.com/office/officeart/2018/2/layout/IconCircleList"/>
    <dgm:cxn modelId="{18357A43-527C-4446-8E8B-18EE0A358378}" type="presParOf" srcId="{3DD95F5D-AF5D-4850-A064-49EAB9436440}" destId="{83A2ACCE-AF1C-429F-9333-356CB3095EA8}" srcOrd="1" destOrd="0" presId="urn:microsoft.com/office/officeart/2018/2/layout/IconCircleList"/>
    <dgm:cxn modelId="{D9F5C29B-39B4-441A-907F-D7D423272B5A}" type="presParOf" srcId="{3DD95F5D-AF5D-4850-A064-49EAB9436440}" destId="{C6FCCA4F-05C5-427B-A3DD-0F2F1F70D3D2}" srcOrd="2" destOrd="0" presId="urn:microsoft.com/office/officeart/2018/2/layout/IconCircleList"/>
    <dgm:cxn modelId="{37B4C076-C0DB-45BE-88DD-155BDE620A7A}" type="presParOf" srcId="{3DD95F5D-AF5D-4850-A064-49EAB9436440}" destId="{9B215BB9-34AA-45BD-9DCD-1D8AB5EA322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4EDD9-807D-406F-95DB-E081CD61E46D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FF2365-73DD-41C6-B121-EE8EABA9A7EA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2B8C75-A76A-40B5-9A4F-4AF4E9792146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Failure of the progressive Social Justice ideology and movement</a:t>
          </a:r>
        </a:p>
      </dsp:txBody>
      <dsp:txXfrm>
        <a:off x="1948202" y="368029"/>
        <a:ext cx="3233964" cy="1371985"/>
      </dsp:txXfrm>
    </dsp:sp>
    <dsp:sp modelId="{C19BE942-FF2C-45ED-9793-12A26E0184E8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DDBA5-BE00-464F-968D-C5E54098C192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9F57E-29D4-490E-9CFD-C66211332E5C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Facts and data over rhetoric</a:t>
          </a:r>
          <a:r>
            <a:rPr lang="en-US" sz="2200" kern="1200" dirty="0">
              <a:latin typeface="Aptos Display" panose="020F0302020204030204"/>
            </a:rPr>
            <a:t> and faulty ideology</a:t>
          </a:r>
          <a:endParaRPr lang="en-US" sz="2200" kern="1200" dirty="0"/>
        </a:p>
      </dsp:txBody>
      <dsp:txXfrm>
        <a:off x="7411643" y="368029"/>
        <a:ext cx="3233964" cy="1371985"/>
      </dsp:txXfrm>
    </dsp:sp>
    <dsp:sp modelId="{CDDCAAF0-C700-42DD-ACF7-DCBF277277FC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3AC7A-724D-41C9-BA20-2F8399F886AC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C223AD-35FD-4992-8ACB-C5339BD0D319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Social Justice efforts often lead to the opposite of desired results</a:t>
          </a:r>
        </a:p>
      </dsp:txBody>
      <dsp:txXfrm>
        <a:off x="1948202" y="2452790"/>
        <a:ext cx="3233964" cy="1371985"/>
      </dsp:txXfrm>
    </dsp:sp>
    <dsp:sp modelId="{DB5D140F-9421-48C3-A9BE-10E5D68B7997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A2ACCE-AF1C-429F-9333-356CB3095EA8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15BB9-34AA-45BD-9DCD-1D8AB5EA322E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Elitist thought enacted within societal institutions and </a:t>
          </a:r>
          <a:r>
            <a:rPr lang="en-US" sz="2200" kern="1200" dirty="0">
              <a:latin typeface="Aptos Display" panose="020F0302020204030204"/>
            </a:rPr>
            <a:t>the</a:t>
          </a:r>
          <a:r>
            <a:rPr lang="en-US" sz="2200" kern="1200" dirty="0"/>
            <a:t> negative consequences</a:t>
          </a:r>
        </a:p>
      </dsp:txBody>
      <dsp:txXfrm>
        <a:off x="7411643" y="2452790"/>
        <a:ext cx="3233964" cy="1371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BE805E40-439D-460E-92DD-5EAA2B400ACE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6E593DA4-D8B6-4658-AF6C-C11A00403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9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49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40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28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30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36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03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23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17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7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26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93DA4-D8B6-4658-AF6C-C11A004033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3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05E773-5488-BBA2-56D5-7AE3C7DF3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pPr algn="ctr"/>
            <a:r>
              <a:rPr lang="en-US" sz="5400" dirty="0"/>
              <a:t>A National Treasure</a:t>
            </a:r>
          </a:p>
        </p:txBody>
      </p:sp>
      <p:pic>
        <p:nvPicPr>
          <p:cNvPr id="2" name="Content Placeholder 1" descr="Social Justice Fallacies">
            <a:extLst>
              <a:ext uri="{FF2B5EF4-FFF2-40B4-BE49-F238E27FC236}">
                <a16:creationId xmlns:a16="http://schemas.microsoft.com/office/drawing/2014/main" id="{EABA8D34-D9FF-5DBD-5CC9-0F68E770FB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975" y="425831"/>
            <a:ext cx="2315638" cy="3580207"/>
          </a:xfrm>
          <a:prstGeom prst="rect">
            <a:avLst/>
          </a:prstGeom>
        </p:spPr>
      </p:pic>
      <p:sp>
        <p:nvSpPr>
          <p:cNvPr id="28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erson in a suit and tie&#10;&#10;AI-generated content may be incorrect.">
            <a:extLst>
              <a:ext uri="{FF2B5EF4-FFF2-40B4-BE49-F238E27FC236}">
                <a16:creationId xmlns:a16="http://schemas.microsoft.com/office/drawing/2014/main" id="{88B4B193-B5D8-FB65-C1A6-0FD6EF2DB9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011" y="4333367"/>
            <a:ext cx="3144272" cy="2098802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61E3775-1A0B-D328-A7B9-FB805129D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494" y="2706624"/>
            <a:ext cx="6755626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Syndicated Columnist</a:t>
            </a:r>
          </a:p>
          <a:p>
            <a:r>
              <a:rPr lang="en-US" sz="2200" dirty="0"/>
              <a:t>Social Theorist</a:t>
            </a:r>
          </a:p>
          <a:p>
            <a:r>
              <a:rPr lang="en-US" sz="2200" dirty="0"/>
              <a:t>Senior Fellow at the Hoover Institution (Stanford)</a:t>
            </a:r>
          </a:p>
          <a:p>
            <a:r>
              <a:rPr lang="en-US" sz="2200" dirty="0"/>
              <a:t>Ph.D. in Economics, University of Chicago, 1968</a:t>
            </a:r>
            <a:br>
              <a:rPr lang="en-US" sz="2200" dirty="0"/>
            </a:br>
            <a:r>
              <a:rPr lang="en-US" sz="2200" dirty="0"/>
              <a:t>A.M. in Economics, Columbia University, 1959</a:t>
            </a:r>
            <a:br>
              <a:rPr lang="en-US" sz="2200" dirty="0"/>
            </a:br>
            <a:r>
              <a:rPr lang="en-US" sz="2200" dirty="0"/>
              <a:t>A.B. in Economics, Harvard College, 1958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6DB39-0841-9D5F-2A90-21C0021B5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WORDS, DEEDS AND DANGERS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B158B-DEB8-EF70-18C2-6FD917B004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Fallacy Five</a:t>
            </a:r>
          </a:p>
          <a:p>
            <a:pPr marL="0" indent="0">
              <a:buNone/>
            </a:pPr>
            <a:r>
              <a:rPr lang="en-US" dirty="0"/>
              <a:t>The majority of people think the same and have the same vision to right the wrongs of society. How people acquire success must be scrutinized for exploitation.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36EA1-E20F-5563-1E91-BFBD4CCA28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Sowell</a:t>
            </a:r>
          </a:p>
          <a:p>
            <a:pPr marL="457200" indent="-91440"/>
            <a:r>
              <a:rPr lang="en-US" dirty="0"/>
              <a:t>There are different beliefs about circumstances and assumptions about causation</a:t>
            </a:r>
          </a:p>
          <a:p>
            <a:pPr marL="457200" indent="-91440"/>
            <a:r>
              <a:rPr lang="en-US" dirty="0"/>
              <a:t>Social justice effort full of false and untested rhetoric (use of "racism)</a:t>
            </a:r>
          </a:p>
          <a:p>
            <a:pPr marL="457200" indent="-91440"/>
            <a:r>
              <a:rPr lang="en-US" dirty="0"/>
              <a:t>Setting up minority students for academic failure</a:t>
            </a:r>
          </a:p>
          <a:p>
            <a:pPr marL="4572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019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A7C97-C179-D6B9-43D0-48EFD1E3C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43CE6-0C6B-A75E-F28C-E190A0BB1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Key Takeaways</a:t>
            </a:r>
          </a:p>
          <a:p>
            <a:pPr marL="0" indent="0">
              <a:buNone/>
            </a:pPr>
            <a:endParaRPr lang="en-US" sz="3200" b="1" dirty="0"/>
          </a:p>
          <a:p>
            <a:pPr marL="457200" indent="-457200"/>
            <a:r>
              <a:rPr lang="en-US" dirty="0"/>
              <a:t>The social justice movement makes assumptions that are not factual nor empirically supported by genuine data</a:t>
            </a:r>
          </a:p>
          <a:p>
            <a:pPr marL="457200" indent="-457200"/>
            <a:r>
              <a:rPr lang="en-US" dirty="0"/>
              <a:t>Elites acts as surrogates within academia and government to make ultimate decisions on disparity causation and the solution</a:t>
            </a:r>
          </a:p>
          <a:p>
            <a:pPr marL="457200" indent="-457200"/>
            <a:r>
              <a:rPr lang="en-US" dirty="0"/>
              <a:t>Black Americans are not as socially debilitated as academia and governmental institutions would have you think</a:t>
            </a:r>
          </a:p>
        </p:txBody>
      </p:sp>
    </p:spTree>
    <p:extLst>
      <p:ext uri="{BB962C8B-B14F-4D97-AF65-F5344CB8AC3E}">
        <p14:creationId xmlns:p14="http://schemas.microsoft.com/office/powerpoint/2010/main" val="3505124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82B80-5548-A89D-8B9E-84C48E5CA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OVERVIEW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6083B9-894D-E0D2-35BF-92E56531B3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1519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57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CFEB9-24BE-9055-2B59-97E7361AE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THE FALLACIES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DD095-CDA3-4F1E-9DEA-E52A8B797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"Equal Chances"</a:t>
            </a:r>
          </a:p>
          <a:p>
            <a:r>
              <a:rPr lang="en-US" b="1" dirty="0"/>
              <a:t>Racial</a:t>
            </a:r>
          </a:p>
          <a:p>
            <a:r>
              <a:rPr lang="en-US" b="1" dirty="0"/>
              <a:t>Chess Pieces</a:t>
            </a:r>
          </a:p>
          <a:p>
            <a:r>
              <a:rPr lang="en-US" b="1" dirty="0"/>
              <a:t>Knowledge</a:t>
            </a:r>
          </a:p>
          <a:p>
            <a:r>
              <a:rPr lang="en-US" b="1" dirty="0"/>
              <a:t>Words, Deeds and Dangers</a:t>
            </a:r>
          </a:p>
        </p:txBody>
      </p:sp>
    </p:spTree>
    <p:extLst>
      <p:ext uri="{BB962C8B-B14F-4D97-AF65-F5344CB8AC3E}">
        <p14:creationId xmlns:p14="http://schemas.microsoft.com/office/powerpoint/2010/main" val="337430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C2501-E478-A390-DA10-95A2322A92F2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dirty="0"/>
              <a:t>"EQUAL CHANCES" FALLACIES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DE738-E61B-FAD3-2B50-786F5B2C5A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Fallacy One</a:t>
            </a:r>
          </a:p>
          <a:p>
            <a:pPr marL="0" indent="0">
              <a:buNone/>
            </a:pPr>
            <a:r>
              <a:rPr lang="en-US" dirty="0"/>
              <a:t>All classes, races and other subdivisions of the human species would have </a:t>
            </a:r>
            <a:r>
              <a:rPr lang="en-US"/>
              <a:t>equal chances </a:t>
            </a:r>
            <a:r>
              <a:rPr lang="en-US" dirty="0"/>
              <a:t>in all endeavors (other things being equal).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3971E-A1A7-F551-F82B-7249297A9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019" y="1756353"/>
            <a:ext cx="5227781" cy="39010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Sowell...</a:t>
            </a:r>
          </a:p>
          <a:p>
            <a:pPr marL="0" indent="0">
              <a:buNone/>
            </a:pPr>
            <a:r>
              <a:rPr lang="en-US" sz="2600" i="1" dirty="0"/>
              <a:t>"Even in a society with equal opportunity – in the sense of judging each individual by the same standards – people from different backgrounds do not necessarily even want to do the same things, much less invest their time and energies into developing the same kind of skills and talents."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3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CD7A3-B71A-0860-C912-56766EA53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RACIAL FALLACIES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CE7AE-D2F1-84BD-EAC8-763680B2D8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Fallacy Two</a:t>
            </a:r>
          </a:p>
          <a:p>
            <a:pPr marL="0" indent="0">
              <a:buNone/>
            </a:pPr>
            <a:r>
              <a:rPr lang="en-US" dirty="0"/>
              <a:t>Black Americans are victims of racism and therefore suffer debilitating income disparity and poverty.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9C919-4D7C-7D50-87C9-3C55BC6F8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3820" y="1753054"/>
            <a:ext cx="5229980" cy="472628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Sowell</a:t>
            </a:r>
          </a:p>
          <a:p>
            <a:pPr marL="0" indent="0">
              <a:buNone/>
            </a:pPr>
            <a:r>
              <a:rPr lang="en-US" dirty="0"/>
              <a:t>Black American have prospered.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Historical hindrances:</a:t>
            </a:r>
          </a:p>
          <a:p>
            <a:pPr marL="274320" indent="0"/>
            <a:r>
              <a:rPr lang="en-US" dirty="0"/>
              <a:t>Failed Progressive policies</a:t>
            </a:r>
          </a:p>
          <a:p>
            <a:pPr marL="274320" indent="0"/>
            <a:r>
              <a:rPr lang="en-US" dirty="0"/>
              <a:t>Elitism (Woodrow Wilson)</a:t>
            </a:r>
          </a:p>
          <a:p>
            <a:pPr marL="274320" indent="0"/>
            <a:r>
              <a:rPr lang="en-US" dirty="0"/>
              <a:t>Eugenics (IQ)</a:t>
            </a:r>
          </a:p>
          <a:p>
            <a:pPr marL="274320" indent="0"/>
            <a:r>
              <a:rPr lang="en-US" dirty="0"/>
              <a:t>Generational grievance</a:t>
            </a:r>
          </a:p>
          <a:p>
            <a:pPr marL="274320" indent="0"/>
            <a:r>
              <a:rPr lang="en-US" dirty="0"/>
              <a:t>Substandard education</a:t>
            </a:r>
          </a:p>
          <a:p>
            <a:pPr marL="274320" indent="0"/>
            <a:r>
              <a:rPr lang="en-US" dirty="0"/>
              <a:t>Single-parent families</a:t>
            </a:r>
          </a:p>
          <a:p>
            <a:pPr marL="914400" lvl="1">
              <a:buFont typeface="Courier New" panose="020B0604020202020204" pitchFamily="34" charset="0"/>
              <a:buChar char="o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889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CC931-17C5-F91C-5265-603754F22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DISCUSSION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F97C2-40FD-AF31-CC0C-6F052160E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What are YOUR perspectives on: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dirty="0"/>
              <a:t>All ethnic groups having equal chances for economic success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Other factors that contribute to success or failure despite  “equal chances”</a:t>
            </a:r>
          </a:p>
          <a:p>
            <a:pPr marL="4572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2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F170-4F8A-429C-F2D3-FCC1BC354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CHESS PIECE FALLACIES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AF40B-4D70-B64F-B27D-E125756330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Fallacy Three</a:t>
            </a:r>
          </a:p>
          <a:p>
            <a:pPr marL="0" indent="0">
              <a:buNone/>
            </a:pPr>
            <a:r>
              <a:rPr lang="en-US" dirty="0"/>
              <a:t>Government, acting as a social surrogate, can strategically implement laws and policies in society in the name of social justice.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9201F5-69ED-8339-667C-9659A1ADD7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Sowell</a:t>
            </a:r>
          </a:p>
          <a:p>
            <a:pPr marL="457200" indent="-91440"/>
            <a:r>
              <a:rPr lang="en-US" dirty="0"/>
              <a:t>The desirable goals are often not feasible</a:t>
            </a:r>
          </a:p>
          <a:p>
            <a:pPr marL="457200" indent="-91440"/>
            <a:r>
              <a:rPr lang="en-US" dirty="0"/>
              <a:t>Taxing the rich is more of a play to get votes – the rich navigate around paying more</a:t>
            </a:r>
          </a:p>
          <a:p>
            <a:pPr marL="457200" indent="-91440"/>
            <a:r>
              <a:rPr lang="en-US" dirty="0"/>
              <a:t>Price controls been tried and failed</a:t>
            </a:r>
          </a:p>
          <a:p>
            <a:pPr marL="457200" indent="-91440"/>
            <a:r>
              <a:rPr lang="en-US" dirty="0"/>
              <a:t>Minimum wage laws do more harm than good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12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FB562-A49D-837F-76F3-B445F4A1E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KNOWLEDGE FALLACIES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6313E-1F36-7AAD-F3E2-1F99381BB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96824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Fallacy Four</a:t>
            </a:r>
          </a:p>
          <a:p>
            <a:pPr marL="0" indent="0">
              <a:buNone/>
            </a:pPr>
            <a:r>
              <a:rPr lang="en-US" dirty="0"/>
              <a:t>Ultimate societal knowledge comes from an elite class of experts. Government as an empowered surrogate to rescue victims (the Government knows best).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DC9795-4035-078B-E569-904B4BE9E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2170" y="1753054"/>
            <a:ext cx="5627249" cy="44239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Sowell</a:t>
            </a:r>
          </a:p>
          <a:p>
            <a:pPr marL="274320" indent="-91440"/>
            <a:r>
              <a:rPr lang="en-US" dirty="0"/>
              <a:t>Existence of consequential Knowledge (experience, relational, historical)</a:t>
            </a:r>
          </a:p>
          <a:p>
            <a:pPr marL="274320" indent="-91440"/>
            <a:r>
              <a:rPr lang="en-US" dirty="0"/>
              <a:t>Redefinitions of words for justice purposes (democracy, freedom)</a:t>
            </a:r>
          </a:p>
          <a:p>
            <a:pPr marL="274320" indent="-91440"/>
            <a:r>
              <a:rPr lang="en-US" dirty="0"/>
              <a:t>Judicial activism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3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BA208-9BA9-1FAD-E6DE-70EB1245A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96FC7-A1ED-A9B2-B34B-EA1B434FB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What are YOUR perspectives on: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dirty="0"/>
              <a:t>The role the government has played in perpetuating the social justice movement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The way terms such as "Democracy", "Crisis" and "Constitution" are used within the context of social justice</a:t>
            </a:r>
          </a:p>
        </p:txBody>
      </p:sp>
    </p:spTree>
    <p:extLst>
      <p:ext uri="{BB962C8B-B14F-4D97-AF65-F5344CB8AC3E}">
        <p14:creationId xmlns:p14="http://schemas.microsoft.com/office/powerpoint/2010/main" val="2271140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564</Words>
  <Application>Microsoft Office PowerPoint</Application>
  <PresentationFormat>Widescreen</PresentationFormat>
  <Paragraphs>86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office theme</vt:lpstr>
      <vt:lpstr>A National Treasure</vt:lpstr>
      <vt:lpstr>OVERVIEW</vt:lpstr>
      <vt:lpstr>THE FALLACIES</vt:lpstr>
      <vt:lpstr>"EQUAL CHANCES" FALLACIES</vt:lpstr>
      <vt:lpstr>RACIAL FALLACIES</vt:lpstr>
      <vt:lpstr>DISCUSSION</vt:lpstr>
      <vt:lpstr>CHESS PIECE FALLACIES</vt:lpstr>
      <vt:lpstr>KNOWLEDGE FALLACIES</vt:lpstr>
      <vt:lpstr>DISCUSSION</vt:lpstr>
      <vt:lpstr>WORDS, DEEDS AND DANGERS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Arnold Huntley</dc:creator>
  <cp:lastModifiedBy>Arnold Huntley</cp:lastModifiedBy>
  <cp:revision>725</cp:revision>
  <cp:lastPrinted>2025-08-20T19:53:10Z</cp:lastPrinted>
  <dcterms:created xsi:type="dcterms:W3CDTF">2025-08-01T19:11:52Z</dcterms:created>
  <dcterms:modified xsi:type="dcterms:W3CDTF">2025-08-20T22:39:51Z</dcterms:modified>
</cp:coreProperties>
</file>