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59" r:id="rId5"/>
    <p:sldId id="262" r:id="rId6"/>
    <p:sldId id="261" r:id="rId7"/>
    <p:sldId id="263" r:id="rId8"/>
    <p:sldId id="264" r:id="rId9"/>
    <p:sldId id="273" r:id="rId10"/>
    <p:sldId id="265" r:id="rId11"/>
    <p:sldId id="266" r:id="rId12"/>
    <p:sldId id="267" r:id="rId13"/>
    <p:sldId id="268" r:id="rId14"/>
    <p:sldId id="269" r:id="rId15"/>
    <p:sldId id="270" r:id="rId16"/>
    <p:sldId id="271" r:id="rId17"/>
    <p:sldId id="272" r:id="rId18"/>
    <p:sldId id="274" r:id="rId19"/>
    <p:sldId id="275" r:id="rId20"/>
    <p:sldId id="294" r:id="rId21"/>
    <p:sldId id="277" r:id="rId22"/>
    <p:sldId id="276"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owes" initials="KH" lastIdx="1" clrIdx="0">
    <p:extLst>
      <p:ext uri="{19B8F6BF-5375-455C-9EA6-DF929625EA0E}">
        <p15:presenceInfo xmlns:p15="http://schemas.microsoft.com/office/powerpoint/2012/main" userId="7195dd1fc8bcba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1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p:restoredTop sz="87350"/>
  </p:normalViewPr>
  <p:slideViewPr>
    <p:cSldViewPr snapToGrid="0">
      <p:cViewPr varScale="1">
        <p:scale>
          <a:sx n="123" d="100"/>
          <a:sy n="123" d="100"/>
        </p:scale>
        <p:origin x="346" y="101"/>
      </p:cViewPr>
      <p:guideLst/>
    </p:cSldViewPr>
  </p:slideViewPr>
  <p:outlineViewPr>
    <p:cViewPr>
      <p:scale>
        <a:sx n="33" d="100"/>
        <a:sy n="33" d="100"/>
      </p:scale>
      <p:origin x="0" y="-29496"/>
    </p:cViewPr>
  </p:outlineViewPr>
  <p:notesTextViewPr>
    <p:cViewPr>
      <p:scale>
        <a:sx n="1" d="1"/>
        <a:sy n="1" d="1"/>
      </p:scale>
      <p:origin x="0" y="0"/>
    </p:cViewPr>
  </p:notesTextViewPr>
  <p:notesViewPr>
    <p:cSldViewPr snapToGrid="0">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32:16.995"/>
    </inkml:context>
    <inkml:brush xml:id="br0">
      <inkml:brushProperty name="width" value="0.2" units="cm"/>
      <inkml:brushProperty name="height" value="0.2" units="cm"/>
      <inkml:brushProperty name="color" value="#CC0066"/>
    </inkml:brush>
  </inkml:definitions>
  <inkml:trace contextRef="#ctx0" brushRef="#br0">1 0 24575,'49'17'0,"21"13"0,0 5 0,-28-12 0,3 1 0,10 7 0,3 1 0,5 6 0,3 3-464,-12-5 0,3 1 0,1 3 464,4 4 0,2 3 0,0 1 0,-14-10 0,0 1 0,1 0 0,0 1-330,3 2 1,1 1 0,0 1 0,1-1 329,1 3 0,1 0 0,1 0 0,0 1 0,2 1 0,1 0 0,1 1 0,0 0-531,2 3 1,1-1 0,0 2 0,1-1 530,-12-9 0,1 1 0,0-1 0,0 1 0,0-1 0,0 0 0,1 0 0,0-1 0,-1 1 0,1-1 0,0-1 0,0 0 0,0 0 0,-1 0 0,1-1 0,0 0 0,0-1 0,0 0 0,-1-1 0,1 1 0,13 7 0,0 0 0,0 0 0,-1-1 0,-2 0 0,1-1 0,-1 0 0,-1 0-340,-3-2 0,0 1 1,-1-1-1,0 0 340,-2-1 0,1-1 0,-1 1 0,0 0 0,-2-1 0,0 0 0,0 0 0,-1 1 0,-1-2 0,0 1 0,0 0 0,0-1 0,-1 0 0,0 0 0,1-1 0,-2 1-45,-1-2 0,0 0 0,0 0 0,-1 0 45,17 10 0,-1 0 0,0 0 0,-2-2 0,-1-1 0,0 1 0,-2-1 0,1 0 0,-2 0 0,-3-4 0,-2 0 0,1 0 251,-1-1 1,0 1 0,-1-1-252,1-1 0,-1 1 0,-1-1 0,-2-3 0,-2 0 0,1-1 0,-1 0 0,0 0 0,-1-2 955,20 13 1,-2-2-956,-2-3 0,-1-1 0,0 0 0,-1-1 0,-2-1 0,1 0 797,-3-2 1,-1 0-798,-3-3 0,-2 1 621,-4-4 1,-2 0-622,-6-2 0,-2-1 739,24 17-739,-18-10 126,-14-10-126,-11-9 0,-1-2 0,6 4 0,-2 0 0,7 8 0,1 0 0,-4-3 0,1 1 0,-11-9 0,-3-5 0,-3-3 0,1 2 0,-5-4 0,-3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32:41.709"/>
    </inkml:context>
    <inkml:brush xml:id="br0">
      <inkml:brushProperty name="width" value="0.2" units="cm"/>
      <inkml:brushProperty name="height" value="0.2" units="cm"/>
      <inkml:brushProperty name="color" value="#CC0066"/>
    </inkml:brush>
  </inkml:definitions>
  <inkml:trace contextRef="#ctx0" brushRef="#br0">0 4198 24575,'45'-14'0,"-5"-7"0,4-5 0,2 0 0,3-4 0,-5 2 0,3-3 0,1-1-896,7-3 1,2 0 0,0-1 895,0 0 0,1-1 0,2 1 0,-11 5 0,1 0 0,1-1 0,-2 2 0,-3 1 0,0 2 0,-1-1 0,1-1 0,0 0 0,-1-2 0,2 1 0,0-2-511,4-2 1,1-1 0,1-1-1,1-1 511,-6 4 0,1-2 0,1 0 0,0 0 0,1-1-269,3-2 1,1-1-1,1 0 1,-1 0-1,0 1 269,0 0 0,1-1 0,-1 1 0,0 1 0,-1-1 0,-2 3 0,-1 0 0,0 0 0,-1 1 0,0 0-248,5-3 0,-1 1 0,-1 0 0,-2 2 248,9-6 0,-1 1 0,-3 1 195,-7 6 0,-1 0 1,-2 1-196,-3 3 0,-1 0 0,0-1 0,-1 0 0,0 0 0,0 0 0,5-4 0,0-1 0,1 0 216,8-5 0,2-2 1,1 0-217,-11 8 0,1-1 0,1 0 0,0 1 0,1-1 0,1 0 0,0 0 0,-1 1 0,-1 1 0,0 0 0,-1 0 0,0 2 0,11-8 0,0 1 0,-2 2 664,-5 4 1,-2 1-1,-1 1-664,-5 3 0,-1 0 0,-1 2 0,15-9 0,-1 1 615,-6 2 0,-1 1-615,-1-1 0,-1 0 250,1-2 0,0-1-250,1 0 0,0-1 0,0-1 0,0 1 0,-3 1 0,0 2 777,-6 4 1,1 1-778,-1 0 0,0 0 275,2 1 0,1 0-275,4-2 0,1-1 0,3-1 0,2 0 0,-2 1 0,-1 1 0,-1 1 0,-2 1 0,-1 1 0,-1 1 0,-5 3 0,-1 1 0,-4 2 0,-2 3 0,24-11 0,-11 5 0,-8 4 0,-9 2 0,-6 3 0,-7 3 0,-5 2 0,-1 4 0,-1-2 0,3 0 0,1-2 0,3-3 0,-1 2 0,0 1 0,-1 1 0,-3 2 0,-2-1 0,-1 1 0,5-2 0,3-1 0,2-2 0,0 1 0,-9 4 0,-3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4:10.620"/>
    </inkml:context>
    <inkml:brush xml:id="br0">
      <inkml:brushProperty name="width" value="0.2" units="cm"/>
      <inkml:brushProperty name="height" value="0.2" units="cm"/>
      <inkml:brushProperty name="color" value="#CC0066"/>
    </inkml:brush>
  </inkml:definitions>
  <inkml:trace contextRef="#ctx0" brushRef="#br0">0 5379 24575,'36'-17'0,"-3"-10"0,3-6 0,2-2 0,2-3 0,-4 2 0,2-3 0,1-2-896,6-3 1,1-2 0,0 0 895,1-1 0,0 1 0,2-1 0,-9 8 0,1-1 0,0-1 0,-1 2 0,-2 3 0,-1 0 0,0 0 0,0 0 0,0-2 0,1-1 0,-1 0 0,2-1-511,2-4 1,2-1 0,0-1-1,1-1 511,-5 4 0,1-1 0,1-1 0,0-1 0,0 0-269,3-3 1,1 0-1,0-1 1,0 0-1,1 1 269,-2 0 0,1 0 0,0 0 0,0 1 0,-1 0 0,-1 3 0,-2-1 0,1 2 0,-1 0 0,-1 1-248,5-4 0,-1 0 0,-1 2 0,-1 1 248,7-8 0,-1 2 0,-3 2 195,-5 6 0,-1 2 1,-1 0-196,-3 4 0,-1 0 0,0-1 0,0 0 0,-1 0 0,1-1 0,3-4 0,0-1 0,2-1 216,6-6 0,1-2 1,1-1-217,-8 10 0,0 0 0,0 0 0,1 0 0,1 0 0,1-1 0,-1 1 0,0 0 0,-1 2 0,0 0 0,-1 1 0,0 1 0,10-10 0,-2 2 0,0 2 664,-5 5 1,-1 2-1,-1 1-664,-4 3 0,-1 2 0,-1 0 0,13-10 0,-2 1 615,-4 3 0,-1 0-615,-1 0 0,-1-1 250,2-2 0,-1 0-250,0-2 0,1-1 0,0 0 0,0 0 0,-2 2 0,-1 1 777,-4 7 1,0 1-778,-1 0 0,2 0 275,0 1 0,1-1-275,3-1 0,1-2 0,3-1 0,0-1 0,0 3 0,-1 0 0,-1 2 0,-1 0 0,-2 3 0,-1 1 0,-3 3 0,-1 1 0,-4 4 0,-1 2 0,19-13 0,-8 7 0,-7 5 0,-7 1 0,-6 5 0,-5 4 0,-3 3 0,-3 4 0,1-2 0,1 0 0,2-3 0,2-3 0,-1 2 0,1 1 0,-2 2 0,-2 1 0,-2 1 0,0 0 0,3-3 0,4-1 0,0-1 0,1 0 0,-8 4 0,-2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4:38.163"/>
    </inkml:context>
    <inkml:brush xml:id="br0">
      <inkml:brushProperty name="width" value="0.2" units="cm"/>
      <inkml:brushProperty name="height" value="0.2" units="cm"/>
      <inkml:brushProperty name="color" value="#CC0066"/>
    </inkml:brush>
  </inkml:definitions>
  <inkml:trace contextRef="#ctx0" brushRef="#br0">1 0 24575,'32'17'0,"15"15"0,-1 5 0,-17-13 0,1 2 0,6 5 0,3 4 0,3 4 0,2 4-464,-8-6 0,2 3 0,0 1 464,4 6 0,0 2 0,1 1 0,-10-10 0,1 1 0,0 0 0,0 1-330,2 2 1,0 1 0,1 1 0,0-1 329,2 3 0,-1 1 0,1-1 0,1 1 0,1 1 0,0 1 0,1 0 0,0 1-531,1 1 1,1 2 0,0 0 0,1 0 530,-8-10 0,0 0 0,0 1 0,0 0 0,0-1 0,1 0 0,0 0 0,0-1 0,-1 1 0,1-1 0,0-1 0,0 1 0,0-2 0,0 1 0,0-1 0,-1 0 0,1-1 0,0 0 0,0-1 0,0 0 0,8 9 0,1-1 0,-1 0 0,1 0 0,-2-2 0,-1 1 0,1-1 0,-1 0-340,-2-2 0,0 1 1,-1-1-1,1 0 340,-2-1 0,0-1 0,1 1 0,-2 0 0,0-1 0,0 0 0,-1 0 0,1 0 0,-2 0 0,0 0 0,1-1 0,-1 1 0,0-2 0,-1 1 0,1-1 0,0 0-45,-2 0 0,0-1 0,0-1 0,0 1 45,11 11 0,0-1 0,-1 0 0,-2-2 0,1-1 0,-1 1 0,-1-1 0,1 1 0,-2-2 0,-2-2 0,0-1 0,-1 0 251,0-1 1,0 0 0,0 0-252,-1-1 0,1 1 0,-1-2 0,-2-2 0,-1 0 0,0-1 0,0-1 0,0 1 0,0-2 955,12 13 1,0-2-956,-2-3 0,-1-1 0,0-1 0,0 0 0,-1-1 0,-1 0 797,-1-2 1,0-1-798,-3-2 0,-1 0 621,-3-3 1,-1-1-622,-4-2 0,-1 0 739,16 17-739,-13-11 126,-9-9-126,-7-11 0,0-1 0,3 4 0,-1 0 0,5 8 0,0 0 0,-2-3 0,0 1 0,-7-10 0,-2-4 0,-2-4 0,1 2 0,-4-3 0,-1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08510-F744-0B43-AC03-BD7C29322CDB}"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B3912-A965-2547-86C2-DC7329509DCF}" type="slidenum">
              <a:rPr lang="en-US" smtClean="0"/>
              <a:t>‹#›</a:t>
            </a:fld>
            <a:endParaRPr lang="en-US"/>
          </a:p>
        </p:txBody>
      </p:sp>
    </p:spTree>
    <p:extLst>
      <p:ext uri="{BB962C8B-B14F-4D97-AF65-F5344CB8AC3E}">
        <p14:creationId xmlns:p14="http://schemas.microsoft.com/office/powerpoint/2010/main" val="383339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Progressive feminist scholar</a:t>
            </a:r>
            <a:r>
              <a:rPr lang="en-US" dirty="0"/>
              <a:t>, speaker and author of 8 books who </a:t>
            </a:r>
            <a:r>
              <a:rPr lang="en-US" b="1" dirty="0"/>
              <a:t>started asking questions at the beginning of Covid </a:t>
            </a:r>
            <a:r>
              <a:rPr lang="en-US" dirty="0"/>
              <a:t>(like she had as a journalist for countless events in the past), to find herself de-platformed, censored, ridiculed </a:t>
            </a:r>
            <a:r>
              <a:rPr lang="en-US" b="0" dirty="0"/>
              <a:t>and banished/ousted by her friends and colleagues </a:t>
            </a:r>
            <a:r>
              <a:rPr lang="en-US" dirty="0"/>
              <a:t>from her political, media and academia circles.</a:t>
            </a:r>
          </a:p>
          <a:p>
            <a:r>
              <a:rPr lang="en-US" dirty="0"/>
              <a:t>1/3 personal memoir/ testament to work through her own personal confusion and rage</a:t>
            </a:r>
          </a:p>
          <a:p>
            <a:r>
              <a:rPr lang="en-US" dirty="0"/>
              <a:t>1/3 analytical indictment of the failed and corrupt institutions, policies and leaders who made decisions during Covid</a:t>
            </a:r>
          </a:p>
          <a:p>
            <a:r>
              <a:rPr lang="en-US" dirty="0"/>
              <a:t>1/3 theoretical investigation into the </a:t>
            </a:r>
            <a:r>
              <a:rPr lang="en-US" dirty="0">
                <a:highlight>
                  <a:srgbClr val="FFFF00"/>
                </a:highlight>
              </a:rPr>
              <a:t>why and how </a:t>
            </a:r>
            <a:r>
              <a:rPr lang="en-US" dirty="0"/>
              <a:t>the pandemic response rolled out as it did….</a:t>
            </a:r>
          </a:p>
        </p:txBody>
      </p:sp>
      <p:sp>
        <p:nvSpPr>
          <p:cNvPr id="4" name="Slide Number Placeholder 3"/>
          <p:cNvSpPr>
            <a:spLocks noGrp="1"/>
          </p:cNvSpPr>
          <p:nvPr>
            <p:ph type="sldNum" sz="quarter" idx="5"/>
          </p:nvPr>
        </p:nvSpPr>
        <p:spPr/>
        <p:txBody>
          <a:bodyPr/>
          <a:lstStyle/>
          <a:p>
            <a:fld id="{CAAB3912-A965-2547-86C2-DC7329509DCF}" type="slidenum">
              <a:rPr lang="en-US" smtClean="0"/>
              <a:t>1</a:t>
            </a:fld>
            <a:endParaRPr lang="en-US"/>
          </a:p>
        </p:txBody>
      </p:sp>
    </p:spTree>
    <p:extLst>
      <p:ext uri="{BB962C8B-B14F-4D97-AF65-F5344CB8AC3E}">
        <p14:creationId xmlns:p14="http://schemas.microsoft.com/office/powerpoint/2010/main" val="164657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2020-2022 parallels 1931-33 Germany (development of two-tier society thru imperceptible shifts in policies and culture) p.58</a:t>
            </a:r>
          </a:p>
          <a:p>
            <a:r>
              <a:rPr lang="en-US" dirty="0"/>
              <a:t>   unvaccinated were considered “unclean” – not allowed in restaurants or to be near others. Not to be given healthcare or allowed in hospitals. In Canada, denied the ability to buy groceries in some places (had to order)</a:t>
            </a:r>
          </a:p>
          <a:p>
            <a:r>
              <a:rPr lang="en-US" dirty="0"/>
              <a:t>   health boards had police powers.</a:t>
            </a:r>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21</a:t>
            </a:fld>
            <a:endParaRPr lang="en-US"/>
          </a:p>
        </p:txBody>
      </p:sp>
    </p:spTree>
    <p:extLst>
      <p:ext uri="{BB962C8B-B14F-4D97-AF65-F5344CB8AC3E}">
        <p14:creationId xmlns:p14="http://schemas.microsoft.com/office/powerpoint/2010/main" val="408905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of doctors joined the Nazi party.</a:t>
            </a:r>
          </a:p>
        </p:txBody>
      </p:sp>
      <p:sp>
        <p:nvSpPr>
          <p:cNvPr id="4" name="Slide Number Placeholder 3"/>
          <p:cNvSpPr>
            <a:spLocks noGrp="1"/>
          </p:cNvSpPr>
          <p:nvPr>
            <p:ph type="sldNum" sz="quarter" idx="5"/>
          </p:nvPr>
        </p:nvSpPr>
        <p:spPr/>
        <p:txBody>
          <a:bodyPr/>
          <a:lstStyle/>
          <a:p>
            <a:fld id="{CAAB3912-A965-2547-86C2-DC7329509DCF}" type="slidenum">
              <a:rPr lang="en-US" smtClean="0"/>
              <a:t>23</a:t>
            </a:fld>
            <a:endParaRPr lang="en-US"/>
          </a:p>
        </p:txBody>
      </p:sp>
    </p:spTree>
    <p:extLst>
      <p:ext uri="{BB962C8B-B14F-4D97-AF65-F5344CB8AC3E}">
        <p14:creationId xmlns:p14="http://schemas.microsoft.com/office/powerpoint/2010/main" val="206262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Dm’s saying Naomi was brave, but they couldn’t because ….</a:t>
            </a:r>
          </a:p>
          <a:p>
            <a:r>
              <a:rPr lang="en-US" dirty="0"/>
              <a:t>Martin </a:t>
            </a:r>
            <a:r>
              <a:rPr lang="en-US" dirty="0" err="1"/>
              <a:t>Kuldorff</a:t>
            </a:r>
            <a:r>
              <a:rPr lang="en-US" dirty="0"/>
              <a:t> (Harvard); </a:t>
            </a:r>
            <a:r>
              <a:rPr lang="en-US" dirty="0" err="1"/>
              <a:t>Sunetra</a:t>
            </a:r>
            <a:r>
              <a:rPr lang="en-US" dirty="0"/>
              <a:t> Gupta (Oxford); Pierre Kory, </a:t>
            </a:r>
            <a:r>
              <a:rPr lang="en-US" dirty="0">
                <a:effectLst/>
                <a:latin typeface="Helvetica" pitchFamily="2" charset="0"/>
              </a:rPr>
              <a:t>Harvey </a:t>
            </a:r>
            <a:r>
              <a:rPr lang="en-US" dirty="0" err="1">
                <a:effectLst/>
                <a:latin typeface="Helvetica" pitchFamily="2" charset="0"/>
              </a:rPr>
              <a:t>Risch</a:t>
            </a:r>
            <a:r>
              <a:rPr lang="en-US" dirty="0">
                <a:effectLst/>
                <a:latin typeface="Helvetica" pitchFamily="2" charset="0"/>
              </a:rPr>
              <a:t>, Pierre Kory, Aaron </a:t>
            </a:r>
            <a:r>
              <a:rPr lang="en-US" dirty="0" err="1">
                <a:effectLst/>
                <a:latin typeface="Helvetica" pitchFamily="2" charset="0"/>
              </a:rPr>
              <a:t>Kheriaty</a:t>
            </a:r>
            <a:r>
              <a:rPr lang="en-US" dirty="0">
                <a:effectLst/>
                <a:latin typeface="Helvetica" pitchFamily="2" charset="0"/>
              </a:rPr>
              <a:t>, and Robert Malone, Bret Weinstein, Joe Rogan. She talks about her own threat of arrest.</a:t>
            </a:r>
          </a:p>
          <a:p>
            <a:r>
              <a:rPr lang="en-US" dirty="0">
                <a:effectLst/>
                <a:latin typeface="Helvetica" pitchFamily="2" charset="0"/>
              </a:rPr>
              <a:t>Class divide on who showed courage: not the professionals and the Zoom class, but the moms, the truckers, the firefighters, the cops</a:t>
            </a:r>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24</a:t>
            </a:fld>
            <a:endParaRPr lang="en-US"/>
          </a:p>
        </p:txBody>
      </p:sp>
    </p:spTree>
    <p:extLst>
      <p:ext uri="{BB962C8B-B14F-4D97-AF65-F5344CB8AC3E}">
        <p14:creationId xmlns:p14="http://schemas.microsoft.com/office/powerpoint/2010/main" val="159510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militia is well regulated … she says that the people she knows who bear arms do not fit the stereotypes many take for granted.</a:t>
            </a:r>
          </a:p>
          <a:p>
            <a:pPr marL="0" indent="0">
              <a:buFont typeface="Wingdings 3" charset="2"/>
              <a:buNone/>
            </a:pPr>
            <a:r>
              <a:rPr lang="en-US" dirty="0"/>
              <a:t>Biden: Extended 2-2022 - Covid, May 2023 – Iraq, June 2023 – Balkans</a:t>
            </a:r>
          </a:p>
          <a:p>
            <a:pPr marL="0" indent="0">
              <a:buFont typeface="Wingdings 3" charset="2"/>
              <a:buNone/>
            </a:pPr>
            <a:r>
              <a:rPr lang="en-US" dirty="0"/>
              <a:t>Cuomo: March 2020 –Covid, July 2021 –Gun violence </a:t>
            </a:r>
          </a:p>
          <a:p>
            <a:pPr marL="0" indent="0">
              <a:buFont typeface="Wingdings 3" charset="2"/>
              <a:buNone/>
            </a:pPr>
            <a:r>
              <a:rPr lang="en-US" dirty="0" err="1"/>
              <a:t>Hochul</a:t>
            </a:r>
            <a:r>
              <a:rPr lang="en-US" dirty="0"/>
              <a:t>: extended emergency powers month after month May 2023, August 2023</a:t>
            </a:r>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25</a:t>
            </a:fld>
            <a:endParaRPr lang="en-US"/>
          </a:p>
        </p:txBody>
      </p:sp>
    </p:spTree>
    <p:extLst>
      <p:ext uri="{BB962C8B-B14F-4D97-AF65-F5344CB8AC3E}">
        <p14:creationId xmlns:p14="http://schemas.microsoft.com/office/powerpoint/2010/main" val="295622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contract – biodistribution study showed spike traveled into every part of the body</a:t>
            </a:r>
          </a:p>
        </p:txBody>
      </p:sp>
      <p:sp>
        <p:nvSpPr>
          <p:cNvPr id="4" name="Slide Number Placeholder 3"/>
          <p:cNvSpPr>
            <a:spLocks noGrp="1"/>
          </p:cNvSpPr>
          <p:nvPr>
            <p:ph type="sldNum" sz="quarter" idx="5"/>
          </p:nvPr>
        </p:nvSpPr>
        <p:spPr/>
        <p:txBody>
          <a:bodyPr/>
          <a:lstStyle/>
          <a:p>
            <a:fld id="{CAAB3912-A965-2547-86C2-DC7329509DCF}" type="slidenum">
              <a:rPr lang="en-US" smtClean="0"/>
              <a:t>27</a:t>
            </a:fld>
            <a:endParaRPr lang="en-US"/>
          </a:p>
        </p:txBody>
      </p:sp>
    </p:spTree>
    <p:extLst>
      <p:ext uri="{BB962C8B-B14F-4D97-AF65-F5344CB8AC3E}">
        <p14:creationId xmlns:p14="http://schemas.microsoft.com/office/powerpoint/2010/main" val="317625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28</a:t>
            </a:fld>
            <a:endParaRPr lang="en-US"/>
          </a:p>
        </p:txBody>
      </p:sp>
    </p:spTree>
    <p:extLst>
      <p:ext uri="{BB962C8B-B14F-4D97-AF65-F5344CB8AC3E}">
        <p14:creationId xmlns:p14="http://schemas.microsoft.com/office/powerpoint/2010/main" val="3343231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Fosun also makes PCR tests which determines who can travel, go to work, school, be with family. Also makes </a:t>
            </a:r>
            <a:r>
              <a:rPr lang="en-US" dirty="0" err="1"/>
              <a:t>Molnupiravir</a:t>
            </a:r>
            <a:r>
              <a:rPr lang="en-US" dirty="0"/>
              <a:t>, </a:t>
            </a:r>
            <a:r>
              <a:rPr lang="en-US" dirty="0" err="1"/>
              <a:t>Paxlovid</a:t>
            </a:r>
            <a:endParaRPr lang="en-US" dirty="0"/>
          </a:p>
          <a:p>
            <a:r>
              <a:rPr lang="en-US" dirty="0"/>
              <a:t>Crippling the US by its enemy – virus origination, testing apparatus, vaccines, lethal solutions to the virus from – brought to you by the govt that conducts forced abortions, organ harvesting</a:t>
            </a:r>
          </a:p>
        </p:txBody>
      </p:sp>
      <p:sp>
        <p:nvSpPr>
          <p:cNvPr id="4" name="Slide Number Placeholder 3"/>
          <p:cNvSpPr>
            <a:spLocks noGrp="1"/>
          </p:cNvSpPr>
          <p:nvPr>
            <p:ph type="sldNum" sz="quarter" idx="5"/>
          </p:nvPr>
        </p:nvSpPr>
        <p:spPr/>
        <p:txBody>
          <a:bodyPr/>
          <a:lstStyle/>
          <a:p>
            <a:fld id="{CAAB3912-A965-2547-86C2-DC7329509DCF}" type="slidenum">
              <a:rPr lang="en-US" smtClean="0"/>
              <a:t>29</a:t>
            </a:fld>
            <a:endParaRPr lang="en-US"/>
          </a:p>
        </p:txBody>
      </p:sp>
    </p:spTree>
    <p:extLst>
      <p:ext uri="{BB962C8B-B14F-4D97-AF65-F5344CB8AC3E}">
        <p14:creationId xmlns:p14="http://schemas.microsoft.com/office/powerpoint/2010/main" val="37695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Yale was demanding the booster – tested on 8 mice. Human trafficking: “Recruitment, harboring, transportation, provision or obtaining of a person for labor or services through the use of force, fraud, or coercion for the purpose of subjection to involuntary servitude, debt bondage, or slavery”. Yale students were forced to provide the service of “lab rats” or medical hostages.</a:t>
            </a:r>
          </a:p>
          <a:p>
            <a:r>
              <a:rPr lang="en-US" dirty="0"/>
              <a:t>Yale chair of Obstetrics and Gynecology said no evidence of side effects but evidence of death to babies if pregnant women didn’t take vaccine – lies!! The Yale paper printed his statement and not Naomi’s report based on 55,000 pages of Pfizer’s own documents in which 77% of side effects were to women’s ovaries. </a:t>
            </a:r>
          </a:p>
        </p:txBody>
      </p:sp>
      <p:sp>
        <p:nvSpPr>
          <p:cNvPr id="4" name="Slide Number Placeholder 3"/>
          <p:cNvSpPr>
            <a:spLocks noGrp="1"/>
          </p:cNvSpPr>
          <p:nvPr>
            <p:ph type="sldNum" sz="quarter" idx="5"/>
          </p:nvPr>
        </p:nvSpPr>
        <p:spPr/>
        <p:txBody>
          <a:bodyPr/>
          <a:lstStyle/>
          <a:p>
            <a:fld id="{CAAB3912-A965-2547-86C2-DC7329509DCF}" type="slidenum">
              <a:rPr lang="en-US" smtClean="0"/>
              <a:t>31</a:t>
            </a:fld>
            <a:endParaRPr lang="en-US"/>
          </a:p>
        </p:txBody>
      </p:sp>
    </p:spTree>
    <p:extLst>
      <p:ext uri="{BB962C8B-B14F-4D97-AF65-F5344CB8AC3E}">
        <p14:creationId xmlns:p14="http://schemas.microsoft.com/office/powerpoint/2010/main" val="72161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mass frenzy had dissidents, critics and skeptics – none lasted as uninterrupted delusional paradigm. </a:t>
            </a:r>
          </a:p>
          <a:p>
            <a:r>
              <a:rPr lang="en-US" dirty="0"/>
              <a:t>Johnathon Cahn “Return of the Gods” – pagan gods of antiquity have returned.</a:t>
            </a:r>
          </a:p>
          <a:p>
            <a:r>
              <a:rPr lang="en-US" b="0" i="0" dirty="0">
                <a:solidFill>
                  <a:srgbClr val="191919"/>
                </a:solidFill>
                <a:effectLst/>
                <a:latin typeface="Noto Sans" panose="020B0502040504020204" pitchFamily="34" charset="0"/>
              </a:rPr>
              <a:t>“Communism at its variants is the ultimate manifestation of the spirit of Baal at a political level as it seeks to control and enslave people…”</a:t>
            </a:r>
          </a:p>
          <a:p>
            <a:r>
              <a:rPr lang="en-US" b="1" i="0" dirty="0">
                <a:solidFill>
                  <a:srgbClr val="191919"/>
                </a:solidFill>
                <a:effectLst/>
                <a:latin typeface="Noto Sans" panose="020B0502040504020204" pitchFamily="34" charset="0"/>
              </a:rPr>
              <a:t>Marx:  </a:t>
            </a:r>
            <a:r>
              <a:rPr lang="en-US" b="0" i="0" dirty="0">
                <a:solidFill>
                  <a:srgbClr val="191919"/>
                </a:solidFill>
                <a:effectLst/>
                <a:latin typeface="Noto Sans" panose="020B0502040504020204" pitchFamily="34" charset="0"/>
              </a:rPr>
              <a:t>I will be able to walk triumphantly / Like a god, through the rains of their kingdom / Every word of mine is fire and action / My breast is equal to that of the Creator.</a:t>
            </a:r>
          </a:p>
          <a:p>
            <a:endParaRPr lang="en-US" b="0" i="0" dirty="0">
              <a:solidFill>
                <a:srgbClr val="191919"/>
              </a:solidFill>
              <a:effectLst/>
              <a:latin typeface="Noto Sans" panose="020B0502040504020204" pitchFamily="34" charset="0"/>
            </a:endParaRPr>
          </a:p>
          <a:p>
            <a:r>
              <a:rPr lang="en-US" b="0" i="0" dirty="0">
                <a:solidFill>
                  <a:srgbClr val="191919"/>
                </a:solidFill>
                <a:effectLst/>
                <a:latin typeface="Noto Sans" panose="020B0502040504020204" pitchFamily="34" charset="0"/>
              </a:rPr>
              <a:t>Baal: fertility god and god of the weather and was often portrayed with a thunderbolt in his hand.</a:t>
            </a:r>
            <a:endParaRPr lang="en-US" dirty="0"/>
          </a:p>
          <a:p>
            <a:endParaRPr lang="en-US" dirty="0"/>
          </a:p>
          <a:p>
            <a:r>
              <a:rPr lang="en-US" dirty="0"/>
              <a:t>https://</a:t>
            </a:r>
            <a:r>
              <a:rPr lang="en-US" dirty="0" err="1"/>
              <a:t>www.redlandsdailyfacts.com</a:t>
            </a:r>
            <a:r>
              <a:rPr lang="en-US" dirty="0"/>
              <a:t>/2007/01/11/</a:t>
            </a:r>
            <a:r>
              <a:rPr lang="en-US" dirty="0" err="1"/>
              <a:t>baal</a:t>
            </a:r>
            <a:r>
              <a:rPr lang="en-US" dirty="0"/>
              <a:t>-</a:t>
            </a:r>
            <a:r>
              <a:rPr lang="en-US" dirty="0" err="1"/>
              <a:t>ashtoreth</a:t>
            </a:r>
            <a:r>
              <a:rPr lang="en-US" dirty="0"/>
              <a:t>-and-</a:t>
            </a:r>
            <a:r>
              <a:rPr lang="en-US" dirty="0" err="1"/>
              <a:t>molech</a:t>
            </a:r>
            <a:r>
              <a:rPr lang="en-US" dirty="0"/>
              <a:t>-gods-old-testament-rivals/</a:t>
            </a:r>
          </a:p>
          <a:p>
            <a:r>
              <a:rPr lang="en-US" dirty="0"/>
              <a:t>https://</a:t>
            </a:r>
            <a:r>
              <a:rPr lang="en-US" dirty="0" err="1"/>
              <a:t>opentheword.org</a:t>
            </a:r>
            <a:r>
              <a:rPr lang="en-US" dirty="0"/>
              <a:t>/2018/10/10/was-it-a-coincidence-or-was-there-something-sinister-behind-the-arch-of-baal-recently-set-up-in-washington-dc/</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32</a:t>
            </a:fld>
            <a:endParaRPr lang="en-US"/>
          </a:p>
        </p:txBody>
      </p:sp>
    </p:spTree>
    <p:extLst>
      <p:ext uri="{BB962C8B-B14F-4D97-AF65-F5344CB8AC3E}">
        <p14:creationId xmlns:p14="http://schemas.microsoft.com/office/powerpoint/2010/main" val="127888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Johnathon Cahn’s “Harbinger” -- https://</a:t>
            </a:r>
            <a:r>
              <a:rPr lang="en-US" dirty="0" err="1"/>
              <a:t>www.youtube.com</a:t>
            </a:r>
            <a:r>
              <a:rPr lang="en-US" dirty="0"/>
              <a:t>/</a:t>
            </a:r>
            <a:r>
              <a:rPr lang="en-US" dirty="0" err="1"/>
              <a:t>watch?v</a:t>
            </a:r>
            <a:r>
              <a:rPr lang="en-US" dirty="0"/>
              <a:t>=Xktx7MD2SnE</a:t>
            </a:r>
          </a:p>
          <a:p>
            <a:endParaRPr lang="en-US" dirty="0"/>
          </a:p>
          <a:p>
            <a:r>
              <a:rPr lang="en-US" b="0" i="0" dirty="0">
                <a:solidFill>
                  <a:srgbClr val="203760"/>
                </a:solidFill>
                <a:effectLst/>
                <a:latin typeface="Montserrat" panose="020F0502020204030204" pitchFamily="34" charset="0"/>
              </a:rPr>
              <a:t>The coming age of the antichrist will be a time of great apostasy, of hatred against the people of God, when immorality and degradation of all that is pure will be praised, when all innocence will be defiled.  It will be an age where only those who bow to the antichrist will be in positions of power.</a:t>
            </a:r>
          </a:p>
          <a:p>
            <a:endParaRPr lang="en-US" b="0" i="0" dirty="0">
              <a:solidFill>
                <a:srgbClr val="203760"/>
              </a:solidFill>
              <a:effectLst/>
              <a:latin typeface="Montserrat" panose="020F0502020204030204" pitchFamily="34" charset="0"/>
            </a:endParaRPr>
          </a:p>
          <a:p>
            <a:r>
              <a:rPr lang="en-US" b="0" i="0" dirty="0">
                <a:solidFill>
                  <a:srgbClr val="203760"/>
                </a:solidFill>
                <a:effectLst/>
                <a:latin typeface="Montserrat" panose="020F0502020204030204" pitchFamily="34" charset="0"/>
              </a:rPr>
              <a:t>QUESTION: - it was within monotheistic culture that we experienced great atrocities: witch hunts, slavery, medieval kingdoms/serfdoms, imperialism, plagues, holocaust, atomic bombings, crusades/Spanish inquisition, Native American genocide, Rwanda…. Is the current God more merciful and peaceful and “good” than His pagan predecessors? </a:t>
            </a:r>
            <a:endParaRPr lang="en-US" dirty="0"/>
          </a:p>
          <a:p>
            <a:endParaRPr lang="en-US" b="0" i="0" dirty="0">
              <a:solidFill>
                <a:srgbClr val="191919"/>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CAAB3912-A965-2547-86C2-DC7329509DCF}" type="slidenum">
              <a:rPr lang="en-US" smtClean="0"/>
              <a:t>33</a:t>
            </a:fld>
            <a:endParaRPr lang="en-US"/>
          </a:p>
        </p:txBody>
      </p:sp>
    </p:spTree>
    <p:extLst>
      <p:ext uri="{BB962C8B-B14F-4D97-AF65-F5344CB8AC3E}">
        <p14:creationId xmlns:p14="http://schemas.microsoft.com/office/powerpoint/2010/main" val="250129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1933 - </a:t>
            </a:r>
            <a:r>
              <a:rPr lang="en-US" dirty="0" err="1"/>
              <a:t>german</a:t>
            </a:r>
            <a:r>
              <a:rPr lang="en-US" dirty="0"/>
              <a:t> </a:t>
            </a:r>
            <a:r>
              <a:rPr lang="en-US" dirty="0" err="1"/>
              <a:t>parliment</a:t>
            </a:r>
            <a:r>
              <a:rPr lang="en-US" dirty="0"/>
              <a:t> set on fire (staged). Enabled socialist party to subvert constitution (open mail, listen to phone calls). Not patriotic if you don't agree.... </a:t>
            </a:r>
          </a:p>
          <a:p>
            <a:r>
              <a:rPr lang="en-US" dirty="0"/>
              <a:t>Fosun </a:t>
            </a:r>
            <a:r>
              <a:rPr lang="en-US" dirty="0" err="1"/>
              <a:t>Pharmaseuticals</a:t>
            </a:r>
            <a:r>
              <a:rPr lang="en-US" dirty="0"/>
              <a:t>  - partnered with Pfizer/bio-</a:t>
            </a:r>
            <a:r>
              <a:rPr lang="en-US" dirty="0" err="1"/>
              <a:t>ntech</a:t>
            </a:r>
            <a:r>
              <a:rPr lang="en-US" dirty="0"/>
              <a:t> and makes the PCR tests. A </a:t>
            </a:r>
            <a:r>
              <a:rPr lang="en-US" dirty="0" err="1"/>
              <a:t>ccp</a:t>
            </a:r>
            <a:r>
              <a:rPr lang="en-US" dirty="0"/>
              <a:t> run company; also makes Merk’s </a:t>
            </a:r>
            <a:r>
              <a:rPr lang="en-US" dirty="0" err="1"/>
              <a:t>Molnupiravir</a:t>
            </a:r>
            <a:r>
              <a:rPr lang="en-US" dirty="0"/>
              <a:t> (US bought $5.29 billion worth for 10 million doses. SEC filings show 100% tech transfer from Bio </a:t>
            </a:r>
            <a:r>
              <a:rPr lang="en-US" dirty="0" err="1"/>
              <a:t>Ntech</a:t>
            </a:r>
            <a:r>
              <a:rPr lang="en-US" dirty="0"/>
              <a:t> to Fosun; exactly where the virus </a:t>
            </a:r>
            <a:r>
              <a:rPr lang="en-US" dirty="0" err="1"/>
              <a:t>originiated</a:t>
            </a:r>
            <a:r>
              <a:rPr lang="en-US" dirty="0"/>
              <a:t>. – we need to snap out of denial and see what’s been happening.</a:t>
            </a:r>
          </a:p>
        </p:txBody>
      </p:sp>
      <p:sp>
        <p:nvSpPr>
          <p:cNvPr id="4" name="Slide Number Placeholder 3"/>
          <p:cNvSpPr>
            <a:spLocks noGrp="1"/>
          </p:cNvSpPr>
          <p:nvPr>
            <p:ph type="sldNum" sz="quarter" idx="5"/>
          </p:nvPr>
        </p:nvSpPr>
        <p:spPr/>
        <p:txBody>
          <a:bodyPr/>
          <a:lstStyle/>
          <a:p>
            <a:fld id="{CAAB3912-A965-2547-86C2-DC7329509DCF}" type="slidenum">
              <a:rPr lang="en-US" smtClean="0"/>
              <a:t>4</a:t>
            </a:fld>
            <a:endParaRPr lang="en-US"/>
          </a:p>
        </p:txBody>
      </p:sp>
    </p:spTree>
    <p:extLst>
      <p:ext uri="{BB962C8B-B14F-4D97-AF65-F5344CB8AC3E}">
        <p14:creationId xmlns:p14="http://schemas.microsoft.com/office/powerpoint/2010/main" val="1049395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when people went to Capitol to protest – 1932: 25,000 veterans+ claimed promised bonuses. “Americans had an inherent right to assemble in Washington and petition the govt for the redress if grievances without </a:t>
            </a:r>
            <a:r>
              <a:rPr lang="en-US" dirty="0" err="1"/>
              <a:t>fesr</a:t>
            </a:r>
            <a:r>
              <a:rPr lang="en-US" dirty="0"/>
              <a:t> of punishment or reprisals</a:t>
            </a:r>
          </a:p>
          <a:p>
            <a:endParaRPr lang="en-US" dirty="0"/>
          </a:p>
          <a:p>
            <a:r>
              <a:rPr lang="en-US" b="0" i="0" dirty="0">
                <a:solidFill>
                  <a:srgbClr val="000000"/>
                </a:solidFill>
                <a:effectLst/>
                <a:latin typeface="synthese"/>
              </a:rPr>
              <a:t>Christopher Steele, was an opposition researcher paid by the Democrats to dig up dirt on Trump… paralyzed the presidency</a:t>
            </a:r>
            <a:endParaRPr lang="en-US" dirty="0"/>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36</a:t>
            </a:fld>
            <a:endParaRPr lang="en-US"/>
          </a:p>
        </p:txBody>
      </p:sp>
    </p:spTree>
    <p:extLst>
      <p:ext uri="{BB962C8B-B14F-4D97-AF65-F5344CB8AC3E}">
        <p14:creationId xmlns:p14="http://schemas.microsoft.com/office/powerpoint/2010/main" val="306270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“a world full of opaque rules…about virtue signaling so you don’t get kicked out of your tight, judgmental, privileged little society”</a:t>
            </a:r>
          </a:p>
          <a:p>
            <a:endParaRPr lang="en-US" dirty="0"/>
          </a:p>
          <a:p>
            <a:r>
              <a:rPr lang="en-US" dirty="0"/>
              <a:t>20: Vedic world (5,000 years ago) – era of the demon” – “We believe only that which we experience thru our 5 senses is real…mechanistic </a:t>
            </a:r>
            <a:r>
              <a:rPr lang="en-US" dirty="0" err="1"/>
              <a:t>world..you</a:t>
            </a:r>
            <a:r>
              <a:rPr lang="en-US" dirty="0"/>
              <a:t> cannot believe in anything that can’t be objectively measured.” … other societies seek blessings, prayers for positive. Other societies have amulets, talismans, prayer shawls to ward off negative energies</a:t>
            </a:r>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37</a:t>
            </a:fld>
            <a:endParaRPr lang="en-US"/>
          </a:p>
        </p:txBody>
      </p:sp>
    </p:spTree>
    <p:extLst>
      <p:ext uri="{BB962C8B-B14F-4D97-AF65-F5344CB8AC3E}">
        <p14:creationId xmlns:p14="http://schemas.microsoft.com/office/powerpoint/2010/main" val="2905604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39</a:t>
            </a:fld>
            <a:endParaRPr lang="en-US"/>
          </a:p>
        </p:txBody>
      </p:sp>
    </p:spTree>
    <p:extLst>
      <p:ext uri="{BB962C8B-B14F-4D97-AF65-F5344CB8AC3E}">
        <p14:creationId xmlns:p14="http://schemas.microsoft.com/office/powerpoint/2010/main" val="135478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dealing with the atrocities and bewildering infractions against freedoms, health, friendships, loyalties….   rage, sorrow, bewilderment, struggle to forgive</a:t>
            </a:r>
          </a:p>
          <a:p>
            <a:r>
              <a:rPr lang="en-US" dirty="0"/>
              <a:t>5-    applying reason and logic in order to understand what was/had been taking place</a:t>
            </a:r>
          </a:p>
        </p:txBody>
      </p:sp>
      <p:sp>
        <p:nvSpPr>
          <p:cNvPr id="4" name="Slide Number Placeholder 3"/>
          <p:cNvSpPr>
            <a:spLocks noGrp="1"/>
          </p:cNvSpPr>
          <p:nvPr>
            <p:ph type="sldNum" sz="quarter" idx="5"/>
          </p:nvPr>
        </p:nvSpPr>
        <p:spPr/>
        <p:txBody>
          <a:bodyPr/>
          <a:lstStyle/>
          <a:p>
            <a:fld id="{CAAB3912-A965-2547-86C2-DC7329509DCF}" type="slidenum">
              <a:rPr lang="en-US" smtClean="0"/>
              <a:t>5</a:t>
            </a:fld>
            <a:endParaRPr lang="en-US"/>
          </a:p>
        </p:txBody>
      </p:sp>
    </p:spTree>
    <p:extLst>
      <p:ext uri="{BB962C8B-B14F-4D97-AF65-F5344CB8AC3E}">
        <p14:creationId xmlns:p14="http://schemas.microsoft.com/office/powerpoint/2010/main" val="11059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themes ??</a:t>
            </a:r>
          </a:p>
        </p:txBody>
      </p:sp>
      <p:sp>
        <p:nvSpPr>
          <p:cNvPr id="4" name="Slide Number Placeholder 3"/>
          <p:cNvSpPr>
            <a:spLocks noGrp="1"/>
          </p:cNvSpPr>
          <p:nvPr>
            <p:ph type="sldNum" sz="quarter" idx="5"/>
          </p:nvPr>
        </p:nvSpPr>
        <p:spPr/>
        <p:txBody>
          <a:bodyPr/>
          <a:lstStyle/>
          <a:p>
            <a:fld id="{CAAB3912-A965-2547-86C2-DC7329509DCF}" type="slidenum">
              <a:rPr lang="en-US" smtClean="0"/>
              <a:t>6</a:t>
            </a:fld>
            <a:endParaRPr lang="en-US"/>
          </a:p>
        </p:txBody>
      </p:sp>
    </p:spTree>
    <p:extLst>
      <p:ext uri="{BB962C8B-B14F-4D97-AF65-F5344CB8AC3E}">
        <p14:creationId xmlns:p14="http://schemas.microsoft.com/office/powerpoint/2010/main" val="75561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Commandeering language – a technique used by psychopaths and narcissists to confuse, shame, intimidate and control</a:t>
            </a:r>
          </a:p>
        </p:txBody>
      </p:sp>
      <p:sp>
        <p:nvSpPr>
          <p:cNvPr id="4" name="Slide Number Placeholder 3"/>
          <p:cNvSpPr>
            <a:spLocks noGrp="1"/>
          </p:cNvSpPr>
          <p:nvPr>
            <p:ph type="sldNum" sz="quarter" idx="5"/>
          </p:nvPr>
        </p:nvSpPr>
        <p:spPr/>
        <p:txBody>
          <a:bodyPr/>
          <a:lstStyle/>
          <a:p>
            <a:fld id="{CAAB3912-A965-2547-86C2-DC7329509DCF}" type="slidenum">
              <a:rPr lang="en-US" smtClean="0"/>
              <a:t>8</a:t>
            </a:fld>
            <a:endParaRPr lang="en-US"/>
          </a:p>
        </p:txBody>
      </p:sp>
    </p:spTree>
    <p:extLst>
      <p:ext uri="{BB962C8B-B14F-4D97-AF65-F5344CB8AC3E}">
        <p14:creationId xmlns:p14="http://schemas.microsoft.com/office/powerpoint/2010/main" val="114675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to Virgin Mary (even as Jewish); showed mushroom’s empty body … did my subconscious produce a meaningless wish fulfillment wish? Did a neighbor dump trash in which a rose hovered for 10 days then dissipated upon Mushroom’s passing? Was the miracle the rose itself? Or that I noticed it enough to research Mary and Saint </a:t>
            </a:r>
            <a:r>
              <a:rPr lang="en-US" dirty="0" err="1"/>
              <a:t>Theressa</a:t>
            </a:r>
            <a:r>
              <a:rPr lang="en-US" dirty="0"/>
              <a:t>? A miracle to be devastated and defeated about the state of the world and the crimes against humanity to look up and see a blaze of gold light or was the light always there? </a:t>
            </a:r>
          </a:p>
        </p:txBody>
      </p:sp>
      <p:sp>
        <p:nvSpPr>
          <p:cNvPr id="4" name="Slide Number Placeholder 3"/>
          <p:cNvSpPr>
            <a:spLocks noGrp="1"/>
          </p:cNvSpPr>
          <p:nvPr>
            <p:ph type="sldNum" sz="quarter" idx="5"/>
          </p:nvPr>
        </p:nvSpPr>
        <p:spPr/>
        <p:txBody>
          <a:bodyPr/>
          <a:lstStyle/>
          <a:p>
            <a:fld id="{CAAB3912-A965-2547-86C2-DC7329509DCF}" type="slidenum">
              <a:rPr lang="en-US" smtClean="0"/>
              <a:t>16</a:t>
            </a:fld>
            <a:endParaRPr lang="en-US"/>
          </a:p>
        </p:txBody>
      </p:sp>
    </p:spTree>
    <p:extLst>
      <p:ext uri="{BB962C8B-B14F-4D97-AF65-F5344CB8AC3E}">
        <p14:creationId xmlns:p14="http://schemas.microsoft.com/office/powerpoint/2010/main" val="414565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Metaphysically frightening – spiritual battle taking place through humans. Following existentialist intellectual thinking, talking about God and Satan (Jewish “the Accuser” became taboo.)	</a:t>
            </a:r>
          </a:p>
          <a:p>
            <a:r>
              <a:rPr lang="en-US" dirty="0"/>
              <a:t>“Don’t kill grandma by hugging her” – in 150 languages all at once.</a:t>
            </a:r>
          </a:p>
        </p:txBody>
      </p:sp>
      <p:sp>
        <p:nvSpPr>
          <p:cNvPr id="4" name="Slide Number Placeholder 3"/>
          <p:cNvSpPr>
            <a:spLocks noGrp="1"/>
          </p:cNvSpPr>
          <p:nvPr>
            <p:ph type="sldNum" sz="quarter" idx="5"/>
          </p:nvPr>
        </p:nvSpPr>
        <p:spPr/>
        <p:txBody>
          <a:bodyPr/>
          <a:lstStyle/>
          <a:p>
            <a:fld id="{CAAB3912-A965-2547-86C2-DC7329509DCF}" type="slidenum">
              <a:rPr lang="en-US" smtClean="0"/>
              <a:t>18</a:t>
            </a:fld>
            <a:endParaRPr lang="en-US"/>
          </a:p>
        </p:txBody>
      </p:sp>
    </p:spTree>
    <p:extLst>
      <p:ext uri="{BB962C8B-B14F-4D97-AF65-F5344CB8AC3E}">
        <p14:creationId xmlns:p14="http://schemas.microsoft.com/office/powerpoint/2010/main" val="121178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are making mistakes in their reasoning due </a:t>
            </a:r>
            <a:r>
              <a:rPr lang="en-US" dirty="0" err="1"/>
              <a:t>to</a:t>
            </a:r>
            <a:r>
              <a:rPr lang="en-US" b="1" dirty="0" err="1"/>
              <a:t>“mirror</a:t>
            </a:r>
            <a:r>
              <a:rPr lang="en-US" b="1" dirty="0"/>
              <a:t> imaging</a:t>
            </a:r>
            <a:r>
              <a:rPr lang="en-US" dirty="0"/>
              <a:t>” – thinking that others are like them and not sociopaths and psychopaths.</a:t>
            </a:r>
          </a:p>
          <a:p>
            <a:pPr marL="171450" indent="-171450">
              <a:buFont typeface="Arial" panose="020B0604020202020204" pitchFamily="34" charset="0"/>
              <a:buChar char="•"/>
            </a:pPr>
            <a:r>
              <a:rPr lang="en-US" b="1" dirty="0"/>
              <a:t>Shaming</a:t>
            </a:r>
            <a:r>
              <a:rPr lang="en-US" dirty="0"/>
              <a:t> citizens for being proud of their country.</a:t>
            </a:r>
          </a:p>
          <a:p>
            <a:pPr marL="171450" indent="-171450">
              <a:buFont typeface="Arial" panose="020B0604020202020204" pitchFamily="34" charset="0"/>
              <a:buChar char="•"/>
            </a:pPr>
            <a:r>
              <a:rPr lang="en-US" dirty="0"/>
              <a:t>1963 </a:t>
            </a:r>
            <a:r>
              <a:rPr lang="en-US" b="1" dirty="0"/>
              <a:t>Psychology Shock </a:t>
            </a:r>
            <a:r>
              <a:rPr lang="en-US" dirty="0"/>
              <a:t>experiment by Stanley </a:t>
            </a:r>
            <a:r>
              <a:rPr lang="en-US" dirty="0" err="1"/>
              <a:t>Miligram</a:t>
            </a:r>
            <a:r>
              <a:rPr lang="en-US" dirty="0"/>
              <a:t> (65% give near fatal shocks to innocents  if ordered by authority and shielded from victim)</a:t>
            </a:r>
          </a:p>
          <a:p>
            <a:pPr marL="171450" indent="-171450">
              <a:buFont typeface="Arial" panose="020B0604020202020204" pitchFamily="34" charset="0"/>
              <a:buChar char="•"/>
            </a:pPr>
            <a:r>
              <a:rPr lang="en-US" b="1" dirty="0"/>
              <a:t>Greece’s referendum </a:t>
            </a:r>
            <a:r>
              <a:rPr lang="en-US" dirty="0"/>
              <a:t>(will of the people for austerity)  - </a:t>
            </a:r>
            <a:r>
              <a:rPr lang="en-US" dirty="0" err="1"/>
              <a:t>eu</a:t>
            </a:r>
            <a:r>
              <a:rPr lang="en-US" dirty="0"/>
              <a:t> didn’t care. PM: “</a:t>
            </a:r>
            <a:r>
              <a:rPr lang="en-US" b="0" i="0" dirty="0">
                <a:solidFill>
                  <a:srgbClr val="141414"/>
                </a:solidFill>
                <a:effectLst/>
                <a:latin typeface="ReithSans"/>
              </a:rPr>
              <a:t>We couldn't overcome the bankers and northern European elite who have absolute power in this continent."</a:t>
            </a:r>
            <a:endParaRPr lang="en-US" dirty="0"/>
          </a:p>
          <a:p>
            <a:endParaRPr lang="en-US" dirty="0"/>
          </a:p>
        </p:txBody>
      </p:sp>
      <p:sp>
        <p:nvSpPr>
          <p:cNvPr id="4" name="Slide Number Placeholder 3"/>
          <p:cNvSpPr>
            <a:spLocks noGrp="1"/>
          </p:cNvSpPr>
          <p:nvPr>
            <p:ph type="sldNum" sz="quarter" idx="5"/>
          </p:nvPr>
        </p:nvSpPr>
        <p:spPr/>
        <p:txBody>
          <a:bodyPr/>
          <a:lstStyle/>
          <a:p>
            <a:fld id="{CAAB3912-A965-2547-86C2-DC7329509DCF}" type="slidenum">
              <a:rPr lang="en-US" smtClean="0"/>
              <a:t>19</a:t>
            </a:fld>
            <a:endParaRPr lang="en-US"/>
          </a:p>
        </p:txBody>
      </p:sp>
    </p:spTree>
    <p:extLst>
      <p:ext uri="{BB962C8B-B14F-4D97-AF65-F5344CB8AC3E}">
        <p14:creationId xmlns:p14="http://schemas.microsoft.com/office/powerpoint/2010/main" val="89526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“End of America” (reaction to Bush’s policies following 9/11 and the forming of Homeland Security) </a:t>
            </a:r>
          </a:p>
        </p:txBody>
      </p:sp>
      <p:sp>
        <p:nvSpPr>
          <p:cNvPr id="4" name="Slide Number Placeholder 3"/>
          <p:cNvSpPr>
            <a:spLocks noGrp="1"/>
          </p:cNvSpPr>
          <p:nvPr>
            <p:ph type="sldNum" sz="quarter" idx="5"/>
          </p:nvPr>
        </p:nvSpPr>
        <p:spPr/>
        <p:txBody>
          <a:bodyPr/>
          <a:lstStyle/>
          <a:p>
            <a:fld id="{CAAB3912-A965-2547-86C2-DC7329509DCF}" type="slidenum">
              <a:rPr lang="en-US" smtClean="0"/>
              <a:t>20</a:t>
            </a:fld>
            <a:endParaRPr lang="en-US"/>
          </a:p>
        </p:txBody>
      </p:sp>
    </p:spTree>
    <p:extLst>
      <p:ext uri="{BB962C8B-B14F-4D97-AF65-F5344CB8AC3E}">
        <p14:creationId xmlns:p14="http://schemas.microsoft.com/office/powerpoint/2010/main" val="2490090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6/23/2025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6/23/2025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6/23/2025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customXml" Target="../ink/ink1.xml"/><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2.xml"/><Relationship Id="rId10" Type="http://schemas.openxmlformats.org/officeDocument/2006/relationships/customXml" Target="../ink/ink3.xml"/><Relationship Id="rId4" Type="http://schemas.openxmlformats.org/officeDocument/2006/relationships/image" Target="../media/image12.pn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allpaper nature, bear, beast images for desktop, section животные - download">
            <a:extLst>
              <a:ext uri="{FF2B5EF4-FFF2-40B4-BE49-F238E27FC236}">
                <a16:creationId xmlns:a16="http://schemas.microsoft.com/office/drawing/2014/main" id="{B50D89DD-DD3D-78AF-C9A2-6D38D8902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942" y="3128210"/>
            <a:ext cx="2893175" cy="1846162"/>
          </a:xfrm>
          <a:prstGeom prst="rect">
            <a:avLst/>
          </a:prstGeom>
          <a:noFill/>
          <a:effectLst>
            <a:softEdge rad="129425"/>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FD2DA2-D8D1-606C-D3AD-65A5E4F5E74A}"/>
              </a:ext>
            </a:extLst>
          </p:cNvPr>
          <p:cNvSpPr>
            <a:spLocks noGrp="1"/>
          </p:cNvSpPr>
          <p:nvPr>
            <p:ph type="ctrTitle"/>
          </p:nvPr>
        </p:nvSpPr>
        <p:spPr>
          <a:xfrm>
            <a:off x="4201609" y="907540"/>
            <a:ext cx="7225839" cy="1048581"/>
          </a:xfrm>
        </p:spPr>
        <p:txBody>
          <a:bodyPr/>
          <a:lstStyle/>
          <a:p>
            <a:pPr algn="ctr"/>
            <a:r>
              <a:rPr lang="en-US" dirty="0"/>
              <a:t>FACING THE BEAST</a:t>
            </a:r>
          </a:p>
        </p:txBody>
      </p:sp>
      <p:sp>
        <p:nvSpPr>
          <p:cNvPr id="3" name="Subtitle 2">
            <a:extLst>
              <a:ext uri="{FF2B5EF4-FFF2-40B4-BE49-F238E27FC236}">
                <a16:creationId xmlns:a16="http://schemas.microsoft.com/office/drawing/2014/main" id="{B9DE8620-59A3-4D58-770F-3C51113A63C5}"/>
              </a:ext>
            </a:extLst>
          </p:cNvPr>
          <p:cNvSpPr>
            <a:spLocks noGrp="1"/>
          </p:cNvSpPr>
          <p:nvPr>
            <p:ph type="subTitle" idx="1"/>
          </p:nvPr>
        </p:nvSpPr>
        <p:spPr>
          <a:xfrm>
            <a:off x="4352080" y="2046719"/>
            <a:ext cx="7075367" cy="861420"/>
          </a:xfrm>
        </p:spPr>
        <p:txBody>
          <a:bodyPr>
            <a:normAutofit/>
          </a:bodyPr>
          <a:lstStyle/>
          <a:p>
            <a:pPr algn="ctr"/>
            <a:r>
              <a:rPr lang="en-US" sz="2000" b="1" dirty="0"/>
              <a:t>By - NAOMI WOLF</a:t>
            </a:r>
          </a:p>
        </p:txBody>
      </p:sp>
      <p:pic>
        <p:nvPicPr>
          <p:cNvPr id="1028" name="Picture 4" descr="Facing the Beast - Naomi Wolf - eBook - Mondadori Store">
            <a:extLst>
              <a:ext uri="{FF2B5EF4-FFF2-40B4-BE49-F238E27FC236}">
                <a16:creationId xmlns:a16="http://schemas.microsoft.com/office/drawing/2014/main" id="{12A77514-9950-35B3-C862-0D7A4E5C2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84761">
            <a:off x="869799" y="511018"/>
            <a:ext cx="2979774" cy="4469662"/>
          </a:xfrm>
          <a:prstGeom prst="rect">
            <a:avLst/>
          </a:prstGeom>
          <a:noFill/>
          <a:effectLst>
            <a:softEdge rad="284573"/>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4AB86D-49D1-3F35-8BBD-AB9C3423903C}"/>
              </a:ext>
            </a:extLst>
          </p:cNvPr>
          <p:cNvSpPr txBox="1"/>
          <p:nvPr/>
        </p:nvSpPr>
        <p:spPr>
          <a:xfrm>
            <a:off x="3202825" y="4831178"/>
            <a:ext cx="2893175" cy="1015663"/>
          </a:xfrm>
          <a:prstGeom prst="rect">
            <a:avLst/>
          </a:prstGeom>
          <a:noFill/>
        </p:spPr>
        <p:txBody>
          <a:bodyPr wrap="square" rtlCol="0">
            <a:spAutoFit/>
          </a:bodyPr>
          <a:lstStyle/>
          <a:p>
            <a:pPr algn="ctr"/>
            <a:r>
              <a:rPr lang="en-US" sz="2000" dirty="0">
                <a:solidFill>
                  <a:schemeClr val="bg1"/>
                </a:solidFill>
              </a:rPr>
              <a:t>“If I don’t look out the window, the beast won’t be there.”</a:t>
            </a:r>
          </a:p>
        </p:txBody>
      </p:sp>
      <p:sp>
        <p:nvSpPr>
          <p:cNvPr id="5" name="TextBox 4">
            <a:extLst>
              <a:ext uri="{FF2B5EF4-FFF2-40B4-BE49-F238E27FC236}">
                <a16:creationId xmlns:a16="http://schemas.microsoft.com/office/drawing/2014/main" id="{170287AA-239C-409B-2768-EBBBD3E7E7AB}"/>
              </a:ext>
            </a:extLst>
          </p:cNvPr>
          <p:cNvSpPr txBox="1"/>
          <p:nvPr/>
        </p:nvSpPr>
        <p:spPr>
          <a:xfrm>
            <a:off x="7114234" y="3537284"/>
            <a:ext cx="4548377" cy="1631216"/>
          </a:xfrm>
          <a:prstGeom prst="rect">
            <a:avLst/>
          </a:prstGeom>
          <a:noFill/>
        </p:spPr>
        <p:txBody>
          <a:bodyPr wrap="square" rtlCol="0">
            <a:spAutoFit/>
          </a:bodyPr>
          <a:lstStyle/>
          <a:p>
            <a:pPr algn="ctr"/>
            <a:r>
              <a:rPr lang="en-US" sz="2000" spc="-30" dirty="0">
                <a:solidFill>
                  <a:schemeClr val="bg1"/>
                </a:solidFill>
                <a:effectLst/>
                <a:ea typeface="Times New Roman" panose="02020603050405020304" pitchFamily="18" charset="0"/>
              </a:rPr>
              <a:t>The West lived through something catastrophic for the last three years that will change its nature if we don’t witness it and name it for what really happened</a:t>
            </a:r>
            <a:r>
              <a:rPr lang="en-US" sz="2000" dirty="0">
                <a:solidFill>
                  <a:schemeClr val="bg1"/>
                </a:solidFill>
                <a:effectLst/>
              </a:rPr>
              <a:t> </a:t>
            </a:r>
            <a:endParaRPr lang="en-US" sz="2000" dirty="0">
              <a:solidFill>
                <a:schemeClr val="bg1"/>
              </a:solidFill>
            </a:endParaRPr>
          </a:p>
        </p:txBody>
      </p:sp>
      <p:sp>
        <p:nvSpPr>
          <p:cNvPr id="6" name="TextBox 5">
            <a:extLst>
              <a:ext uri="{FF2B5EF4-FFF2-40B4-BE49-F238E27FC236}">
                <a16:creationId xmlns:a16="http://schemas.microsoft.com/office/drawing/2014/main" id="{CCB812CF-931D-9034-3643-85196F065299}"/>
              </a:ext>
            </a:extLst>
          </p:cNvPr>
          <p:cNvSpPr txBox="1"/>
          <p:nvPr/>
        </p:nvSpPr>
        <p:spPr>
          <a:xfrm>
            <a:off x="7814527" y="2908139"/>
            <a:ext cx="2773261" cy="400110"/>
          </a:xfrm>
          <a:prstGeom prst="rect">
            <a:avLst/>
          </a:prstGeom>
          <a:noFill/>
        </p:spPr>
        <p:txBody>
          <a:bodyPr wrap="square" rtlCol="0">
            <a:spAutoFit/>
          </a:bodyPr>
          <a:lstStyle/>
          <a:p>
            <a:r>
              <a:rPr lang="en-US" sz="2000" b="1" dirty="0">
                <a:solidFill>
                  <a:srgbClr val="B31066"/>
                </a:solidFill>
              </a:rPr>
              <a:t>Before vs After 2020</a:t>
            </a:r>
          </a:p>
        </p:txBody>
      </p:sp>
      <p:sp>
        <p:nvSpPr>
          <p:cNvPr id="7" name="TextBox 6">
            <a:extLst>
              <a:ext uri="{FF2B5EF4-FFF2-40B4-BE49-F238E27FC236}">
                <a16:creationId xmlns:a16="http://schemas.microsoft.com/office/drawing/2014/main" id="{2ED28F4D-AB07-0A67-6102-F773744B2FA7}"/>
              </a:ext>
            </a:extLst>
          </p:cNvPr>
          <p:cNvSpPr txBox="1"/>
          <p:nvPr/>
        </p:nvSpPr>
        <p:spPr>
          <a:xfrm>
            <a:off x="9468256" y="5950460"/>
            <a:ext cx="1959191" cy="338554"/>
          </a:xfrm>
          <a:prstGeom prst="rect">
            <a:avLst/>
          </a:prstGeom>
          <a:noFill/>
        </p:spPr>
        <p:txBody>
          <a:bodyPr wrap="none" rtlCol="0">
            <a:spAutoFit/>
          </a:bodyPr>
          <a:lstStyle/>
          <a:p>
            <a:r>
              <a:rPr lang="en-US" sz="1600" dirty="0">
                <a:solidFill>
                  <a:schemeClr val="bg1"/>
                </a:solidFill>
              </a:rPr>
              <a:t>Published 11-2023</a:t>
            </a:r>
          </a:p>
        </p:txBody>
      </p:sp>
    </p:spTree>
    <p:extLst>
      <p:ext uri="{BB962C8B-B14F-4D97-AF65-F5344CB8AC3E}">
        <p14:creationId xmlns:p14="http://schemas.microsoft.com/office/powerpoint/2010/main" val="202303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6477-30BA-FB5E-E208-29A1B5EA4760}"/>
              </a:ext>
            </a:extLst>
          </p:cNvPr>
          <p:cNvSpPr>
            <a:spLocks noGrp="1"/>
          </p:cNvSpPr>
          <p:nvPr>
            <p:ph type="title"/>
          </p:nvPr>
        </p:nvSpPr>
        <p:spPr>
          <a:xfrm>
            <a:off x="1154954" y="973668"/>
            <a:ext cx="8761413" cy="756658"/>
          </a:xfrm>
        </p:spPr>
        <p:txBody>
          <a:bodyPr/>
          <a:lstStyle/>
          <a:p>
            <a:pPr algn="ctr"/>
            <a:r>
              <a:rPr lang="en-US" dirty="0"/>
              <a:t>Introduction </a:t>
            </a:r>
            <a:br>
              <a:rPr lang="en-US" dirty="0"/>
            </a:br>
            <a:endParaRPr lang="en-US" sz="2000" dirty="0">
              <a:solidFill>
                <a:schemeClr val="accent2"/>
              </a:solidFill>
            </a:endParaRPr>
          </a:p>
        </p:txBody>
      </p:sp>
      <p:sp>
        <p:nvSpPr>
          <p:cNvPr id="3" name="Content Placeholder 2">
            <a:extLst>
              <a:ext uri="{FF2B5EF4-FFF2-40B4-BE49-F238E27FC236}">
                <a16:creationId xmlns:a16="http://schemas.microsoft.com/office/drawing/2014/main" id="{8ABC60BE-EFFF-7349-4E36-B6A2EF335272}"/>
              </a:ext>
            </a:extLst>
          </p:cNvPr>
          <p:cNvSpPr>
            <a:spLocks noGrp="1"/>
          </p:cNvSpPr>
          <p:nvPr>
            <p:ph idx="1"/>
          </p:nvPr>
        </p:nvSpPr>
        <p:spPr>
          <a:xfrm>
            <a:off x="572878" y="2379644"/>
            <a:ext cx="10928732" cy="4307596"/>
          </a:xfrm>
        </p:spPr>
        <p:txBody>
          <a:bodyPr>
            <a:normAutofit/>
          </a:bodyPr>
          <a:lstStyle/>
          <a:p>
            <a:pPr>
              <a:buFont typeface="Wingdings" pitchFamily="2" charset="2"/>
              <a:buChar char="Ø"/>
            </a:pPr>
            <a:r>
              <a:rPr lang="en-US" dirty="0"/>
              <a:t>“</a:t>
            </a:r>
            <a:r>
              <a:rPr lang="en-US" b="1" dirty="0" err="1"/>
              <a:t>Facism</a:t>
            </a:r>
            <a:r>
              <a:rPr lang="en-US" dirty="0"/>
              <a:t> does not descend overnight, but </a:t>
            </a:r>
            <a:r>
              <a:rPr lang="en-US" b="1" dirty="0"/>
              <a:t>moment by moment</a:t>
            </a:r>
            <a:r>
              <a:rPr lang="en-US" dirty="0"/>
              <a:t>, loss by small loss” </a:t>
            </a:r>
            <a:r>
              <a:rPr lang="en-US" sz="1200" dirty="0"/>
              <a:t>(p. 11).</a:t>
            </a:r>
            <a:br>
              <a:rPr lang="en-US" sz="1200" dirty="0"/>
            </a:br>
            <a:endParaRPr lang="en-US" sz="1200" dirty="0"/>
          </a:p>
          <a:p>
            <a:pPr>
              <a:buFont typeface="Wingdings" pitchFamily="2" charset="2"/>
              <a:buChar char="Ø"/>
            </a:pPr>
            <a:r>
              <a:rPr lang="en-US" dirty="0"/>
              <a:t>“…</a:t>
            </a:r>
            <a:r>
              <a:rPr lang="en-US" b="1" dirty="0"/>
              <a:t>Pfizer </a:t>
            </a:r>
            <a:r>
              <a:rPr lang="en-US" dirty="0"/>
              <a:t>committed the </a:t>
            </a:r>
            <a:r>
              <a:rPr lang="en-US" b="1" dirty="0"/>
              <a:t>greatest crime against humanity </a:t>
            </a:r>
            <a:r>
              <a:rPr lang="en-US" dirty="0"/>
              <a:t>in recorded history; with a special focus on destroying the reproductive capacity of human females” </a:t>
            </a:r>
            <a:r>
              <a:rPr lang="en-US" sz="1200" dirty="0"/>
              <a:t>(p.10)</a:t>
            </a:r>
            <a:br>
              <a:rPr lang="en-US" sz="1200" dirty="0"/>
            </a:br>
            <a:endParaRPr lang="en-US" sz="1200" dirty="0"/>
          </a:p>
          <a:p>
            <a:pPr>
              <a:buFont typeface="Wingdings" pitchFamily="2" charset="2"/>
              <a:buChar char="Ø"/>
            </a:pPr>
            <a:r>
              <a:rPr lang="en-US" dirty="0"/>
              <a:t>“We are </a:t>
            </a:r>
            <a:r>
              <a:rPr lang="en-US" b="1" dirty="0"/>
              <a:t>not in a normal time </a:t>
            </a:r>
            <a:r>
              <a:rPr lang="en-US" dirty="0"/>
              <a:t>of normal bad human politics” </a:t>
            </a:r>
            <a:r>
              <a:rPr lang="en-US" sz="1200" dirty="0"/>
              <a:t>(p.11)</a:t>
            </a:r>
            <a:br>
              <a:rPr lang="en-US" sz="1200" dirty="0"/>
            </a:br>
            <a:endParaRPr lang="en-US" sz="1200" dirty="0"/>
          </a:p>
          <a:p>
            <a:pPr>
              <a:buFont typeface="Wingdings" pitchFamily="2" charset="2"/>
              <a:buChar char="Ø"/>
            </a:pPr>
            <a:r>
              <a:rPr lang="en-US" dirty="0"/>
              <a:t>“The bad guys are not done with us. Their goal is still a </a:t>
            </a:r>
            <a:r>
              <a:rPr lang="en-US" b="1" dirty="0"/>
              <a:t>global feudalism</a:t>
            </a:r>
            <a:r>
              <a:rPr lang="en-US" dirty="0"/>
              <a:t>” </a:t>
            </a:r>
            <a:r>
              <a:rPr lang="en-US" sz="1200" dirty="0"/>
              <a:t>(p.12). . . </a:t>
            </a:r>
          </a:p>
          <a:p>
            <a:pPr marL="0" indent="0">
              <a:buNone/>
            </a:pPr>
            <a:r>
              <a:rPr lang="en-US" sz="1200" dirty="0"/>
              <a:t>		</a:t>
            </a:r>
            <a:r>
              <a:rPr lang="en-US" sz="1600" dirty="0"/>
              <a:t>continued existential threats to liberty and survival: GMO Mosquitos, WHO treaty, democide</a:t>
            </a:r>
            <a:br>
              <a:rPr lang="en-US" sz="1600" dirty="0"/>
            </a:br>
            <a:endParaRPr lang="en-US" sz="1600" dirty="0"/>
          </a:p>
          <a:p>
            <a:pPr>
              <a:buFont typeface="Wingdings" pitchFamily="2" charset="2"/>
              <a:buChar char="Ø"/>
            </a:pPr>
            <a:r>
              <a:rPr lang="en-US" dirty="0"/>
              <a:t>“… a story of my </a:t>
            </a:r>
            <a:r>
              <a:rPr lang="en-US" b="1" dirty="0"/>
              <a:t>cancellation, my survival</a:t>
            </a:r>
            <a:r>
              <a:rPr lang="en-US" dirty="0"/>
              <a:t>, my witnessing of an all-out attack on humanity, and my stumbling into an awareness of what holds us and upholds us all . . </a:t>
            </a:r>
            <a:r>
              <a:rPr lang="en-US" b="1" dirty="0"/>
              <a:t>. humans fighting for humanity</a:t>
            </a:r>
            <a:r>
              <a:rPr lang="en-US" dirty="0"/>
              <a:t>. . . in spite of it all, still can save us . . . thru </a:t>
            </a:r>
            <a:r>
              <a:rPr lang="en-US" b="1" dirty="0"/>
              <a:t>love, </a:t>
            </a:r>
            <a:r>
              <a:rPr lang="en-US" dirty="0"/>
              <a:t>care, intimacy . . .</a:t>
            </a:r>
            <a:r>
              <a:rPr lang="en-US" sz="1200" dirty="0"/>
              <a:t>” (p.12)</a:t>
            </a:r>
          </a:p>
          <a:p>
            <a:pPr marL="0" indent="0">
              <a:buNone/>
            </a:pPr>
            <a:endParaRPr lang="en-US" dirty="0"/>
          </a:p>
        </p:txBody>
      </p:sp>
      <p:sp>
        <p:nvSpPr>
          <p:cNvPr id="4" name="TextBox 3">
            <a:extLst>
              <a:ext uri="{FF2B5EF4-FFF2-40B4-BE49-F238E27FC236}">
                <a16:creationId xmlns:a16="http://schemas.microsoft.com/office/drawing/2014/main" id="{5724C3C9-553E-392C-B6CD-A7F5894E689C}"/>
              </a:ext>
            </a:extLst>
          </p:cNvPr>
          <p:cNvSpPr txBox="1"/>
          <p:nvPr/>
        </p:nvSpPr>
        <p:spPr>
          <a:xfrm>
            <a:off x="4427096" y="1733313"/>
            <a:ext cx="2472152" cy="646331"/>
          </a:xfrm>
          <a:prstGeom prst="rect">
            <a:avLst/>
          </a:prstGeom>
          <a:noFill/>
        </p:spPr>
        <p:txBody>
          <a:bodyPr wrap="none" rtlCol="0">
            <a:spAutoFit/>
          </a:bodyPr>
          <a:lstStyle/>
          <a:p>
            <a:r>
              <a:rPr lang="en-US" b="1" dirty="0">
                <a:solidFill>
                  <a:schemeClr val="accent2"/>
                </a:solidFill>
              </a:rPr>
              <a:t>N</a:t>
            </a:r>
            <a:r>
              <a:rPr lang="en-US" sz="1800" b="1" dirty="0">
                <a:solidFill>
                  <a:schemeClr val="accent2"/>
                </a:solidFill>
              </a:rPr>
              <a:t>oteworthy </a:t>
            </a:r>
            <a:r>
              <a:rPr lang="en-US" b="1" dirty="0">
                <a:solidFill>
                  <a:schemeClr val="accent2"/>
                </a:solidFill>
              </a:rPr>
              <a:t>E</a:t>
            </a:r>
            <a:r>
              <a:rPr lang="en-US" sz="1800" b="1" dirty="0">
                <a:solidFill>
                  <a:schemeClr val="accent2"/>
                </a:solidFill>
              </a:rPr>
              <a:t>xcerpts</a:t>
            </a:r>
            <a:endParaRPr lang="en-US" b="1" dirty="0"/>
          </a:p>
          <a:p>
            <a:endParaRPr lang="en-US" dirty="0"/>
          </a:p>
        </p:txBody>
      </p:sp>
    </p:spTree>
    <p:extLst>
      <p:ext uri="{BB962C8B-B14F-4D97-AF65-F5344CB8AC3E}">
        <p14:creationId xmlns:p14="http://schemas.microsoft.com/office/powerpoint/2010/main" val="411172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B9B3-EAB7-18E1-EB0A-14C5DEE7B22C}"/>
              </a:ext>
            </a:extLst>
          </p:cNvPr>
          <p:cNvSpPr>
            <a:spLocks noGrp="1"/>
          </p:cNvSpPr>
          <p:nvPr>
            <p:ph type="title"/>
          </p:nvPr>
        </p:nvSpPr>
        <p:spPr>
          <a:xfrm>
            <a:off x="2500313" y="973668"/>
            <a:ext cx="7416054" cy="706964"/>
          </a:xfrm>
        </p:spPr>
        <p:txBody>
          <a:bodyPr/>
          <a:lstStyle/>
          <a:p>
            <a:pPr algn="ctr"/>
            <a:r>
              <a:rPr lang="en-US" dirty="0"/>
              <a:t>Chapter One: A Lost Small Town</a:t>
            </a:r>
          </a:p>
        </p:txBody>
      </p:sp>
      <p:sp>
        <p:nvSpPr>
          <p:cNvPr id="3" name="Content Placeholder 2">
            <a:extLst>
              <a:ext uri="{FF2B5EF4-FFF2-40B4-BE49-F238E27FC236}">
                <a16:creationId xmlns:a16="http://schemas.microsoft.com/office/drawing/2014/main" id="{EB79B3AE-C820-4154-6E1E-5A16053633E8}"/>
              </a:ext>
            </a:extLst>
          </p:cNvPr>
          <p:cNvSpPr>
            <a:spLocks noGrp="1"/>
          </p:cNvSpPr>
          <p:nvPr>
            <p:ph idx="1"/>
          </p:nvPr>
        </p:nvSpPr>
        <p:spPr>
          <a:xfrm>
            <a:off x="627961" y="3907437"/>
            <a:ext cx="10830614" cy="2721963"/>
          </a:xfrm>
        </p:spPr>
        <p:txBody>
          <a:bodyPr>
            <a:normAutofit fontScale="92500" lnSpcReduction="20000"/>
          </a:bodyPr>
          <a:lstStyle/>
          <a:p>
            <a:pPr marL="0" indent="0" algn="ctr">
              <a:buNone/>
            </a:pPr>
            <a:r>
              <a:rPr lang="en-US" sz="2200" b="1" dirty="0">
                <a:solidFill>
                  <a:srgbClr val="B31066"/>
                </a:solidFill>
              </a:rPr>
              <a:t>I Forgive You  </a:t>
            </a:r>
          </a:p>
          <a:p>
            <a:pPr marL="0" indent="0" algn="ctr">
              <a:buNone/>
            </a:pPr>
            <a:r>
              <a:rPr lang="en-US" sz="2200" dirty="0">
                <a:solidFill>
                  <a:srgbClr val="B31066"/>
                </a:solidFill>
              </a:rPr>
              <a:t>“Rage and Sorrow is exhausting”</a:t>
            </a:r>
          </a:p>
          <a:p>
            <a:pPr marL="0" indent="0" algn="ctr">
              <a:buNone/>
            </a:pPr>
            <a:endParaRPr lang="en-US" dirty="0">
              <a:solidFill>
                <a:srgbClr val="B31066"/>
              </a:solidFill>
            </a:endParaRPr>
          </a:p>
          <a:p>
            <a:pPr marL="0" indent="0" algn="ctr">
              <a:buNone/>
            </a:pPr>
            <a:r>
              <a:rPr lang="en-US" sz="2000" b="1" dirty="0"/>
              <a:t>Covid </a:t>
            </a:r>
            <a:r>
              <a:rPr lang="en-US" sz="2000" dirty="0"/>
              <a:t>ushered into our world an </a:t>
            </a:r>
            <a:r>
              <a:rPr lang="en-US" sz="2000" b="1" dirty="0"/>
              <a:t>emotional massacre</a:t>
            </a:r>
            <a:r>
              <a:rPr lang="en-US" sz="2000" dirty="0"/>
              <a:t>, bullying, discrimination in which only the vaccinated were allowed to participate in society</a:t>
            </a:r>
          </a:p>
          <a:p>
            <a:pPr marL="0" indent="0" algn="ctr">
              <a:buNone/>
            </a:pPr>
            <a:endParaRPr lang="en-US" sz="2000" dirty="0"/>
          </a:p>
          <a:p>
            <a:pPr marL="0" indent="0" algn="ctr">
              <a:buNone/>
            </a:pPr>
            <a:r>
              <a:rPr lang="en-US" sz="2000" dirty="0"/>
              <a:t>“Are you </a:t>
            </a:r>
            <a:r>
              <a:rPr lang="en-US" sz="2000" b="1" dirty="0"/>
              <a:t>vaccinated?</a:t>
            </a:r>
            <a:r>
              <a:rPr lang="en-US" sz="2000" dirty="0"/>
              <a:t> Are you? Vaccinated? Are you naked? Are you mine, my possession?”</a:t>
            </a:r>
          </a:p>
          <a:p>
            <a:pPr marL="0" indent="0">
              <a:buNone/>
            </a:pPr>
            <a:endParaRPr lang="en-US" dirty="0"/>
          </a:p>
          <a:p>
            <a:pPr marL="0" indent="0">
              <a:buNone/>
            </a:pPr>
            <a:endParaRPr lang="en-US" dirty="0"/>
          </a:p>
        </p:txBody>
      </p:sp>
      <p:pic>
        <p:nvPicPr>
          <p:cNvPr id="2058" name="Picture 10" descr="Millerton NY - I heart you: Our Town, Millerton New York">
            <a:extLst>
              <a:ext uri="{FF2B5EF4-FFF2-40B4-BE49-F238E27FC236}">
                <a16:creationId xmlns:a16="http://schemas.microsoft.com/office/drawing/2014/main" id="{F8A5AAE8-216E-6004-39C1-03F593436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369"/>
          <a:stretch/>
        </p:blipFill>
        <p:spPr bwMode="auto">
          <a:xfrm>
            <a:off x="4555081" y="1738199"/>
            <a:ext cx="3426245" cy="18475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ere's how to show proof of COVID-19 vaccination status in California">
            <a:extLst>
              <a:ext uri="{FF2B5EF4-FFF2-40B4-BE49-F238E27FC236}">
                <a16:creationId xmlns:a16="http://schemas.microsoft.com/office/drawing/2014/main" id="{62E74D52-E325-8025-0DC5-DFF3C78A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3433">
            <a:off x="215666" y="1759686"/>
            <a:ext cx="2794391" cy="1862927"/>
          </a:xfrm>
          <a:prstGeom prst="rect">
            <a:avLst/>
          </a:prstGeom>
          <a:noFill/>
          <a:effectLst>
            <a:softEdge rad="156622"/>
          </a:effectLst>
          <a:extLst>
            <a:ext uri="{909E8E84-426E-40DD-AFC4-6F175D3DCCD1}">
              <a14:hiddenFill xmlns:a14="http://schemas.microsoft.com/office/drawing/2010/main">
                <a:solidFill>
                  <a:srgbClr val="FFFFFF"/>
                </a:solidFill>
              </a14:hiddenFill>
            </a:ext>
          </a:extLst>
        </p:spPr>
      </p:pic>
      <p:pic>
        <p:nvPicPr>
          <p:cNvPr id="2066" name="Picture 18" descr="OSHA Notice Safety Sign: To Enter Proof Of COVID-19 Vaccination Required (MBDX803VA)">
            <a:extLst>
              <a:ext uri="{FF2B5EF4-FFF2-40B4-BE49-F238E27FC236}">
                <a16:creationId xmlns:a16="http://schemas.microsoft.com/office/drawing/2014/main" id="{93CEA8CE-6647-F437-BAB2-BF566373A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373">
            <a:off x="9527225" y="1788540"/>
            <a:ext cx="2296236" cy="1642245"/>
          </a:xfrm>
          <a:prstGeom prst="rect">
            <a:avLst/>
          </a:prstGeom>
          <a:noFill/>
          <a:effectLst>
            <a:softEdge rad="18365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B9B3-EAB7-18E1-EB0A-14C5DEE7B22C}"/>
              </a:ext>
            </a:extLst>
          </p:cNvPr>
          <p:cNvSpPr>
            <a:spLocks noGrp="1"/>
          </p:cNvSpPr>
          <p:nvPr>
            <p:ph type="title"/>
          </p:nvPr>
        </p:nvSpPr>
        <p:spPr>
          <a:xfrm>
            <a:off x="2486026" y="973668"/>
            <a:ext cx="7430342" cy="706964"/>
          </a:xfrm>
        </p:spPr>
        <p:txBody>
          <a:bodyPr/>
          <a:lstStyle/>
          <a:p>
            <a:pPr algn="ctr"/>
            <a:r>
              <a:rPr lang="en-US" dirty="0"/>
              <a:t>Chapter One: A Lost Small Town</a:t>
            </a:r>
          </a:p>
        </p:txBody>
      </p:sp>
      <p:sp>
        <p:nvSpPr>
          <p:cNvPr id="3" name="Content Placeholder 2">
            <a:extLst>
              <a:ext uri="{FF2B5EF4-FFF2-40B4-BE49-F238E27FC236}">
                <a16:creationId xmlns:a16="http://schemas.microsoft.com/office/drawing/2014/main" id="{EB79B3AE-C820-4154-6E1E-5A16053633E8}"/>
              </a:ext>
            </a:extLst>
          </p:cNvPr>
          <p:cNvSpPr>
            <a:spLocks noGrp="1"/>
          </p:cNvSpPr>
          <p:nvPr>
            <p:ph idx="1"/>
          </p:nvPr>
        </p:nvSpPr>
        <p:spPr>
          <a:xfrm>
            <a:off x="337626" y="3679244"/>
            <a:ext cx="11626556" cy="3035881"/>
          </a:xfrm>
        </p:spPr>
        <p:txBody>
          <a:bodyPr>
            <a:normAutofit/>
          </a:bodyPr>
          <a:lstStyle/>
          <a:p>
            <a:pPr>
              <a:buFont typeface="Wingdings" pitchFamily="2" charset="2"/>
              <a:buChar char="Ø"/>
            </a:pPr>
            <a:r>
              <a:rPr lang="en-US" dirty="0"/>
              <a:t>Janine Small (Pfizer, president of international markets), October 2022 to EU: </a:t>
            </a:r>
            <a:br>
              <a:rPr lang="en-US" dirty="0"/>
            </a:br>
            <a:r>
              <a:rPr lang="en-US" dirty="0"/>
              <a:t>“The MRNA </a:t>
            </a:r>
            <a:r>
              <a:rPr lang="en-US" b="1" dirty="0"/>
              <a:t>vaccines were never tested to stop transmission</a:t>
            </a:r>
            <a:r>
              <a:rPr lang="en-US" dirty="0"/>
              <a:t>” </a:t>
            </a:r>
            <a:r>
              <a:rPr lang="en-US" sz="1200" dirty="0"/>
              <a:t>(p.15) </a:t>
            </a:r>
          </a:p>
          <a:p>
            <a:pPr>
              <a:buFont typeface="Wingdings" pitchFamily="2" charset="2"/>
              <a:buChar char="Ø"/>
            </a:pPr>
            <a:r>
              <a:rPr lang="en-US" dirty="0"/>
              <a:t>”…transmission is known to be a </a:t>
            </a:r>
            <a:r>
              <a:rPr lang="en-US" b="1" dirty="0"/>
              <a:t>lie</a:t>
            </a:r>
            <a:r>
              <a:rPr lang="en-US" dirty="0"/>
              <a:t> and the “vaccines’ efficacy itself is known to be a lie – </a:t>
            </a:r>
            <a:r>
              <a:rPr lang="en-US" b="1" dirty="0"/>
              <a:t>are they sorry?” </a:t>
            </a:r>
            <a:r>
              <a:rPr lang="en-US" sz="1200" dirty="0"/>
              <a:t>(p.15)</a:t>
            </a:r>
          </a:p>
          <a:p>
            <a:pPr>
              <a:buFont typeface="Wingdings" pitchFamily="2" charset="2"/>
              <a:buChar char="Ø"/>
            </a:pPr>
            <a:r>
              <a:rPr lang="en-US" dirty="0"/>
              <a:t>“</a:t>
            </a:r>
            <a:r>
              <a:rPr lang="en-US" b="1" dirty="0"/>
              <a:t>I forgive </a:t>
            </a:r>
            <a:r>
              <a:rPr lang="en-US" dirty="0"/>
              <a:t>my loved ones for keeping us from the Thanksgiving table. </a:t>
            </a:r>
            <a:r>
              <a:rPr lang="en-US" b="1" dirty="0"/>
              <a:t>I forgive </a:t>
            </a:r>
            <a:r>
              <a:rPr lang="en-US" dirty="0"/>
              <a:t>my best friend for leaving the country without saying goodbye…. It was my risk, my body, my decision, my life…my heart broke” </a:t>
            </a:r>
            <a:r>
              <a:rPr lang="en-US" sz="1200" dirty="0"/>
              <a:t>(p.17)</a:t>
            </a:r>
          </a:p>
          <a:p>
            <a:pPr>
              <a:buFont typeface="Wingdings" pitchFamily="2" charset="2"/>
              <a:buChar char="Ø"/>
            </a:pPr>
            <a:r>
              <a:rPr lang="en-US" dirty="0"/>
              <a:t>“They took the money and there is </a:t>
            </a:r>
            <a:r>
              <a:rPr lang="en-US" b="1" dirty="0"/>
              <a:t>blood on their hands</a:t>
            </a:r>
            <a:r>
              <a:rPr lang="en-US" dirty="0"/>
              <a:t>” </a:t>
            </a:r>
            <a:r>
              <a:rPr lang="en-US" sz="1200" dirty="0"/>
              <a:t>(p.19) – </a:t>
            </a:r>
            <a:br>
              <a:rPr lang="en-US" sz="1200" dirty="0"/>
            </a:br>
            <a:r>
              <a:rPr lang="en-US" sz="1600" dirty="0">
                <a:solidFill>
                  <a:schemeClr val="accent2"/>
                </a:solidFill>
              </a:rPr>
              <a:t>             (the universities, the hospitals, the doctors, the governors, the journalists, the schools, the pharmacists . . .) </a:t>
            </a:r>
          </a:p>
          <a:p>
            <a:pPr marL="0" indent="0">
              <a:buNone/>
            </a:pPr>
            <a:endParaRPr lang="en-US" dirty="0"/>
          </a:p>
          <a:p>
            <a:pPr marL="0" indent="0">
              <a:buNone/>
            </a:pPr>
            <a:endParaRPr lang="en-US" dirty="0"/>
          </a:p>
        </p:txBody>
      </p:sp>
      <p:pic>
        <p:nvPicPr>
          <p:cNvPr id="2058" name="Picture 10" descr="Millerton NY - I heart you: Our Town, Millerton New York">
            <a:extLst>
              <a:ext uri="{FF2B5EF4-FFF2-40B4-BE49-F238E27FC236}">
                <a16:creationId xmlns:a16="http://schemas.microsoft.com/office/drawing/2014/main" id="{F8A5AAE8-216E-6004-39C1-03F593436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369"/>
          <a:stretch/>
        </p:blipFill>
        <p:spPr bwMode="auto">
          <a:xfrm>
            <a:off x="4555081" y="1738199"/>
            <a:ext cx="3426245" cy="18475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ere's how to show proof of COVID-19 vaccination status in California">
            <a:extLst>
              <a:ext uri="{FF2B5EF4-FFF2-40B4-BE49-F238E27FC236}">
                <a16:creationId xmlns:a16="http://schemas.microsoft.com/office/drawing/2014/main" id="{62E74D52-E325-8025-0DC5-DFF3C78A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3433">
            <a:off x="215666" y="1759686"/>
            <a:ext cx="2794391" cy="1862927"/>
          </a:xfrm>
          <a:prstGeom prst="rect">
            <a:avLst/>
          </a:prstGeom>
          <a:noFill/>
          <a:effectLst>
            <a:softEdge rad="156622"/>
          </a:effectLst>
          <a:extLst>
            <a:ext uri="{909E8E84-426E-40DD-AFC4-6F175D3DCCD1}">
              <a14:hiddenFill xmlns:a14="http://schemas.microsoft.com/office/drawing/2010/main">
                <a:solidFill>
                  <a:srgbClr val="FFFFFF"/>
                </a:solidFill>
              </a14:hiddenFill>
            </a:ext>
          </a:extLst>
        </p:spPr>
      </p:pic>
      <p:pic>
        <p:nvPicPr>
          <p:cNvPr id="2066" name="Picture 18" descr="OSHA Notice Safety Sign: To Enter Proof Of COVID-19 Vaccination Required (MBDX803VA)">
            <a:extLst>
              <a:ext uri="{FF2B5EF4-FFF2-40B4-BE49-F238E27FC236}">
                <a16:creationId xmlns:a16="http://schemas.microsoft.com/office/drawing/2014/main" id="{93CEA8CE-6647-F437-BAB2-BF566373A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373">
            <a:off x="9527225" y="1788540"/>
            <a:ext cx="2296236" cy="1642245"/>
          </a:xfrm>
          <a:prstGeom prst="rect">
            <a:avLst/>
          </a:prstGeom>
          <a:noFill/>
          <a:effectLst>
            <a:softEdge rad="18365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9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OSHA Notice Safety Sign: To Enter Proof Of COVID-19 Vaccination Required (MBDX803VA)">
            <a:extLst>
              <a:ext uri="{FF2B5EF4-FFF2-40B4-BE49-F238E27FC236}">
                <a16:creationId xmlns:a16="http://schemas.microsoft.com/office/drawing/2014/main" id="{93CEA8CE-6647-F437-BAB2-BF566373A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0373">
            <a:off x="9527225" y="1788540"/>
            <a:ext cx="2296236" cy="1642245"/>
          </a:xfrm>
          <a:prstGeom prst="rect">
            <a:avLst/>
          </a:prstGeom>
          <a:noFill/>
          <a:effectLst>
            <a:softEdge rad="183657"/>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0FB9B3-EAB7-18E1-EB0A-14C5DEE7B22C}"/>
              </a:ext>
            </a:extLst>
          </p:cNvPr>
          <p:cNvSpPr>
            <a:spLocks noGrp="1"/>
          </p:cNvSpPr>
          <p:nvPr>
            <p:ph type="title"/>
          </p:nvPr>
        </p:nvSpPr>
        <p:spPr>
          <a:xfrm>
            <a:off x="2471737" y="973668"/>
            <a:ext cx="7444629" cy="706964"/>
          </a:xfrm>
        </p:spPr>
        <p:txBody>
          <a:bodyPr/>
          <a:lstStyle/>
          <a:p>
            <a:pPr algn="ctr"/>
            <a:r>
              <a:rPr lang="en-US" dirty="0"/>
              <a:t>Chapter One: A Lost Small Town</a:t>
            </a:r>
          </a:p>
        </p:txBody>
      </p:sp>
      <p:sp>
        <p:nvSpPr>
          <p:cNvPr id="3" name="Content Placeholder 2">
            <a:extLst>
              <a:ext uri="{FF2B5EF4-FFF2-40B4-BE49-F238E27FC236}">
                <a16:creationId xmlns:a16="http://schemas.microsoft.com/office/drawing/2014/main" id="{EB79B3AE-C820-4154-6E1E-5A16053633E8}"/>
              </a:ext>
            </a:extLst>
          </p:cNvPr>
          <p:cNvSpPr>
            <a:spLocks noGrp="1"/>
          </p:cNvSpPr>
          <p:nvPr>
            <p:ph idx="1"/>
          </p:nvPr>
        </p:nvSpPr>
        <p:spPr>
          <a:xfrm>
            <a:off x="461273" y="3621806"/>
            <a:ext cx="5121379" cy="3035881"/>
          </a:xfrm>
        </p:spPr>
        <p:txBody>
          <a:bodyPr>
            <a:normAutofit fontScale="92500"/>
          </a:bodyPr>
          <a:lstStyle/>
          <a:p>
            <a:pPr marL="0" indent="0">
              <a:buNone/>
            </a:pPr>
            <a:r>
              <a:rPr lang="en-US" sz="2000" dirty="0"/>
              <a:t>“The people who got it right, for whatever reason, may want to gloat. The people who got it wrong, for whatever reason, may feel defensive . . . Treating pandemic choices as a scorecard on which some people racked up more points than others is preventing us from moving forward. We have to put these fights aside and declare a </a:t>
            </a:r>
            <a:r>
              <a:rPr lang="en-US" sz="2000" b="1" dirty="0"/>
              <a:t>pandemic amnesty</a:t>
            </a:r>
            <a:r>
              <a:rPr lang="en-US" sz="2000" dirty="0"/>
              <a:t>”</a:t>
            </a:r>
            <a:r>
              <a:rPr lang="en-US" dirty="0"/>
              <a:t> – Emily Oster</a:t>
            </a:r>
          </a:p>
          <a:p>
            <a:pPr marL="0" indent="0">
              <a:buNone/>
            </a:pPr>
            <a:endParaRPr lang="en-US" dirty="0"/>
          </a:p>
          <a:p>
            <a:pPr marL="0" indent="0">
              <a:buNone/>
            </a:pPr>
            <a:endParaRPr lang="en-US" dirty="0"/>
          </a:p>
        </p:txBody>
      </p:sp>
      <p:pic>
        <p:nvPicPr>
          <p:cNvPr id="4102" name="Picture 6">
            <a:extLst>
              <a:ext uri="{FF2B5EF4-FFF2-40B4-BE49-F238E27FC236}">
                <a16:creationId xmlns:a16="http://schemas.microsoft.com/office/drawing/2014/main" id="{B118AA38-C634-DE15-FD41-EB5A79217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2788">
            <a:off x="297748" y="443265"/>
            <a:ext cx="2207339" cy="30358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E4864CD0-B3E0-15B6-E90E-5C495A95D81E}"/>
              </a:ext>
            </a:extLst>
          </p:cNvPr>
          <p:cNvSpPr txBox="1">
            <a:spLocks/>
          </p:cNvSpPr>
          <p:nvPr/>
        </p:nvSpPr>
        <p:spPr>
          <a:xfrm>
            <a:off x="6609348" y="3817051"/>
            <a:ext cx="5354833" cy="20672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a:t>“…Or, </a:t>
            </a:r>
            <a:r>
              <a:rPr lang="en-US" sz="2000" b="1" dirty="0"/>
              <a:t>no</a:t>
            </a:r>
            <a:r>
              <a:rPr lang="en-US" sz="2000" dirty="0"/>
              <a:t>. It’s not about a “scorecard.” It’s about a series of crimes. Let there be no misunderstanding. “Amnesty” for crimes of this severity and scale is not an option. There was no group hug after the liberation of Auschwitz” </a:t>
            </a:r>
            <a:r>
              <a:rPr lang="en-US" sz="1200" dirty="0"/>
              <a:t>(p.18) </a:t>
            </a:r>
            <a:r>
              <a:rPr lang="en-US" dirty="0"/>
              <a:t>– </a:t>
            </a:r>
            <a:r>
              <a:rPr lang="en-US" dirty="0" err="1"/>
              <a:t>Namoi</a:t>
            </a:r>
            <a:r>
              <a:rPr lang="en-US" dirty="0"/>
              <a:t> Wolf</a:t>
            </a:r>
          </a:p>
          <a:p>
            <a:pPr marL="0" indent="0">
              <a:buFont typeface="Wingdings 3" charset="2"/>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334860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CA27-C16C-5AB6-D7B4-C58728F65888}"/>
              </a:ext>
            </a:extLst>
          </p:cNvPr>
          <p:cNvSpPr>
            <a:spLocks noGrp="1"/>
          </p:cNvSpPr>
          <p:nvPr>
            <p:ph type="title"/>
          </p:nvPr>
        </p:nvSpPr>
        <p:spPr>
          <a:xfrm>
            <a:off x="1154954" y="973668"/>
            <a:ext cx="9146334" cy="706964"/>
          </a:xfrm>
        </p:spPr>
        <p:txBody>
          <a:bodyPr/>
          <a:lstStyle/>
          <a:p>
            <a:pPr algn="ctr"/>
            <a:r>
              <a:rPr lang="en-US" dirty="0"/>
              <a:t>Chapter Two: Opening Boxes from 2019</a:t>
            </a:r>
          </a:p>
        </p:txBody>
      </p:sp>
      <p:pic>
        <p:nvPicPr>
          <p:cNvPr id="5122" name="Picture 2" descr="Broadway shutdown extended, theaters will remain dark through May 2021 - cleveland.com">
            <a:extLst>
              <a:ext uri="{FF2B5EF4-FFF2-40B4-BE49-F238E27FC236}">
                <a16:creationId xmlns:a16="http://schemas.microsoft.com/office/drawing/2014/main" id="{01436095-D295-7ED0-7637-2A9E44548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680632"/>
            <a:ext cx="2743683" cy="18001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63259B1-7A0F-2A83-16C1-803140106F54}"/>
                  </a:ext>
                </a:extLst>
              </p14:cNvPr>
              <p14:cNvContentPartPr/>
              <p14:nvPr/>
            </p14:nvContentPartPr>
            <p14:xfrm>
              <a:off x="216552" y="1618589"/>
              <a:ext cx="2831930" cy="1943631"/>
            </p14:xfrm>
          </p:contentPart>
        </mc:Choice>
        <mc:Fallback xmlns="">
          <p:pic>
            <p:nvPicPr>
              <p:cNvPr id="10" name="Ink 9">
                <a:extLst>
                  <a:ext uri="{FF2B5EF4-FFF2-40B4-BE49-F238E27FC236}">
                    <a16:creationId xmlns:a16="http://schemas.microsoft.com/office/drawing/2014/main" id="{963259B1-7A0F-2A83-16C1-803140106F54}"/>
                  </a:ext>
                </a:extLst>
              </p:cNvPr>
              <p:cNvPicPr/>
              <p:nvPr/>
            </p:nvPicPr>
            <p:blipFill>
              <a:blip r:embed="rId4"/>
              <a:stretch>
                <a:fillRect/>
              </a:stretch>
            </p:blipFill>
            <p:spPr>
              <a:xfrm>
                <a:off x="180914" y="1582589"/>
                <a:ext cx="2903565" cy="201527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7E5CE53-C959-2BA9-6B8C-34AFA9E78A8E}"/>
                  </a:ext>
                </a:extLst>
              </p14:cNvPr>
              <p14:cNvContentPartPr/>
              <p14:nvPr/>
            </p14:nvContentPartPr>
            <p14:xfrm>
              <a:off x="673349" y="2006235"/>
              <a:ext cx="2402439" cy="1511347"/>
            </p14:xfrm>
          </p:contentPart>
        </mc:Choice>
        <mc:Fallback xmlns="">
          <p:pic>
            <p:nvPicPr>
              <p:cNvPr id="13" name="Ink 12">
                <a:extLst>
                  <a:ext uri="{FF2B5EF4-FFF2-40B4-BE49-F238E27FC236}">
                    <a16:creationId xmlns:a16="http://schemas.microsoft.com/office/drawing/2014/main" id="{57E5CE53-C959-2BA9-6B8C-34AFA9E78A8E}"/>
                  </a:ext>
                </a:extLst>
              </p:cNvPr>
              <p:cNvPicPr/>
              <p:nvPr/>
            </p:nvPicPr>
            <p:blipFill>
              <a:blip r:embed="rId6"/>
              <a:stretch>
                <a:fillRect/>
              </a:stretch>
            </p:blipFill>
            <p:spPr>
              <a:xfrm>
                <a:off x="637352" y="1970242"/>
                <a:ext cx="2474073" cy="1582973"/>
              </a:xfrm>
              <a:prstGeom prst="rect">
                <a:avLst/>
              </a:prstGeom>
            </p:spPr>
          </p:pic>
        </mc:Fallback>
      </mc:AlternateContent>
      <p:pic>
        <p:nvPicPr>
          <p:cNvPr id="5124" name="Picture 4" descr="Moving Boxes: Where to Find Them for Free">
            <a:extLst>
              <a:ext uri="{FF2B5EF4-FFF2-40B4-BE49-F238E27FC236}">
                <a16:creationId xmlns:a16="http://schemas.microsoft.com/office/drawing/2014/main" id="{AAE147A5-EE6B-43E8-D0B9-9060B46B0E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9783" y="1680632"/>
            <a:ext cx="2273613" cy="15678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B883181-18FE-DF3A-E90E-168218ACA59D}"/>
              </a:ext>
            </a:extLst>
          </p:cNvPr>
          <p:cNvSpPr txBox="1"/>
          <p:nvPr/>
        </p:nvSpPr>
        <p:spPr>
          <a:xfrm>
            <a:off x="304799" y="3624263"/>
            <a:ext cx="3171825" cy="923330"/>
          </a:xfrm>
          <a:prstGeom prst="rect">
            <a:avLst/>
          </a:prstGeom>
          <a:noFill/>
        </p:spPr>
        <p:txBody>
          <a:bodyPr wrap="square" rtlCol="0">
            <a:spAutoFit/>
          </a:bodyPr>
          <a:lstStyle/>
          <a:p>
            <a:r>
              <a:rPr lang="en-US" dirty="0"/>
              <a:t>“Long-revered institutions had </a:t>
            </a:r>
            <a:r>
              <a:rPr lang="en-US" b="1" dirty="0"/>
              <a:t>lost all morality </a:t>
            </a:r>
            <a:r>
              <a:rPr lang="en-US" dirty="0"/>
              <a:t>and authority.”</a:t>
            </a:r>
          </a:p>
        </p:txBody>
      </p:sp>
      <p:sp>
        <p:nvSpPr>
          <p:cNvPr id="16" name="TextBox 15">
            <a:extLst>
              <a:ext uri="{FF2B5EF4-FFF2-40B4-BE49-F238E27FC236}">
                <a16:creationId xmlns:a16="http://schemas.microsoft.com/office/drawing/2014/main" id="{D6E501DF-ADA2-FFC3-6992-A0B4AF2A1BB7}"/>
              </a:ext>
            </a:extLst>
          </p:cNvPr>
          <p:cNvSpPr txBox="1"/>
          <p:nvPr/>
        </p:nvSpPr>
        <p:spPr>
          <a:xfrm>
            <a:off x="3532585" y="3248507"/>
            <a:ext cx="3852063" cy="1200329"/>
          </a:xfrm>
          <a:prstGeom prst="rect">
            <a:avLst/>
          </a:prstGeom>
          <a:noFill/>
        </p:spPr>
        <p:txBody>
          <a:bodyPr wrap="square" rtlCol="0">
            <a:spAutoFit/>
          </a:bodyPr>
          <a:lstStyle/>
          <a:p>
            <a:pPr algn="ctr"/>
            <a:r>
              <a:rPr lang="en-US" dirty="0"/>
              <a:t>“</a:t>
            </a:r>
            <a:r>
              <a:rPr lang="en-US" b="1" dirty="0"/>
              <a:t>Worlds of authority that had seemed sparkling and real in 2019 revealed themselves to be seething with rot</a:t>
            </a:r>
            <a:r>
              <a:rPr lang="en-US" dirty="0"/>
              <a:t>.” </a:t>
            </a:r>
          </a:p>
        </p:txBody>
      </p:sp>
      <p:sp>
        <p:nvSpPr>
          <p:cNvPr id="17" name="TextBox 16">
            <a:extLst>
              <a:ext uri="{FF2B5EF4-FFF2-40B4-BE49-F238E27FC236}">
                <a16:creationId xmlns:a16="http://schemas.microsoft.com/office/drawing/2014/main" id="{6AA69DA2-3F7F-9D39-9974-49CC6B81CC7B}"/>
              </a:ext>
            </a:extLst>
          </p:cNvPr>
          <p:cNvSpPr txBox="1"/>
          <p:nvPr/>
        </p:nvSpPr>
        <p:spPr>
          <a:xfrm>
            <a:off x="7190073" y="2345301"/>
            <a:ext cx="2977650" cy="923330"/>
          </a:xfrm>
          <a:prstGeom prst="rect">
            <a:avLst/>
          </a:prstGeom>
          <a:noFill/>
        </p:spPr>
        <p:txBody>
          <a:bodyPr wrap="square" rtlCol="0">
            <a:spAutoFit/>
          </a:bodyPr>
          <a:lstStyle/>
          <a:p>
            <a:r>
              <a:rPr lang="en-US" dirty="0"/>
              <a:t>”The major newspapers? – shills for </a:t>
            </a:r>
            <a:r>
              <a:rPr lang="en-US" b="1" dirty="0"/>
              <a:t>genocidal imperial powers.</a:t>
            </a:r>
            <a:r>
              <a:rPr lang="en-US" dirty="0"/>
              <a:t>” </a:t>
            </a:r>
          </a:p>
        </p:txBody>
      </p:sp>
      <p:pic>
        <p:nvPicPr>
          <p:cNvPr id="5126" name="Picture 6" descr="Behind the Cover: Why Covid-19 Is Winning - The New York Times">
            <a:extLst>
              <a:ext uri="{FF2B5EF4-FFF2-40B4-BE49-F238E27FC236}">
                <a16:creationId xmlns:a16="http://schemas.microsoft.com/office/drawing/2014/main" id="{023A4857-A91B-34B5-0BCB-E665C1C638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259" t="16200" r="34938" b="17658"/>
          <a:stretch/>
        </p:blipFill>
        <p:spPr bwMode="auto">
          <a:xfrm>
            <a:off x="10183702" y="1527281"/>
            <a:ext cx="1794076" cy="223444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Oxford - Students | Britannica Kids | Homework Help">
            <a:extLst>
              <a:ext uri="{FF2B5EF4-FFF2-40B4-BE49-F238E27FC236}">
                <a16:creationId xmlns:a16="http://schemas.microsoft.com/office/drawing/2014/main" id="{F60BB1CF-6EA4-E467-B326-CA70CC2065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9318" y="4816382"/>
            <a:ext cx="2472952" cy="16486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8D5B1057-726C-BDC5-BA82-030B272F5634}"/>
                  </a:ext>
                </a:extLst>
              </p14:cNvPr>
              <p14:cNvContentPartPr/>
              <p14:nvPr/>
            </p14:nvContentPartPr>
            <p14:xfrm>
              <a:off x="10140100" y="1825049"/>
              <a:ext cx="1957477" cy="1936675"/>
            </p14:xfrm>
          </p:contentPart>
        </mc:Choice>
        <mc:Fallback xmlns="">
          <p:pic>
            <p:nvPicPr>
              <p:cNvPr id="18" name="Ink 17">
                <a:extLst>
                  <a:ext uri="{FF2B5EF4-FFF2-40B4-BE49-F238E27FC236}">
                    <a16:creationId xmlns:a16="http://schemas.microsoft.com/office/drawing/2014/main" id="{8D5B1057-726C-BDC5-BA82-030B272F5634}"/>
                  </a:ext>
                </a:extLst>
              </p:cNvPr>
              <p:cNvPicPr/>
              <p:nvPr/>
            </p:nvPicPr>
            <p:blipFill>
              <a:blip r:embed="rId6"/>
              <a:stretch>
                <a:fillRect/>
              </a:stretch>
            </p:blipFill>
            <p:spPr>
              <a:xfrm>
                <a:off x="10104104" y="1789051"/>
                <a:ext cx="2029110" cy="200831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E332DD77-F63C-25A4-F5F6-483E5BC0EE06}"/>
                  </a:ext>
                </a:extLst>
              </p14:cNvPr>
              <p14:cNvContentPartPr/>
              <p14:nvPr/>
            </p14:nvContentPartPr>
            <p14:xfrm>
              <a:off x="10056624" y="1586719"/>
              <a:ext cx="1887404" cy="2037544"/>
            </p14:xfrm>
          </p:contentPart>
        </mc:Choice>
        <mc:Fallback xmlns="">
          <p:pic>
            <p:nvPicPr>
              <p:cNvPr id="19" name="Ink 18">
                <a:extLst>
                  <a:ext uri="{FF2B5EF4-FFF2-40B4-BE49-F238E27FC236}">
                    <a16:creationId xmlns:a16="http://schemas.microsoft.com/office/drawing/2014/main" id="{E332DD77-F63C-25A4-F5F6-483E5BC0EE06}"/>
                  </a:ext>
                </a:extLst>
              </p:cNvPr>
              <p:cNvPicPr/>
              <p:nvPr/>
            </p:nvPicPr>
            <p:blipFill>
              <a:blip r:embed="rId4"/>
              <a:stretch>
                <a:fillRect/>
              </a:stretch>
            </p:blipFill>
            <p:spPr>
              <a:xfrm>
                <a:off x="10020985" y="1550720"/>
                <a:ext cx="1959041" cy="2109182"/>
              </a:xfrm>
              <a:prstGeom prst="rect">
                <a:avLst/>
              </a:prstGeom>
            </p:spPr>
          </p:pic>
        </mc:Fallback>
      </mc:AlternateContent>
      <p:sp>
        <p:nvSpPr>
          <p:cNvPr id="21" name="TextBox 20">
            <a:extLst>
              <a:ext uri="{FF2B5EF4-FFF2-40B4-BE49-F238E27FC236}">
                <a16:creationId xmlns:a16="http://schemas.microsoft.com/office/drawing/2014/main" id="{FD14F180-80C0-796B-F266-3EFDCE3B05CF}"/>
              </a:ext>
            </a:extLst>
          </p:cNvPr>
          <p:cNvSpPr txBox="1"/>
          <p:nvPr/>
        </p:nvSpPr>
        <p:spPr>
          <a:xfrm>
            <a:off x="5631759" y="4887953"/>
            <a:ext cx="4939987" cy="1754326"/>
          </a:xfrm>
          <a:prstGeom prst="rect">
            <a:avLst/>
          </a:prstGeom>
          <a:noFill/>
        </p:spPr>
        <p:txBody>
          <a:bodyPr wrap="square" rtlCol="0">
            <a:spAutoFit/>
          </a:bodyPr>
          <a:lstStyle/>
          <a:p>
            <a:r>
              <a:rPr lang="en-US" dirty="0"/>
              <a:t>“</a:t>
            </a:r>
            <a:r>
              <a:rPr lang="en-US" b="1" dirty="0"/>
              <a:t>Oxford</a:t>
            </a:r>
            <a:r>
              <a:rPr lang="en-US" dirty="0"/>
              <a:t> had complied with the requirement that its students endure online learning…an institution that </a:t>
            </a:r>
            <a:r>
              <a:rPr lang="en-US" b="1" dirty="0"/>
              <a:t>survived plagues and epidemics…wars </a:t>
            </a:r>
            <a:r>
              <a:rPr lang="en-US" dirty="0"/>
              <a:t>and revolutions, that had nobly taught students in the face of crisis.”</a:t>
            </a:r>
          </a:p>
        </p:txBody>
      </p:sp>
    </p:spTree>
    <p:extLst>
      <p:ext uri="{BB962C8B-B14F-4D97-AF65-F5344CB8AC3E}">
        <p14:creationId xmlns:p14="http://schemas.microsoft.com/office/powerpoint/2010/main" val="176270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CA27-C16C-5AB6-D7B4-C58728F65888}"/>
              </a:ext>
            </a:extLst>
          </p:cNvPr>
          <p:cNvSpPr>
            <a:spLocks noGrp="1"/>
          </p:cNvSpPr>
          <p:nvPr>
            <p:ph type="title"/>
          </p:nvPr>
        </p:nvSpPr>
        <p:spPr>
          <a:xfrm>
            <a:off x="1154954" y="973668"/>
            <a:ext cx="9146334" cy="706964"/>
          </a:xfrm>
        </p:spPr>
        <p:txBody>
          <a:bodyPr/>
          <a:lstStyle/>
          <a:p>
            <a:pPr algn="ctr"/>
            <a:r>
              <a:rPr lang="en-US" dirty="0"/>
              <a:t>Chapter Two: Opening Boxes from 2019</a:t>
            </a:r>
          </a:p>
        </p:txBody>
      </p:sp>
      <p:sp>
        <p:nvSpPr>
          <p:cNvPr id="3" name="TextBox 2">
            <a:extLst>
              <a:ext uri="{FF2B5EF4-FFF2-40B4-BE49-F238E27FC236}">
                <a16:creationId xmlns:a16="http://schemas.microsoft.com/office/drawing/2014/main" id="{75D413B4-FCE5-562C-7308-2B78C3F42ABA}"/>
              </a:ext>
            </a:extLst>
          </p:cNvPr>
          <p:cNvSpPr txBox="1"/>
          <p:nvPr/>
        </p:nvSpPr>
        <p:spPr>
          <a:xfrm>
            <a:off x="304800" y="2333685"/>
            <a:ext cx="11582400" cy="4524315"/>
          </a:xfrm>
          <a:prstGeom prst="rect">
            <a:avLst/>
          </a:prstGeom>
          <a:noFill/>
        </p:spPr>
        <p:txBody>
          <a:bodyPr wrap="square" rtlCol="0">
            <a:spAutoFit/>
          </a:bodyPr>
          <a:lstStyle/>
          <a:p>
            <a:pPr marL="285750" indent="-285750">
              <a:buClr>
                <a:schemeClr val="accent1"/>
              </a:buClr>
              <a:buFont typeface="Wingdings" pitchFamily="2" charset="2"/>
              <a:buChar char="Ø"/>
            </a:pPr>
            <a:r>
              <a:rPr lang="en-US" dirty="0"/>
              <a:t>“I had been made a </a:t>
            </a:r>
            <a:r>
              <a:rPr lang="en-US" b="1" dirty="0"/>
              <a:t>non-person overnight</a:t>
            </a:r>
            <a:r>
              <a:rPr lang="en-US" dirty="0"/>
              <a:t>. . . CDC had colluded with Twitter . . . The federal government is stunning, especially in </a:t>
            </a:r>
            <a:r>
              <a:rPr lang="en-US" b="1" dirty="0"/>
              <a:t>collusion</a:t>
            </a:r>
            <a:r>
              <a:rPr lang="en-US" dirty="0"/>
              <a:t> with the biggest content companies in the world” </a:t>
            </a:r>
            <a:r>
              <a:rPr lang="en-US" sz="1200" dirty="0"/>
              <a:t>(p.27) -- Missouri vs Biden-WH colluded with Tech)</a:t>
            </a:r>
            <a:br>
              <a:rPr lang="en-US" sz="1200" dirty="0"/>
            </a:br>
            <a:endParaRPr lang="en-US" sz="1200" dirty="0"/>
          </a:p>
          <a:p>
            <a:pPr marL="285750" indent="-285750">
              <a:buClr>
                <a:schemeClr val="accent1"/>
              </a:buClr>
              <a:buFont typeface="Wingdings" pitchFamily="2" charset="2"/>
              <a:buChar char="Ø"/>
            </a:pPr>
            <a:r>
              <a:rPr lang="en-US" dirty="0"/>
              <a:t>“It is a </a:t>
            </a:r>
            <a:r>
              <a:rPr lang="en-US" b="1" dirty="0"/>
              <a:t>post-truth world</a:t>
            </a:r>
            <a:r>
              <a:rPr lang="en-US" dirty="0"/>
              <a:t>. A post-meritocracy world”</a:t>
            </a:r>
            <a:r>
              <a:rPr lang="en-US" sz="1600" dirty="0"/>
              <a:t> </a:t>
            </a:r>
            <a:r>
              <a:rPr lang="en-US" sz="1200" dirty="0"/>
              <a:t>(p.28)</a:t>
            </a:r>
            <a:br>
              <a:rPr lang="en-US" sz="1200" dirty="0"/>
            </a:br>
            <a:endParaRPr lang="en-US" sz="1200" dirty="0"/>
          </a:p>
          <a:p>
            <a:pPr marL="285750" indent="-285750">
              <a:buClr>
                <a:schemeClr val="accent1"/>
              </a:buClr>
              <a:buFont typeface="Wingdings" pitchFamily="2" charset="2"/>
              <a:buChar char="Ø"/>
            </a:pPr>
            <a:r>
              <a:rPr lang="en-US" sz="1600" dirty="0"/>
              <a:t>“</a:t>
            </a:r>
            <a:r>
              <a:rPr lang="en-US" dirty="0"/>
              <a:t>A new constellation of</a:t>
            </a:r>
            <a:r>
              <a:rPr lang="en-US" b="1" dirty="0"/>
              <a:t> friends </a:t>
            </a:r>
            <a:r>
              <a:rPr lang="en-US" dirty="0"/>
              <a:t>… more personal freedom now than I did as a member of the most privileged class…My former elite network paid lip service to diversity, but there was a </a:t>
            </a:r>
            <a:r>
              <a:rPr lang="en-US" b="1" dirty="0"/>
              <a:t>deadening sameness and conformity</a:t>
            </a:r>
            <a:r>
              <a:rPr lang="en-US" dirty="0"/>
              <a:t>”</a:t>
            </a:r>
            <a:r>
              <a:rPr lang="en-US" sz="1600" dirty="0"/>
              <a:t> </a:t>
            </a:r>
            <a:r>
              <a:rPr lang="en-US" sz="1200" dirty="0"/>
              <a:t>(p.29)</a:t>
            </a:r>
            <a:br>
              <a:rPr lang="en-US" sz="1200" dirty="0"/>
            </a:br>
            <a:endParaRPr lang="en-US" sz="1200" dirty="0"/>
          </a:p>
          <a:p>
            <a:pPr marL="285750" indent="-285750">
              <a:buClr>
                <a:schemeClr val="accent1"/>
              </a:buClr>
              <a:buFont typeface="Wingdings" pitchFamily="2" charset="2"/>
              <a:buChar char="Ø"/>
            </a:pPr>
            <a:r>
              <a:rPr lang="en-US" dirty="0"/>
              <a:t>“I now work with people who...  are sterling human beings, protect the cherished ideals of … </a:t>
            </a:r>
            <a:r>
              <a:rPr lang="en-US" b="1" dirty="0"/>
              <a:t>America</a:t>
            </a:r>
            <a:r>
              <a:rPr lang="en-US" dirty="0"/>
              <a:t>… what unites them is the </a:t>
            </a:r>
            <a:r>
              <a:rPr lang="en-US" b="1" dirty="0"/>
              <a:t>excellence of their characters</a:t>
            </a:r>
            <a:r>
              <a:rPr lang="en-US" dirty="0"/>
              <a:t>” </a:t>
            </a:r>
            <a:r>
              <a:rPr lang="en-US" sz="1200" dirty="0"/>
              <a:t>(p.29)</a:t>
            </a:r>
            <a:br>
              <a:rPr lang="en-US" sz="1200" dirty="0"/>
            </a:br>
            <a:endParaRPr lang="en-US" sz="1200" dirty="0"/>
          </a:p>
          <a:p>
            <a:pPr marL="285750" indent="-285750">
              <a:buClr>
                <a:schemeClr val="accent1"/>
              </a:buClr>
              <a:buFont typeface="Wingdings" pitchFamily="2" charset="2"/>
              <a:buChar char="Ø"/>
            </a:pPr>
            <a:r>
              <a:rPr lang="en-US" sz="1600" dirty="0"/>
              <a:t>“</a:t>
            </a:r>
            <a:r>
              <a:rPr lang="en-US" dirty="0"/>
              <a:t>I no longer want to sit at a table with people who are okay with the </a:t>
            </a:r>
            <a:r>
              <a:rPr lang="en-US" b="1" dirty="0"/>
              <a:t>murder of children</a:t>
            </a:r>
            <a:r>
              <a:rPr lang="en-US" dirty="0"/>
              <a:t>, the poisoning of breast milk … the ruination of women’s fertility… who </a:t>
            </a:r>
            <a:r>
              <a:rPr lang="en-US" b="1" dirty="0"/>
              <a:t>took money </a:t>
            </a:r>
            <a:r>
              <a:rPr lang="en-US" dirty="0"/>
              <a:t>to damage … revealed as monsters and barbarians” </a:t>
            </a:r>
            <a:r>
              <a:rPr lang="en-US" sz="1200" dirty="0"/>
              <a:t>(p.29-30)</a:t>
            </a:r>
          </a:p>
          <a:p>
            <a:pPr marL="285750" indent="-285750">
              <a:buClr>
                <a:schemeClr val="accent1"/>
              </a:buClr>
              <a:buFont typeface="Wingdings" pitchFamily="2" charset="2"/>
              <a:buChar char="Ø"/>
            </a:pPr>
            <a:endParaRPr lang="en-US" sz="1200" dirty="0"/>
          </a:p>
          <a:p>
            <a:pPr marL="285750" indent="-285750">
              <a:buClr>
                <a:schemeClr val="accent1"/>
              </a:buClr>
              <a:buFont typeface="Wingdings" pitchFamily="2" charset="2"/>
              <a:buChar char="Ø"/>
            </a:pPr>
            <a:r>
              <a:rPr lang="en-US" sz="1600" dirty="0"/>
              <a:t>“</a:t>
            </a:r>
            <a:r>
              <a:rPr lang="en-US" b="1" dirty="0"/>
              <a:t>The institutions </a:t>
            </a:r>
            <a:r>
              <a:rPr lang="en-US" dirty="0"/>
              <a:t>the boxes memorialize are </a:t>
            </a:r>
            <a:r>
              <a:rPr lang="en-US" b="1" dirty="0"/>
              <a:t>dead” </a:t>
            </a:r>
            <a:r>
              <a:rPr lang="en-US" sz="1200" dirty="0"/>
              <a:t>(p.30)</a:t>
            </a:r>
            <a:endParaRPr lang="en-US" sz="1600" dirty="0"/>
          </a:p>
        </p:txBody>
      </p:sp>
    </p:spTree>
    <p:extLst>
      <p:ext uri="{BB962C8B-B14F-4D97-AF65-F5344CB8AC3E}">
        <p14:creationId xmlns:p14="http://schemas.microsoft.com/office/powerpoint/2010/main" val="9484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B830-C8A1-9474-ECEC-E1A38F8099BB}"/>
              </a:ext>
            </a:extLst>
          </p:cNvPr>
          <p:cNvSpPr>
            <a:spLocks noGrp="1"/>
          </p:cNvSpPr>
          <p:nvPr>
            <p:ph type="title"/>
          </p:nvPr>
        </p:nvSpPr>
        <p:spPr/>
        <p:txBody>
          <a:bodyPr/>
          <a:lstStyle/>
          <a:p>
            <a:pPr algn="ctr"/>
            <a:r>
              <a:rPr lang="en-US" dirty="0"/>
              <a:t>Chapter Three: What is a Miracle?</a:t>
            </a:r>
          </a:p>
        </p:txBody>
      </p:sp>
      <p:sp>
        <p:nvSpPr>
          <p:cNvPr id="3" name="Content Placeholder 2">
            <a:extLst>
              <a:ext uri="{FF2B5EF4-FFF2-40B4-BE49-F238E27FC236}">
                <a16:creationId xmlns:a16="http://schemas.microsoft.com/office/drawing/2014/main" id="{CF171CDB-FFE0-6817-E24F-261D536CB4E0}"/>
              </a:ext>
            </a:extLst>
          </p:cNvPr>
          <p:cNvSpPr>
            <a:spLocks noGrp="1"/>
          </p:cNvSpPr>
          <p:nvPr>
            <p:ph idx="1"/>
          </p:nvPr>
        </p:nvSpPr>
        <p:spPr>
          <a:xfrm>
            <a:off x="2391998" y="2782641"/>
            <a:ext cx="8201026" cy="3416300"/>
          </a:xfrm>
        </p:spPr>
        <p:txBody>
          <a:bodyPr/>
          <a:lstStyle/>
          <a:p>
            <a:r>
              <a:rPr lang="en-US" dirty="0"/>
              <a:t>“I don’t think I’ll love anyone who is coming over to euthanize my dog” (p.31)</a:t>
            </a:r>
            <a:endParaRPr lang="en-US" sz="1200" dirty="0"/>
          </a:p>
          <a:p>
            <a:r>
              <a:rPr lang="en-US" dirty="0"/>
              <a:t>“</a:t>
            </a:r>
            <a:r>
              <a:rPr lang="en-US" b="1" dirty="0"/>
              <a:t>Not allowed </a:t>
            </a:r>
            <a:r>
              <a:rPr lang="en-US" dirty="0"/>
              <a:t>to be with our elders, not even to hold their hands. . . a sense of wrongdoing, of negative, inharmonious, even </a:t>
            </a:r>
            <a:r>
              <a:rPr lang="en-US" b="1" dirty="0"/>
              <a:t>profane forces </a:t>
            </a:r>
            <a:r>
              <a:rPr lang="en-US" dirty="0"/>
              <a:t>around us” </a:t>
            </a:r>
            <a:r>
              <a:rPr lang="en-US" sz="1200" dirty="0"/>
              <a:t>(p.32)</a:t>
            </a:r>
          </a:p>
          <a:p>
            <a:r>
              <a:rPr lang="en-US" dirty="0"/>
              <a:t>“Wrestling with the </a:t>
            </a:r>
            <a:r>
              <a:rPr lang="en-US" b="1" dirty="0"/>
              <a:t>vast crimes </a:t>
            </a:r>
            <a:r>
              <a:rPr lang="en-US" dirty="0"/>
              <a:t>committed against humanity … overwhelmed…monumental powers arrayed against humanity… How can we ever overcome such adversity?” (</a:t>
            </a:r>
            <a:r>
              <a:rPr lang="en-US" sz="1200" dirty="0"/>
              <a:t>p.34)</a:t>
            </a:r>
          </a:p>
          <a:p>
            <a:r>
              <a:rPr lang="en-US" dirty="0"/>
              <a:t>“Don’t be so silly. Just look at me” </a:t>
            </a:r>
            <a:r>
              <a:rPr lang="en-US" sz="1200" dirty="0"/>
              <a:t>(p.35)</a:t>
            </a:r>
          </a:p>
          <a:p>
            <a:r>
              <a:rPr lang="en-US" dirty="0"/>
              <a:t>Are </a:t>
            </a:r>
            <a:r>
              <a:rPr lang="en-US" b="1" dirty="0"/>
              <a:t>miracles always around us </a:t>
            </a:r>
            <a:r>
              <a:rPr lang="en-US" dirty="0"/>
              <a:t>and we just don’t notice?</a:t>
            </a:r>
          </a:p>
          <a:p>
            <a:endParaRPr lang="en-US" dirty="0"/>
          </a:p>
        </p:txBody>
      </p:sp>
      <p:pic>
        <p:nvPicPr>
          <p:cNvPr id="7170" name="Picture 2" descr="Picture of Naomi Wolf">
            <a:extLst>
              <a:ext uri="{FF2B5EF4-FFF2-40B4-BE49-F238E27FC236}">
                <a16:creationId xmlns:a16="http://schemas.microsoft.com/office/drawing/2014/main" id="{560438D3-AB47-F882-566E-11CCD7BE4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95" y="1527858"/>
            <a:ext cx="1762729" cy="2655156"/>
          </a:xfrm>
          <a:prstGeom prst="rect">
            <a:avLst/>
          </a:prstGeom>
          <a:noFill/>
          <a:effectLst>
            <a:softEdge rad="140829"/>
          </a:effectLst>
          <a:extLst>
            <a:ext uri="{909E8E84-426E-40DD-AFC4-6F175D3DCCD1}">
              <a14:hiddenFill xmlns:a14="http://schemas.microsoft.com/office/drawing/2010/main">
                <a:solidFill>
                  <a:srgbClr val="FFFFFF"/>
                </a:solidFill>
              </a14:hiddenFill>
            </a:ext>
          </a:extLst>
        </p:spPr>
      </p:pic>
      <p:pic>
        <p:nvPicPr>
          <p:cNvPr id="7172" name="Picture 4" descr="&quot;Dead Red Roses Floating in a Lake&quot; Stock photo and royalty-free images on Fotolia.com - Pic ...">
            <a:extLst>
              <a:ext uri="{FF2B5EF4-FFF2-40B4-BE49-F238E27FC236}">
                <a16:creationId xmlns:a16="http://schemas.microsoft.com/office/drawing/2014/main" id="{C18B65D7-A184-AC72-AF88-0DEAEF014E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25"/>
          <a:stretch/>
        </p:blipFill>
        <p:spPr bwMode="auto">
          <a:xfrm rot="1073026">
            <a:off x="10120607" y="1210244"/>
            <a:ext cx="1895474" cy="2254249"/>
          </a:xfrm>
          <a:prstGeom prst="rect">
            <a:avLst/>
          </a:prstGeom>
          <a:noFill/>
          <a:effectLst>
            <a:softEdge rad="26367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25D72F-C67A-C055-7D11-1D5FA827979B}"/>
              </a:ext>
            </a:extLst>
          </p:cNvPr>
          <p:cNvSpPr txBox="1"/>
          <p:nvPr/>
        </p:nvSpPr>
        <p:spPr>
          <a:xfrm>
            <a:off x="92002" y="4183014"/>
            <a:ext cx="2125903" cy="307777"/>
          </a:xfrm>
          <a:prstGeom prst="rect">
            <a:avLst/>
          </a:prstGeom>
          <a:noFill/>
        </p:spPr>
        <p:txBody>
          <a:bodyPr wrap="none" rtlCol="0">
            <a:spAutoFit/>
          </a:bodyPr>
          <a:lstStyle/>
          <a:p>
            <a:r>
              <a:rPr lang="en-US" sz="1400" i="1" dirty="0"/>
              <a:t>Naomi and Mushroom</a:t>
            </a:r>
          </a:p>
        </p:txBody>
      </p:sp>
    </p:spTree>
    <p:extLst>
      <p:ext uri="{BB962C8B-B14F-4D97-AF65-F5344CB8AC3E}">
        <p14:creationId xmlns:p14="http://schemas.microsoft.com/office/powerpoint/2010/main" val="239239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B1CA-554C-3515-048B-DAE711FBC651}"/>
              </a:ext>
            </a:extLst>
          </p:cNvPr>
          <p:cNvSpPr>
            <a:spLocks noGrp="1"/>
          </p:cNvSpPr>
          <p:nvPr>
            <p:ph type="title"/>
          </p:nvPr>
        </p:nvSpPr>
        <p:spPr>
          <a:xfrm>
            <a:off x="1154954" y="973668"/>
            <a:ext cx="9317784" cy="706964"/>
          </a:xfrm>
        </p:spPr>
        <p:txBody>
          <a:bodyPr/>
          <a:lstStyle/>
          <a:p>
            <a:pPr algn="ctr"/>
            <a:r>
              <a:rPr lang="en-US" dirty="0"/>
              <a:t>Chapter Four: Principalities and Powers</a:t>
            </a:r>
          </a:p>
        </p:txBody>
      </p:sp>
      <p:sp>
        <p:nvSpPr>
          <p:cNvPr id="3" name="Content Placeholder 2">
            <a:extLst>
              <a:ext uri="{FF2B5EF4-FFF2-40B4-BE49-F238E27FC236}">
                <a16:creationId xmlns:a16="http://schemas.microsoft.com/office/drawing/2014/main" id="{EC240F14-B3D3-A0B3-FF1D-8DBEE5AA3CA0}"/>
              </a:ext>
            </a:extLst>
          </p:cNvPr>
          <p:cNvSpPr>
            <a:spLocks noGrp="1"/>
          </p:cNvSpPr>
          <p:nvPr>
            <p:ph idx="1"/>
          </p:nvPr>
        </p:nvSpPr>
        <p:spPr>
          <a:xfrm>
            <a:off x="385763" y="2603499"/>
            <a:ext cx="11372850" cy="4254501"/>
          </a:xfrm>
        </p:spPr>
        <p:txBody>
          <a:bodyPr>
            <a:normAutofit lnSpcReduction="10000"/>
          </a:bodyPr>
          <a:lstStyle/>
          <a:p>
            <a:r>
              <a:rPr lang="en-US" sz="2000" dirty="0"/>
              <a:t>The </a:t>
            </a:r>
            <a:r>
              <a:rPr lang="en-US" sz="2000" b="1" dirty="0"/>
              <a:t>Left-Woke cult </a:t>
            </a:r>
            <a:r>
              <a:rPr lang="en-US" sz="2000" dirty="0"/>
              <a:t>became more insular with </a:t>
            </a:r>
            <a:r>
              <a:rPr lang="en-US" sz="2000" b="1" dirty="0"/>
              <a:t>vax-only parties</a:t>
            </a:r>
            <a:r>
              <a:rPr lang="en-US" sz="2000" dirty="0"/>
              <a:t>, while the medical freedom advocates gathered freely.</a:t>
            </a:r>
            <a:br>
              <a:rPr lang="en-US" sz="2000" dirty="0"/>
            </a:br>
            <a:endParaRPr lang="en-US" sz="2000" dirty="0"/>
          </a:p>
          <a:p>
            <a:pPr marL="800100" lvl="2" indent="0">
              <a:buNone/>
            </a:pPr>
            <a:r>
              <a:rPr lang="en-US" sz="2000" dirty="0"/>
              <a:t>Mainstream journalists, doctors, teachers, therapists </a:t>
            </a:r>
            <a:r>
              <a:rPr lang="en-US" sz="2000" b="1" dirty="0"/>
              <a:t>refused to look </a:t>
            </a:r>
            <a:r>
              <a:rPr lang="en-US" sz="2000" dirty="0"/>
              <a:t>at alternative information and were no longer skeptical of big industry, gov’t, power brokers, and money makers</a:t>
            </a:r>
          </a:p>
          <a:p>
            <a:pPr marL="800100" lvl="2" indent="0">
              <a:buNone/>
            </a:pPr>
            <a:r>
              <a:rPr lang="en-US" sz="2000" dirty="0"/>
              <a:t>No care for </a:t>
            </a:r>
            <a:r>
              <a:rPr lang="en-US" sz="2000" b="1" dirty="0"/>
              <a:t>female health </a:t>
            </a:r>
            <a:r>
              <a:rPr lang="en-US" sz="2000" dirty="0"/>
              <a:t>(</a:t>
            </a:r>
            <a:r>
              <a:rPr lang="en-US" sz="2000" b="1" dirty="0"/>
              <a:t>ignored reports </a:t>
            </a:r>
            <a:r>
              <a:rPr lang="en-US" sz="2000" dirty="0"/>
              <a:t>of vax spike accumulating in ovaries). </a:t>
            </a:r>
            <a:br>
              <a:rPr lang="en-US" sz="2000" dirty="0"/>
            </a:br>
            <a:r>
              <a:rPr lang="en-US" sz="2000" dirty="0"/>
              <a:t>Example: Heidi </a:t>
            </a:r>
            <a:r>
              <a:rPr lang="en-US" sz="2000" dirty="0" err="1"/>
              <a:t>Murkoff</a:t>
            </a:r>
            <a:r>
              <a:rPr lang="en-US" sz="2000" dirty="0"/>
              <a:t> (female health advocate warning against smoking and eating sushi while pregnant) sided with Big Pharma and CDC supporting mandates for all women</a:t>
            </a:r>
          </a:p>
          <a:p>
            <a:pPr marL="800100" lvl="2" indent="0">
              <a:buNone/>
            </a:pPr>
            <a:r>
              <a:rPr lang="en-US" sz="2000" dirty="0"/>
              <a:t>Those who argued for bodily autonomy in Roe vs Wade defended mandates, constructing an edifice of </a:t>
            </a:r>
            <a:r>
              <a:rPr lang="en-US" sz="2000" b="1" dirty="0"/>
              <a:t>discrimination and a two-tiered society</a:t>
            </a:r>
            <a:r>
              <a:rPr lang="en-US" sz="2000" dirty="0"/>
              <a:t>.</a:t>
            </a:r>
          </a:p>
          <a:p>
            <a:pPr marL="800100" lvl="2" indent="0">
              <a:buNone/>
            </a:pPr>
            <a:r>
              <a:rPr lang="en-US" sz="2000" dirty="0"/>
              <a:t>Collective </a:t>
            </a:r>
            <a:r>
              <a:rPr lang="en-US" sz="2000" b="1" dirty="0"/>
              <a:t>hallucination </a:t>
            </a:r>
            <a:r>
              <a:rPr lang="en-US" sz="2000" dirty="0"/>
              <a:t>akin to the 15th century witch-craze</a:t>
            </a:r>
          </a:p>
          <a:p>
            <a:pPr marL="800100" lvl="2" indent="0">
              <a:buNone/>
            </a:pPr>
            <a:endParaRPr lang="en-US" sz="1800" dirty="0"/>
          </a:p>
          <a:p>
            <a:pPr marL="800100" lvl="2" indent="0">
              <a:buNone/>
            </a:pPr>
            <a:endParaRPr lang="en-US" dirty="0"/>
          </a:p>
          <a:p>
            <a:pPr marL="800100" lvl="2" indent="0">
              <a:buNone/>
            </a:pPr>
            <a:endParaRPr lang="en-US" dirty="0"/>
          </a:p>
          <a:p>
            <a:pPr marL="0" indent="0">
              <a:buNone/>
            </a:pPr>
            <a:endParaRPr lang="en-US" dirty="0"/>
          </a:p>
        </p:txBody>
      </p:sp>
    </p:spTree>
    <p:extLst>
      <p:ext uri="{BB962C8B-B14F-4D97-AF65-F5344CB8AC3E}">
        <p14:creationId xmlns:p14="http://schemas.microsoft.com/office/powerpoint/2010/main" val="3586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B1CA-554C-3515-048B-DAE711FBC651}"/>
              </a:ext>
            </a:extLst>
          </p:cNvPr>
          <p:cNvSpPr>
            <a:spLocks noGrp="1"/>
          </p:cNvSpPr>
          <p:nvPr>
            <p:ph type="title"/>
          </p:nvPr>
        </p:nvSpPr>
        <p:spPr>
          <a:xfrm>
            <a:off x="1154954" y="973668"/>
            <a:ext cx="9317784" cy="706964"/>
          </a:xfrm>
        </p:spPr>
        <p:txBody>
          <a:bodyPr/>
          <a:lstStyle/>
          <a:p>
            <a:pPr algn="ctr"/>
            <a:r>
              <a:rPr lang="en-US" dirty="0"/>
              <a:t>Chapter Four: Principalities and Powers</a:t>
            </a:r>
          </a:p>
        </p:txBody>
      </p:sp>
      <p:sp>
        <p:nvSpPr>
          <p:cNvPr id="3" name="Content Placeholder 2">
            <a:extLst>
              <a:ext uri="{FF2B5EF4-FFF2-40B4-BE49-F238E27FC236}">
                <a16:creationId xmlns:a16="http://schemas.microsoft.com/office/drawing/2014/main" id="{EC240F14-B3D3-A0B3-FF1D-8DBEE5AA3CA0}"/>
              </a:ext>
            </a:extLst>
          </p:cNvPr>
          <p:cNvSpPr>
            <a:spLocks noGrp="1"/>
          </p:cNvSpPr>
          <p:nvPr>
            <p:ph idx="1"/>
          </p:nvPr>
        </p:nvSpPr>
        <p:spPr>
          <a:xfrm>
            <a:off x="385763" y="2603500"/>
            <a:ext cx="11372850" cy="3725864"/>
          </a:xfrm>
        </p:spPr>
        <p:txBody>
          <a:bodyPr>
            <a:normAutofit lnSpcReduction="10000"/>
          </a:bodyPr>
          <a:lstStyle/>
          <a:p>
            <a:r>
              <a:rPr lang="en-US" sz="2000" b="1" dirty="0"/>
              <a:t>Theory: </a:t>
            </a:r>
            <a:r>
              <a:rPr lang="en-US" sz="2000" dirty="0"/>
              <a:t>“The edifice of </a:t>
            </a:r>
            <a:r>
              <a:rPr lang="en-US" sz="2000" b="1" dirty="0"/>
              <a:t>evil was too massive</a:t>
            </a:r>
            <a:r>
              <a:rPr lang="en-US" sz="2000" dirty="0"/>
              <a:t>, too quickly erected, too complex, and too elegant, to assign only human awfulness and inventiveness….sudden dropping of </a:t>
            </a:r>
            <a:r>
              <a:rPr lang="en-US" sz="2000" b="1" dirty="0"/>
              <a:t>post-Enlightenment norms of critical thinking, </a:t>
            </a:r>
            <a:r>
              <a:rPr lang="en-US" sz="2000" dirty="0"/>
              <a:t>dilution of parents’ sense of </a:t>
            </a:r>
            <a:r>
              <a:rPr lang="en-US" sz="2000" b="1" dirty="0"/>
              <a:t>protectiveness over the bodies of their helpless children, acceptance of a world in which people can’t gather to worship…..policies aimed at killing children’s joy</a:t>
            </a:r>
            <a:r>
              <a:rPr lang="en-US" sz="2000" dirty="0"/>
              <a:t>…suffocating children…killing ties between families; killing churches and synagogues and mosques” </a:t>
            </a:r>
            <a:r>
              <a:rPr lang="en-US" dirty="0"/>
              <a:t>(p.43-44)</a:t>
            </a:r>
          </a:p>
          <a:p>
            <a:r>
              <a:rPr lang="en-US" dirty="0"/>
              <a:t> </a:t>
            </a:r>
            <a:r>
              <a:rPr lang="en-US" sz="2000" dirty="0"/>
              <a:t>Intellectuals, artists, philosophers, artists used to speak about God – now, its taboo.</a:t>
            </a:r>
          </a:p>
          <a:p>
            <a:r>
              <a:rPr lang="en-US" sz="2000" dirty="0"/>
              <a:t>“We wrestle </a:t>
            </a:r>
            <a:r>
              <a:rPr lang="en-US" sz="2000" b="1" dirty="0"/>
              <a:t>not against flesh and blood, but against principalities, against powers</a:t>
            </a:r>
            <a:r>
              <a:rPr lang="en-US" sz="2000" dirty="0"/>
              <a:t>, against the </a:t>
            </a:r>
            <a:r>
              <a:rPr lang="en-US" sz="2000" b="1" dirty="0"/>
              <a:t>rulers of the darkness </a:t>
            </a:r>
            <a:r>
              <a:rPr lang="en-US" sz="2000" dirty="0"/>
              <a:t>of this world, against </a:t>
            </a:r>
            <a:r>
              <a:rPr lang="en-US" sz="2000" b="1" dirty="0"/>
              <a:t>spiritual wickedness </a:t>
            </a:r>
            <a:r>
              <a:rPr lang="en-US" sz="2000" dirty="0"/>
              <a:t>in high places” - Ephesians 6:12</a:t>
            </a:r>
          </a:p>
          <a:p>
            <a:r>
              <a:rPr lang="en-US" sz="2000" dirty="0"/>
              <a:t>We’re at an unheard-of moment in history and we need help!</a:t>
            </a:r>
          </a:p>
          <a:p>
            <a:pPr marL="800100" lvl="2" indent="0">
              <a:buNone/>
            </a:pPr>
            <a:endParaRPr lang="en-US" dirty="0"/>
          </a:p>
          <a:p>
            <a:pPr marL="0" indent="0">
              <a:buNone/>
            </a:pPr>
            <a:endParaRPr lang="en-US" dirty="0"/>
          </a:p>
        </p:txBody>
      </p:sp>
    </p:spTree>
    <p:extLst>
      <p:ext uri="{BB962C8B-B14F-4D97-AF65-F5344CB8AC3E}">
        <p14:creationId xmlns:p14="http://schemas.microsoft.com/office/powerpoint/2010/main" val="308205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CF52-5BC5-22C0-7903-4CF162D869CE}"/>
              </a:ext>
            </a:extLst>
          </p:cNvPr>
          <p:cNvSpPr>
            <a:spLocks noGrp="1"/>
          </p:cNvSpPr>
          <p:nvPr>
            <p:ph type="title"/>
          </p:nvPr>
        </p:nvSpPr>
        <p:spPr/>
        <p:txBody>
          <a:bodyPr/>
          <a:lstStyle/>
          <a:p>
            <a:r>
              <a:rPr lang="en-US" dirty="0"/>
              <a:t>Chapter Five: Thinking Like a Tyrant</a:t>
            </a:r>
          </a:p>
        </p:txBody>
      </p:sp>
      <p:sp>
        <p:nvSpPr>
          <p:cNvPr id="3" name="Content Placeholder 2">
            <a:extLst>
              <a:ext uri="{FF2B5EF4-FFF2-40B4-BE49-F238E27FC236}">
                <a16:creationId xmlns:a16="http://schemas.microsoft.com/office/drawing/2014/main" id="{A8EA7A41-16AC-1DE1-506C-F1E73FDC0A35}"/>
              </a:ext>
            </a:extLst>
          </p:cNvPr>
          <p:cNvSpPr>
            <a:spLocks noGrp="1"/>
          </p:cNvSpPr>
          <p:nvPr>
            <p:ph idx="1"/>
          </p:nvPr>
        </p:nvSpPr>
        <p:spPr>
          <a:xfrm>
            <a:off x="1154954" y="2223646"/>
            <a:ext cx="7660434" cy="2088003"/>
          </a:xfrm>
        </p:spPr>
        <p:txBody>
          <a:bodyPr>
            <a:normAutofit/>
          </a:bodyPr>
          <a:lstStyle/>
          <a:p>
            <a:r>
              <a:rPr lang="en-US" sz="2000" b="1" dirty="0"/>
              <a:t>”They” </a:t>
            </a:r>
            <a:r>
              <a:rPr lang="en-US" sz="2000" dirty="0"/>
              <a:t>don’t think like we do: </a:t>
            </a:r>
            <a:r>
              <a:rPr lang="en-US" b="1" dirty="0"/>
              <a:t>Hannah Arendt </a:t>
            </a:r>
          </a:p>
          <a:p>
            <a:r>
              <a:rPr lang="en-US" sz="2000" b="1" i="1" dirty="0"/>
              <a:t>“</a:t>
            </a:r>
            <a:r>
              <a:rPr lang="en-US" sz="2000" i="1" dirty="0"/>
              <a:t>Evil comes from a failure to think. It defies thought, for as soon as thought tries to engage itself with evil and examine the premises and principles from which it originates, it is frustrated because it finds nothing there. That is the banality of evil</a:t>
            </a:r>
            <a:r>
              <a:rPr lang="en-US" sz="2000" b="1" i="1" dirty="0"/>
              <a:t>” </a:t>
            </a:r>
            <a:r>
              <a:rPr lang="en-US" sz="1200" i="1" dirty="0"/>
              <a:t>(p.48)</a:t>
            </a:r>
          </a:p>
        </p:txBody>
      </p:sp>
      <p:pic>
        <p:nvPicPr>
          <p:cNvPr id="8196" name="Picture 4" descr="PROJECT SCHEHEREZADE: HANNAH ARENDT">
            <a:extLst>
              <a:ext uri="{FF2B5EF4-FFF2-40B4-BE49-F238E27FC236}">
                <a16:creationId xmlns:a16="http://schemas.microsoft.com/office/drawing/2014/main" id="{B2387FC7-ED69-D608-D646-7BFA19C6D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881" y="711216"/>
            <a:ext cx="1706165" cy="2717784"/>
          </a:xfrm>
          <a:prstGeom prst="rect">
            <a:avLst/>
          </a:prstGeom>
          <a:noFill/>
          <a:effectLst>
            <a:softEdge rad="52494"/>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7EBE78-F02D-9877-6439-960C982FCEBA}"/>
              </a:ext>
            </a:extLst>
          </p:cNvPr>
          <p:cNvSpPr txBox="1"/>
          <p:nvPr/>
        </p:nvSpPr>
        <p:spPr>
          <a:xfrm>
            <a:off x="9106042" y="3388320"/>
            <a:ext cx="2805576" cy="923330"/>
          </a:xfrm>
          <a:prstGeom prst="rect">
            <a:avLst/>
          </a:prstGeom>
          <a:noFill/>
        </p:spPr>
        <p:txBody>
          <a:bodyPr wrap="none" rtlCol="0">
            <a:spAutoFit/>
          </a:bodyPr>
          <a:lstStyle/>
          <a:p>
            <a:pPr algn="ctr"/>
            <a:r>
              <a:rPr lang="en-US" sz="1200" dirty="0"/>
              <a:t>1905-1975 </a:t>
            </a:r>
          </a:p>
          <a:p>
            <a:pPr algn="ctr"/>
            <a:r>
              <a:rPr lang="en-US" sz="1200" dirty="0"/>
              <a:t>German/American philosopher</a:t>
            </a:r>
          </a:p>
          <a:p>
            <a:pPr algn="ctr"/>
            <a:r>
              <a:rPr lang="en-US" sz="1200" dirty="0"/>
              <a:t>on Totalitarianism – Power and Evil </a:t>
            </a:r>
          </a:p>
          <a:p>
            <a:endParaRPr lang="en-US" dirty="0"/>
          </a:p>
        </p:txBody>
      </p:sp>
      <p:sp>
        <p:nvSpPr>
          <p:cNvPr id="5" name="TextBox 4">
            <a:extLst>
              <a:ext uri="{FF2B5EF4-FFF2-40B4-BE49-F238E27FC236}">
                <a16:creationId xmlns:a16="http://schemas.microsoft.com/office/drawing/2014/main" id="{9AD1DFB5-BDCF-7658-E70F-3521EADE189D}"/>
              </a:ext>
            </a:extLst>
          </p:cNvPr>
          <p:cNvSpPr txBox="1"/>
          <p:nvPr/>
        </p:nvSpPr>
        <p:spPr>
          <a:xfrm>
            <a:off x="639463" y="4406175"/>
            <a:ext cx="3425501" cy="2031325"/>
          </a:xfrm>
          <a:prstGeom prst="rect">
            <a:avLst/>
          </a:prstGeom>
          <a:noFill/>
          <a:ln w="25400">
            <a:solidFill>
              <a:schemeClr val="accent1">
                <a:alpha val="59604"/>
              </a:schemeClr>
            </a:solidFill>
          </a:ln>
        </p:spPr>
        <p:txBody>
          <a:bodyPr wrap="square" rtlCol="0">
            <a:spAutoFit/>
          </a:bodyPr>
          <a:lstStyle/>
          <a:p>
            <a:r>
              <a:rPr lang="en-US" dirty="0"/>
              <a:t>Meta-national organizations (UN, EU, Hedge Funds, Tech) breed a cadre of </a:t>
            </a:r>
            <a:r>
              <a:rPr lang="en-US" b="1" dirty="0"/>
              <a:t>global elites </a:t>
            </a:r>
            <a:r>
              <a:rPr lang="en-US" dirty="0"/>
              <a:t>who can create oppressive policies because they are at a distance from the people and not elected.</a:t>
            </a:r>
          </a:p>
        </p:txBody>
      </p:sp>
      <p:sp>
        <p:nvSpPr>
          <p:cNvPr id="7" name="TextBox 6">
            <a:extLst>
              <a:ext uri="{FF2B5EF4-FFF2-40B4-BE49-F238E27FC236}">
                <a16:creationId xmlns:a16="http://schemas.microsoft.com/office/drawing/2014/main" id="{77AB9C5C-DBAF-AEF2-7043-D6ECEB43D3CC}"/>
              </a:ext>
            </a:extLst>
          </p:cNvPr>
          <p:cNvSpPr txBox="1"/>
          <p:nvPr/>
        </p:nvSpPr>
        <p:spPr>
          <a:xfrm>
            <a:off x="4383249" y="4542472"/>
            <a:ext cx="3425501" cy="1477328"/>
          </a:xfrm>
          <a:prstGeom prst="rect">
            <a:avLst/>
          </a:prstGeom>
          <a:noFill/>
          <a:ln w="25400">
            <a:solidFill>
              <a:schemeClr val="accent1">
                <a:alpha val="59604"/>
              </a:schemeClr>
            </a:solidFill>
          </a:ln>
        </p:spPr>
        <p:txBody>
          <a:bodyPr wrap="square" rtlCol="0">
            <a:spAutoFit/>
          </a:bodyPr>
          <a:lstStyle/>
          <a:p>
            <a:r>
              <a:rPr lang="en-US" dirty="0"/>
              <a:t>We are </a:t>
            </a:r>
            <a:r>
              <a:rPr lang="en-US" b="1" dirty="0"/>
              <a:t>no longer a representative democracy </a:t>
            </a:r>
            <a:r>
              <a:rPr lang="en-US" dirty="0"/>
              <a:t>if those making policies are not elected and if those voting are not citizens.</a:t>
            </a:r>
          </a:p>
        </p:txBody>
      </p:sp>
      <p:sp>
        <p:nvSpPr>
          <p:cNvPr id="8" name="TextBox 7">
            <a:extLst>
              <a:ext uri="{FF2B5EF4-FFF2-40B4-BE49-F238E27FC236}">
                <a16:creationId xmlns:a16="http://schemas.microsoft.com/office/drawing/2014/main" id="{A74DBE2B-F83D-B9A5-926F-AC2ED14E9E90}"/>
              </a:ext>
            </a:extLst>
          </p:cNvPr>
          <p:cNvSpPr txBox="1"/>
          <p:nvPr/>
        </p:nvSpPr>
        <p:spPr>
          <a:xfrm>
            <a:off x="8127035" y="4634353"/>
            <a:ext cx="3425501" cy="1200329"/>
          </a:xfrm>
          <a:prstGeom prst="rect">
            <a:avLst/>
          </a:prstGeom>
          <a:noFill/>
          <a:ln w="25400">
            <a:solidFill>
              <a:schemeClr val="accent1">
                <a:alpha val="59604"/>
              </a:schemeClr>
            </a:solidFill>
          </a:ln>
        </p:spPr>
        <p:txBody>
          <a:bodyPr wrap="square" rtlCol="0">
            <a:spAutoFit/>
          </a:bodyPr>
          <a:lstStyle/>
          <a:p>
            <a:r>
              <a:rPr lang="en-US" dirty="0"/>
              <a:t>A tyrant’s dream is </a:t>
            </a:r>
            <a:r>
              <a:rPr lang="en-US" b="1" dirty="0"/>
              <a:t>diluting the power of citizens </a:t>
            </a:r>
            <a:r>
              <a:rPr lang="en-US" dirty="0"/>
              <a:t>and the  accountability of policy makers.</a:t>
            </a:r>
          </a:p>
        </p:txBody>
      </p:sp>
    </p:spTree>
    <p:extLst>
      <p:ext uri="{BB962C8B-B14F-4D97-AF65-F5344CB8AC3E}">
        <p14:creationId xmlns:p14="http://schemas.microsoft.com/office/powerpoint/2010/main" val="156952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01CA-D70E-6E52-B7D1-A57FF87EA600}"/>
              </a:ext>
            </a:extLst>
          </p:cNvPr>
          <p:cNvSpPr>
            <a:spLocks noGrp="1"/>
          </p:cNvSpPr>
          <p:nvPr>
            <p:ph type="title"/>
          </p:nvPr>
        </p:nvSpPr>
        <p:spPr>
          <a:xfrm>
            <a:off x="4038600" y="973668"/>
            <a:ext cx="4114799" cy="706964"/>
          </a:xfrm>
        </p:spPr>
        <p:txBody>
          <a:bodyPr/>
          <a:lstStyle/>
          <a:p>
            <a:pPr algn="ctr"/>
            <a:r>
              <a:rPr lang="en-US" dirty="0"/>
              <a:t>NAOMI WOLF</a:t>
            </a:r>
          </a:p>
        </p:txBody>
      </p:sp>
      <p:sp>
        <p:nvSpPr>
          <p:cNvPr id="3" name="Content Placeholder 2">
            <a:extLst>
              <a:ext uri="{FF2B5EF4-FFF2-40B4-BE49-F238E27FC236}">
                <a16:creationId xmlns:a16="http://schemas.microsoft.com/office/drawing/2014/main" id="{6A0C0A50-4EDB-C373-7DDC-5032CC5F2806}"/>
              </a:ext>
            </a:extLst>
          </p:cNvPr>
          <p:cNvSpPr>
            <a:spLocks noGrp="1"/>
          </p:cNvSpPr>
          <p:nvPr>
            <p:ph idx="1"/>
          </p:nvPr>
        </p:nvSpPr>
        <p:spPr>
          <a:xfrm>
            <a:off x="667510" y="2475163"/>
            <a:ext cx="8652953" cy="3740150"/>
          </a:xfrm>
        </p:spPr>
        <p:txBody>
          <a:bodyPr/>
          <a:lstStyle/>
          <a:p>
            <a:r>
              <a:rPr lang="en-US" dirty="0">
                <a:latin typeface="Roboto" panose="02000000000000000000" pitchFamily="2" charset="0"/>
              </a:rPr>
              <a:t>G</a:t>
            </a:r>
            <a:r>
              <a:rPr lang="en-US" b="0" i="0" dirty="0">
                <a:effectLst/>
                <a:latin typeface="Roboto" panose="02000000000000000000" pitchFamily="2" charset="0"/>
              </a:rPr>
              <a:t>raduated from Yale in 1984 and was a Rhodes scholar at New College, Oxford University. </a:t>
            </a:r>
          </a:p>
          <a:p>
            <a:r>
              <a:rPr lang="en-US" dirty="0">
                <a:latin typeface="Roboto" panose="02000000000000000000" pitchFamily="2" charset="0"/>
              </a:rPr>
              <a:t>A</a:t>
            </a:r>
            <a:r>
              <a:rPr lang="en-US" b="0" i="0" dirty="0">
                <a:effectLst/>
                <a:latin typeface="Roboto" panose="02000000000000000000" pitchFamily="2" charset="0"/>
              </a:rPr>
              <a:t>uthor of the bestselling feminist books, "The Beauty Myth", "Fire with Fire", "Promiscuities“, and "Misconceptions". </a:t>
            </a:r>
            <a:endParaRPr lang="en-US" dirty="0">
              <a:latin typeface="Roboto" panose="02000000000000000000" pitchFamily="2" charset="0"/>
            </a:endParaRPr>
          </a:p>
          <a:p>
            <a:r>
              <a:rPr lang="en-US" dirty="0">
                <a:latin typeface="Roboto" panose="02000000000000000000" pitchFamily="2" charset="0"/>
              </a:rPr>
              <a:t>C</a:t>
            </a:r>
            <a:r>
              <a:rPr lang="en-US" b="0" i="0" dirty="0">
                <a:effectLst/>
                <a:latin typeface="Roboto" panose="02000000000000000000" pitchFamily="2" charset="0"/>
              </a:rPr>
              <a:t>onsulting editor at George Magazine. Her essays appeared regularly in The New Republic, The New York Times, The Wall Street Journal, The Washington Post, Glamour, Ms., and other publications. </a:t>
            </a:r>
            <a:endParaRPr lang="en-US" dirty="0">
              <a:latin typeface="Roboto" panose="02000000000000000000" pitchFamily="2" charset="0"/>
            </a:endParaRPr>
          </a:p>
          <a:p>
            <a:r>
              <a:rPr lang="en-US" b="0" i="0" dirty="0">
                <a:effectLst/>
                <a:latin typeface="Roboto" panose="02000000000000000000" pitchFamily="2" charset="0"/>
              </a:rPr>
              <a:t>Counseled Al Gore during his unsuccessful run for the U.S. presidency in 1999, for which she was heavily criticized. </a:t>
            </a:r>
          </a:p>
          <a:p>
            <a:r>
              <a:rPr lang="en-US" b="0" i="0" dirty="0">
                <a:effectLst/>
                <a:latin typeface="Roboto" panose="02000000000000000000" pitchFamily="2" charset="0"/>
              </a:rPr>
              <a:t>Advisory for </a:t>
            </a:r>
            <a:r>
              <a:rPr lang="en-US" b="0" i="0" dirty="0">
                <a:solidFill>
                  <a:srgbClr val="202122"/>
                </a:solidFill>
                <a:effectLst/>
                <a:latin typeface="Arial" panose="020B0604020202020204" pitchFamily="34" charset="0"/>
              </a:rPr>
              <a:t>President Bill Clinton’s1996 re-election bid.</a:t>
            </a:r>
            <a:endParaRPr lang="en-US" b="0" i="0" dirty="0">
              <a:effectLst/>
              <a:latin typeface="Roboto" panose="02000000000000000000" pitchFamily="2" charset="0"/>
            </a:endParaRPr>
          </a:p>
          <a:p>
            <a:endParaRPr lang="en-US" dirty="0"/>
          </a:p>
        </p:txBody>
      </p:sp>
      <p:pic>
        <p:nvPicPr>
          <p:cNvPr id="2052" name="Picture 4" descr="Naomi Wolf Was a Feminist Icon. Now She's an Anti-Vaxxer Banned by Twitter | The New Republic">
            <a:extLst>
              <a:ext uri="{FF2B5EF4-FFF2-40B4-BE49-F238E27FC236}">
                <a16:creationId xmlns:a16="http://schemas.microsoft.com/office/drawing/2014/main" id="{7AD1EF3D-4795-5222-BC93-F220E73E3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6" y="130438"/>
            <a:ext cx="3289391" cy="2185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emocrats can keep winning: Just copy (Bill) Clinton - The Washington Post">
            <a:extLst>
              <a:ext uri="{FF2B5EF4-FFF2-40B4-BE49-F238E27FC236}">
                <a16:creationId xmlns:a16="http://schemas.microsoft.com/office/drawing/2014/main" id="{F05DAC0A-D44B-B28E-4C5F-198731F3A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463" y="4633996"/>
            <a:ext cx="2805112" cy="18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0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303E-B2AF-7C2F-555A-3A6C1BBAE06D}"/>
              </a:ext>
            </a:extLst>
          </p:cNvPr>
          <p:cNvSpPr>
            <a:spLocks noGrp="1"/>
          </p:cNvSpPr>
          <p:nvPr>
            <p:ph type="title"/>
          </p:nvPr>
        </p:nvSpPr>
        <p:spPr>
          <a:xfrm>
            <a:off x="1836914" y="816964"/>
            <a:ext cx="8761413" cy="706964"/>
          </a:xfrm>
        </p:spPr>
        <p:txBody>
          <a:bodyPr/>
          <a:lstStyle/>
          <a:p>
            <a:pPr algn="ctr"/>
            <a:r>
              <a:rPr lang="en-US" dirty="0"/>
              <a:t>10 Steps to Tyranny</a:t>
            </a:r>
          </a:p>
        </p:txBody>
      </p:sp>
      <p:sp>
        <p:nvSpPr>
          <p:cNvPr id="3" name="Content Placeholder 2">
            <a:extLst>
              <a:ext uri="{FF2B5EF4-FFF2-40B4-BE49-F238E27FC236}">
                <a16:creationId xmlns:a16="http://schemas.microsoft.com/office/drawing/2014/main" id="{DB05F70C-9D2F-6B0C-273D-25DA650A8985}"/>
              </a:ext>
            </a:extLst>
          </p:cNvPr>
          <p:cNvSpPr>
            <a:spLocks noGrp="1"/>
          </p:cNvSpPr>
          <p:nvPr>
            <p:ph idx="1"/>
          </p:nvPr>
        </p:nvSpPr>
        <p:spPr>
          <a:xfrm>
            <a:off x="3340801" y="2206668"/>
            <a:ext cx="7257526" cy="4586173"/>
          </a:xfrm>
        </p:spPr>
        <p:txBody>
          <a:bodyPr>
            <a:normAutofit/>
          </a:bodyPr>
          <a:lstStyle/>
          <a:p>
            <a:pPr marL="0" marR="0" indent="0" algn="ctr">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Invoke a terrifying internal and external enemy</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Create a gulag</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Develop a thug caste</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Set up an internal surveillance system</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Harass citizens' groups</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Engage in arbitrary detention and release</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Target key individuals</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Control the press</a:t>
            </a: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Dissent equals treason</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endParaRPr lang="en-US" b="1" dirty="0">
              <a:solidFill>
                <a:srgbClr val="121212"/>
              </a:solidFill>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800" b="1"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Suspend the rule of law</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US" dirty="0"/>
          </a:p>
        </p:txBody>
      </p:sp>
      <p:sp>
        <p:nvSpPr>
          <p:cNvPr id="4" name="TextBox 3">
            <a:extLst>
              <a:ext uri="{FF2B5EF4-FFF2-40B4-BE49-F238E27FC236}">
                <a16:creationId xmlns:a16="http://schemas.microsoft.com/office/drawing/2014/main" id="{D5E2E47C-87CB-D869-B5E2-2FA5AC845B6A}"/>
              </a:ext>
            </a:extLst>
          </p:cNvPr>
          <p:cNvSpPr txBox="1"/>
          <p:nvPr/>
        </p:nvSpPr>
        <p:spPr>
          <a:xfrm>
            <a:off x="2658794" y="1680632"/>
            <a:ext cx="7875874" cy="400110"/>
          </a:xfrm>
          <a:prstGeom prst="rect">
            <a:avLst/>
          </a:prstGeom>
          <a:noFill/>
        </p:spPr>
        <p:txBody>
          <a:bodyPr wrap="none" rtlCol="0">
            <a:spAutoFit/>
          </a:bodyPr>
          <a:lstStyle/>
          <a:p>
            <a:r>
              <a:rPr lang="en-US" sz="2000" b="1" dirty="0">
                <a:solidFill>
                  <a:schemeClr val="accent2"/>
                </a:solidFill>
                <a:effectLst/>
                <a:latin typeface="Georgia" panose="02040502050405020303" pitchFamily="18" charset="0"/>
                <a:ea typeface="Calibri" panose="020F0502020204030204" pitchFamily="34" charset="0"/>
                <a:cs typeface="Times New Roman" panose="02020603050405020304" pitchFamily="18" charset="0"/>
              </a:rPr>
              <a:t>A blueprint for turning an open society into a dictatorship</a:t>
            </a:r>
            <a:r>
              <a:rPr lang="en-US"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48252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A9D4-D7F8-2952-4DB1-9443D97331AE}"/>
              </a:ext>
            </a:extLst>
          </p:cNvPr>
          <p:cNvSpPr>
            <a:spLocks noGrp="1"/>
          </p:cNvSpPr>
          <p:nvPr>
            <p:ph type="title"/>
          </p:nvPr>
        </p:nvSpPr>
        <p:spPr/>
        <p:txBody>
          <a:bodyPr/>
          <a:lstStyle/>
          <a:p>
            <a:pPr algn="ctr"/>
            <a:r>
              <a:rPr lang="en-US" dirty="0"/>
              <a:t>Chapter Six: Subtlety of Monsters</a:t>
            </a:r>
          </a:p>
        </p:txBody>
      </p:sp>
      <p:sp>
        <p:nvSpPr>
          <p:cNvPr id="3" name="Content Placeholder 2">
            <a:extLst>
              <a:ext uri="{FF2B5EF4-FFF2-40B4-BE49-F238E27FC236}">
                <a16:creationId xmlns:a16="http://schemas.microsoft.com/office/drawing/2014/main" id="{20D52B88-C4E5-6CA7-EFCF-13ADF4274909}"/>
              </a:ext>
            </a:extLst>
          </p:cNvPr>
          <p:cNvSpPr>
            <a:spLocks noGrp="1"/>
          </p:cNvSpPr>
          <p:nvPr>
            <p:ph idx="1"/>
          </p:nvPr>
        </p:nvSpPr>
        <p:spPr>
          <a:xfrm>
            <a:off x="431800" y="2603500"/>
            <a:ext cx="10756900" cy="3911600"/>
          </a:xfrm>
        </p:spPr>
        <p:txBody>
          <a:bodyPr>
            <a:normAutofit/>
          </a:bodyPr>
          <a:lstStyle/>
          <a:p>
            <a:pPr marL="0" indent="0" algn="ctr">
              <a:buNone/>
            </a:pPr>
            <a:r>
              <a:rPr lang="en-US" sz="2000" b="1" dirty="0">
                <a:solidFill>
                  <a:schemeClr val="accent2"/>
                </a:solidFill>
              </a:rPr>
              <a:t>SINCERE WARNING </a:t>
            </a:r>
            <a:r>
              <a:rPr lang="en-US" sz="2000" b="1" dirty="0"/>
              <a:t>-- a pause</a:t>
            </a:r>
            <a:r>
              <a:rPr lang="en-US" sz="2000" b="1" dirty="0">
                <a:solidFill>
                  <a:schemeClr val="tx1"/>
                </a:solidFill>
              </a:rPr>
              <a:t>,</a:t>
            </a:r>
            <a:r>
              <a:rPr lang="en-US" sz="2000" b="1" dirty="0">
                <a:solidFill>
                  <a:schemeClr val="accent2"/>
                </a:solidFill>
              </a:rPr>
              <a:t> but not over </a:t>
            </a:r>
          </a:p>
          <a:p>
            <a:pPr marL="0" indent="0" algn="ctr">
              <a:buNone/>
            </a:pPr>
            <a:r>
              <a:rPr lang="en-US" sz="1700" dirty="0">
                <a:solidFill>
                  <a:schemeClr val="tx1"/>
                </a:solidFill>
              </a:rPr>
              <a:t>“evil isn’t done with us”</a:t>
            </a:r>
          </a:p>
          <a:p>
            <a:pPr>
              <a:buFont typeface="Wingdings" pitchFamily="2" charset="2"/>
              <a:buChar char="Ø"/>
            </a:pPr>
            <a:r>
              <a:rPr lang="en-US" sz="2000" b="1" dirty="0"/>
              <a:t>Fertility harms </a:t>
            </a:r>
            <a:r>
              <a:rPr lang="en-US" sz="2000" dirty="0"/>
              <a:t>(births down 13-20%); </a:t>
            </a:r>
            <a:r>
              <a:rPr lang="en-US" sz="2000" b="1" dirty="0"/>
              <a:t>CBDC</a:t>
            </a:r>
            <a:r>
              <a:rPr lang="en-US" sz="2000" dirty="0"/>
              <a:t>, 15-minute cities, confiscation of </a:t>
            </a:r>
            <a:r>
              <a:rPr lang="en-US" sz="2000" b="1" dirty="0"/>
              <a:t>farm-land</a:t>
            </a:r>
            <a:r>
              <a:rPr lang="en-US" sz="2000" dirty="0"/>
              <a:t>, smart cities, climate-related l</a:t>
            </a:r>
            <a:r>
              <a:rPr lang="en-US" sz="2000" b="1" dirty="0"/>
              <a:t>ockdowns</a:t>
            </a:r>
            <a:r>
              <a:rPr lang="en-US" sz="2000" dirty="0"/>
              <a:t>, fires at food processing plants, food supply </a:t>
            </a:r>
            <a:r>
              <a:rPr lang="en-US" sz="2000" b="1" dirty="0"/>
              <a:t>shortages</a:t>
            </a:r>
            <a:r>
              <a:rPr lang="en-US" sz="2000" dirty="0"/>
              <a:t>, lab grown meat, heightened racial issues, sexualization of children, human </a:t>
            </a:r>
            <a:r>
              <a:rPr lang="en-US" sz="2000" b="1" dirty="0"/>
              <a:t>trafficking,</a:t>
            </a:r>
            <a:r>
              <a:rPr lang="en-US" sz="2000" dirty="0"/>
              <a:t> </a:t>
            </a:r>
            <a:r>
              <a:rPr lang="en-US" sz="2000" b="1" dirty="0"/>
              <a:t>Fentanyl</a:t>
            </a:r>
            <a:r>
              <a:rPr lang="en-US" sz="2000" dirty="0"/>
              <a:t> crises, open borders in US and other countries marked by a great influx of migrant people, forcible quarantine without trial…</a:t>
            </a:r>
          </a:p>
          <a:p>
            <a:pPr>
              <a:buFont typeface="Wingdings" pitchFamily="2" charset="2"/>
              <a:buChar char="Ø"/>
            </a:pPr>
            <a:r>
              <a:rPr lang="en-US" sz="2000" dirty="0"/>
              <a:t>Hitler knew what was needed to turn a government into a legal </a:t>
            </a:r>
            <a:r>
              <a:rPr lang="en-US" sz="2000" b="1" dirty="0"/>
              <a:t>dictatorship</a:t>
            </a:r>
            <a:r>
              <a:rPr lang="en-US" sz="2000" dirty="0"/>
              <a:t> – Emergency Powers under Article 48 (in 2021, 47 US states were operating with emergency powers which suspended or bypassed normal legislative checks.</a:t>
            </a:r>
          </a:p>
          <a:p>
            <a:pPr>
              <a:buFont typeface="Wingdings" pitchFamily="2" charset="2"/>
              <a:buChar char="Ø"/>
            </a:pPr>
            <a:r>
              <a:rPr lang="en-US" sz="2000" dirty="0"/>
              <a:t>Democracies die with a thousand cuts</a:t>
            </a:r>
          </a:p>
          <a:p>
            <a:pPr marL="0" indent="0">
              <a:buNone/>
            </a:pPr>
            <a:endParaRPr lang="en-US" dirty="0"/>
          </a:p>
        </p:txBody>
      </p:sp>
    </p:spTree>
    <p:extLst>
      <p:ext uri="{BB962C8B-B14F-4D97-AF65-F5344CB8AC3E}">
        <p14:creationId xmlns:p14="http://schemas.microsoft.com/office/powerpoint/2010/main" val="344242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A9D4-D7F8-2952-4DB1-9443D97331AE}"/>
              </a:ext>
            </a:extLst>
          </p:cNvPr>
          <p:cNvSpPr>
            <a:spLocks noGrp="1"/>
          </p:cNvSpPr>
          <p:nvPr>
            <p:ph type="title"/>
          </p:nvPr>
        </p:nvSpPr>
        <p:spPr/>
        <p:txBody>
          <a:bodyPr/>
          <a:lstStyle/>
          <a:p>
            <a:pPr algn="ctr"/>
            <a:r>
              <a:rPr lang="en-US" dirty="0"/>
              <a:t>Chapter Six: Subtlety of Monsters</a:t>
            </a:r>
          </a:p>
        </p:txBody>
      </p:sp>
      <p:sp>
        <p:nvSpPr>
          <p:cNvPr id="3" name="Content Placeholder 2">
            <a:extLst>
              <a:ext uri="{FF2B5EF4-FFF2-40B4-BE49-F238E27FC236}">
                <a16:creationId xmlns:a16="http://schemas.microsoft.com/office/drawing/2014/main" id="{20D52B88-C4E5-6CA7-EFCF-13ADF4274909}"/>
              </a:ext>
            </a:extLst>
          </p:cNvPr>
          <p:cNvSpPr>
            <a:spLocks noGrp="1"/>
          </p:cNvSpPr>
          <p:nvPr>
            <p:ph idx="1"/>
          </p:nvPr>
        </p:nvSpPr>
        <p:spPr>
          <a:xfrm>
            <a:off x="363071" y="2603499"/>
            <a:ext cx="11416553" cy="4093136"/>
          </a:xfrm>
        </p:spPr>
        <p:txBody>
          <a:bodyPr>
            <a:normAutofit/>
          </a:bodyPr>
          <a:lstStyle/>
          <a:p>
            <a:pPr marL="0" indent="0" algn="ctr">
              <a:buNone/>
            </a:pPr>
            <a:r>
              <a:rPr lang="en-US" sz="2000" b="1" dirty="0">
                <a:solidFill>
                  <a:schemeClr val="accent2"/>
                </a:solidFill>
              </a:rPr>
              <a:t>SINCERE WARNING </a:t>
            </a:r>
            <a:r>
              <a:rPr lang="en-US" sz="2000" b="1" dirty="0"/>
              <a:t>-- a pause</a:t>
            </a:r>
            <a:r>
              <a:rPr lang="en-US" sz="2000" b="1" dirty="0">
                <a:solidFill>
                  <a:schemeClr val="tx1"/>
                </a:solidFill>
              </a:rPr>
              <a:t>,</a:t>
            </a:r>
            <a:r>
              <a:rPr lang="en-US" sz="2000" b="1" dirty="0">
                <a:solidFill>
                  <a:schemeClr val="accent2"/>
                </a:solidFill>
              </a:rPr>
              <a:t> but not over</a:t>
            </a:r>
          </a:p>
          <a:p>
            <a:pPr>
              <a:buFont typeface="Wingdings" pitchFamily="2" charset="2"/>
              <a:buChar char="Ø"/>
            </a:pPr>
            <a:r>
              <a:rPr lang="en-US" sz="2000" dirty="0"/>
              <a:t>Overarching theme – the Pandemic ushered in a metaphysical level of evil</a:t>
            </a:r>
          </a:p>
          <a:p>
            <a:pPr marL="0" indent="0" algn="ctr">
              <a:buNone/>
            </a:pPr>
            <a:r>
              <a:rPr lang="en-US" b="1" dirty="0">
                <a:solidFill>
                  <a:schemeClr val="accent2"/>
                </a:solidFill>
              </a:rPr>
              <a:t>MORE QUESTIONS</a:t>
            </a:r>
          </a:p>
          <a:p>
            <a:pPr lvl="2">
              <a:buFont typeface="Arial" panose="020B0604020202020204" pitchFamily="34" charset="0"/>
              <a:buChar char="•"/>
            </a:pPr>
            <a:r>
              <a:rPr lang="en-US" sz="1800" dirty="0"/>
              <a:t>How could the people who had always been for civil rights support plans to forcibly quarantine  anyone (without charge or trial)?</a:t>
            </a:r>
          </a:p>
          <a:p>
            <a:pPr lvl="2">
              <a:buFont typeface="Arial" panose="020B0604020202020204" pitchFamily="34" charset="0"/>
              <a:buChar char="•"/>
            </a:pPr>
            <a:r>
              <a:rPr lang="en-US" sz="1800" dirty="0"/>
              <a:t>How could these same people facilitate a two-tiered society?</a:t>
            </a:r>
          </a:p>
          <a:p>
            <a:pPr marL="0" indent="0" algn="ctr">
              <a:buNone/>
            </a:pPr>
            <a:r>
              <a:rPr lang="en-US" b="1" dirty="0">
                <a:solidFill>
                  <a:schemeClr val="accent2"/>
                </a:solidFill>
              </a:rPr>
              <a:t>REVIEW HISTORY</a:t>
            </a:r>
          </a:p>
          <a:p>
            <a:pPr lvl="2">
              <a:buFont typeface="Arial" panose="020B0604020202020204" pitchFamily="34" charset="0"/>
              <a:buChar char="•"/>
            </a:pPr>
            <a:r>
              <a:rPr lang="en-US" sz="1800" dirty="0"/>
              <a:t>Similarities to Germany in1931-1933: building of social cruelty policed by doctors, journalists, filmmakers, artists, universities, neighbors, shopkeepers. </a:t>
            </a:r>
          </a:p>
          <a:p>
            <a:pPr marL="914400" lvl="2" indent="0">
              <a:buNone/>
            </a:pPr>
            <a:r>
              <a:rPr lang="en-US" sz="1800" dirty="0"/>
              <a:t>	A Call by Theodore Wolff… “All decent people must form a common front”</a:t>
            </a:r>
            <a:endParaRPr lang="en-US" dirty="0"/>
          </a:p>
        </p:txBody>
      </p:sp>
    </p:spTree>
    <p:extLst>
      <p:ext uri="{BB962C8B-B14F-4D97-AF65-F5344CB8AC3E}">
        <p14:creationId xmlns:p14="http://schemas.microsoft.com/office/powerpoint/2010/main" val="132666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A9D4-D7F8-2952-4DB1-9443D97331AE}"/>
              </a:ext>
            </a:extLst>
          </p:cNvPr>
          <p:cNvSpPr>
            <a:spLocks noGrp="1"/>
          </p:cNvSpPr>
          <p:nvPr>
            <p:ph type="title"/>
          </p:nvPr>
        </p:nvSpPr>
        <p:spPr/>
        <p:txBody>
          <a:bodyPr/>
          <a:lstStyle/>
          <a:p>
            <a:pPr algn="ctr"/>
            <a:r>
              <a:rPr lang="en-US" dirty="0"/>
              <a:t>Chapter Six: Subtlety of Monsters</a:t>
            </a:r>
          </a:p>
        </p:txBody>
      </p:sp>
      <p:sp>
        <p:nvSpPr>
          <p:cNvPr id="3" name="Content Placeholder 2">
            <a:extLst>
              <a:ext uri="{FF2B5EF4-FFF2-40B4-BE49-F238E27FC236}">
                <a16:creationId xmlns:a16="http://schemas.microsoft.com/office/drawing/2014/main" id="{20D52B88-C4E5-6CA7-EFCF-13ADF4274909}"/>
              </a:ext>
            </a:extLst>
          </p:cNvPr>
          <p:cNvSpPr>
            <a:spLocks noGrp="1"/>
          </p:cNvSpPr>
          <p:nvPr>
            <p:ph idx="1"/>
          </p:nvPr>
        </p:nvSpPr>
        <p:spPr>
          <a:xfrm>
            <a:off x="363071" y="2335237"/>
            <a:ext cx="11416553" cy="4361398"/>
          </a:xfrm>
        </p:spPr>
        <p:txBody>
          <a:bodyPr>
            <a:normAutofit lnSpcReduction="10000"/>
          </a:bodyPr>
          <a:lstStyle/>
          <a:p>
            <a:pPr marL="0" indent="0" algn="ctr">
              <a:buNone/>
            </a:pPr>
            <a:r>
              <a:rPr lang="en-US" sz="2000" b="1" dirty="0">
                <a:solidFill>
                  <a:schemeClr val="accent2"/>
                </a:solidFill>
              </a:rPr>
              <a:t>SINCERE WARNING </a:t>
            </a:r>
            <a:r>
              <a:rPr lang="en-US" sz="2000" b="1" dirty="0"/>
              <a:t>-- a pause</a:t>
            </a:r>
            <a:r>
              <a:rPr lang="en-US" sz="2000" b="1" dirty="0">
                <a:solidFill>
                  <a:schemeClr val="tx1"/>
                </a:solidFill>
              </a:rPr>
              <a:t>,</a:t>
            </a:r>
            <a:r>
              <a:rPr lang="en-US" sz="2000" b="1" dirty="0">
                <a:solidFill>
                  <a:schemeClr val="accent2"/>
                </a:solidFill>
              </a:rPr>
              <a:t> but not over – </a:t>
            </a:r>
            <a:r>
              <a:rPr lang="en-US" sz="2000" b="1" dirty="0">
                <a:solidFill>
                  <a:schemeClr val="tx1"/>
                </a:solidFill>
              </a:rPr>
              <a:t>we must call out the</a:t>
            </a:r>
            <a:r>
              <a:rPr lang="en-US" sz="2000" b="1" dirty="0">
                <a:solidFill>
                  <a:schemeClr val="accent2"/>
                </a:solidFill>
              </a:rPr>
              <a:t> MONSTERS!</a:t>
            </a:r>
          </a:p>
          <a:p>
            <a:pPr marL="0" indent="0" algn="ctr">
              <a:buNone/>
            </a:pPr>
            <a:endParaRPr lang="en-US" sz="2000" b="1" dirty="0">
              <a:solidFill>
                <a:schemeClr val="accent2"/>
              </a:solidFill>
            </a:endParaRPr>
          </a:p>
          <a:p>
            <a:pPr>
              <a:buFont typeface="Wingdings" pitchFamily="2" charset="2"/>
              <a:buChar char="Ø"/>
            </a:pPr>
            <a:r>
              <a:rPr lang="en-US" dirty="0"/>
              <a:t>Discusses the </a:t>
            </a:r>
            <a:r>
              <a:rPr lang="en-US" b="1" dirty="0"/>
              <a:t>vaccine </a:t>
            </a:r>
            <a:r>
              <a:rPr lang="en-US" dirty="0"/>
              <a:t>and how people were </a:t>
            </a:r>
            <a:r>
              <a:rPr lang="en-US" b="1" dirty="0"/>
              <a:t>“forced”</a:t>
            </a:r>
            <a:r>
              <a:rPr lang="en-US" dirty="0"/>
              <a:t> to take shots long after it was stated by Pfizer and known by the government that the shots didn’t stop transmission or infection. </a:t>
            </a:r>
          </a:p>
          <a:p>
            <a:pPr>
              <a:buFont typeface="Wingdings" pitchFamily="2" charset="2"/>
              <a:buChar char="Ø"/>
            </a:pPr>
            <a:r>
              <a:rPr lang="en-US" dirty="0"/>
              <a:t>Thousands of </a:t>
            </a:r>
            <a:r>
              <a:rPr lang="en-US" b="1" dirty="0"/>
              <a:t>adverse events </a:t>
            </a:r>
            <a:r>
              <a:rPr lang="en-US" dirty="0"/>
              <a:t>recorded by VAERS and VSAFE</a:t>
            </a:r>
          </a:p>
          <a:p>
            <a:pPr>
              <a:buFont typeface="Wingdings" pitchFamily="2" charset="2"/>
              <a:buChar char="Ø"/>
            </a:pPr>
            <a:r>
              <a:rPr lang="en-US" dirty="0"/>
              <a:t>Voices of </a:t>
            </a:r>
            <a:r>
              <a:rPr lang="en-US" b="1" dirty="0"/>
              <a:t>opposition censored </a:t>
            </a:r>
            <a:r>
              <a:rPr lang="en-US" dirty="0" err="1"/>
              <a:t>en</a:t>
            </a:r>
            <a:r>
              <a:rPr lang="en-US" dirty="0"/>
              <a:t> masse (Neil Young vs Spotify re Joe Rogan)</a:t>
            </a:r>
          </a:p>
          <a:p>
            <a:pPr>
              <a:buFont typeface="Wingdings" pitchFamily="2" charset="2"/>
              <a:buChar char="Ø"/>
            </a:pPr>
            <a:r>
              <a:rPr lang="en-US" dirty="0"/>
              <a:t>Blame and hate the un-vaxxed</a:t>
            </a:r>
          </a:p>
          <a:p>
            <a:pPr>
              <a:buFont typeface="Wingdings" pitchFamily="2" charset="2"/>
              <a:buChar char="Ø"/>
            </a:pPr>
            <a:r>
              <a:rPr lang="en-US" b="1" dirty="0"/>
              <a:t>Therapeutics withdrawn </a:t>
            </a:r>
            <a:r>
              <a:rPr lang="en-US" dirty="0"/>
              <a:t>by FDA; Medical boards sued for refusing to give treatment</a:t>
            </a:r>
          </a:p>
          <a:p>
            <a:pPr>
              <a:buFont typeface="Wingdings" pitchFamily="2" charset="2"/>
              <a:buChar char="Ø"/>
            </a:pPr>
            <a:r>
              <a:rPr lang="en-US" dirty="0"/>
              <a:t>Compare to </a:t>
            </a:r>
            <a:r>
              <a:rPr lang="en-US" b="1" dirty="0"/>
              <a:t>Eugenics</a:t>
            </a:r>
            <a:r>
              <a:rPr lang="en-US" dirty="0"/>
              <a:t> Themes in Nazi Germany: </a:t>
            </a:r>
          </a:p>
          <a:p>
            <a:pPr marL="1257300" lvl="3" indent="0">
              <a:buNone/>
            </a:pPr>
            <a:r>
              <a:rPr lang="en-US" sz="1800" i="1" dirty="0"/>
              <a:t>“sterilize the unfit… cleanse the State: the devaluation and dehumanization of segments of the community…train physicians to identify with political goals of the government… shouldn’t be a drag on hospitals or public resources”</a:t>
            </a:r>
          </a:p>
          <a:p>
            <a:pPr marL="0" indent="0" algn="ctr">
              <a:buNone/>
            </a:pPr>
            <a:endParaRPr lang="en-US" dirty="0"/>
          </a:p>
        </p:txBody>
      </p:sp>
    </p:spTree>
    <p:extLst>
      <p:ext uri="{BB962C8B-B14F-4D97-AF65-F5344CB8AC3E}">
        <p14:creationId xmlns:p14="http://schemas.microsoft.com/office/powerpoint/2010/main" val="164928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A9D4-D7F8-2952-4DB1-9443D97331AE}"/>
              </a:ext>
            </a:extLst>
          </p:cNvPr>
          <p:cNvSpPr>
            <a:spLocks noGrp="1"/>
          </p:cNvSpPr>
          <p:nvPr>
            <p:ph type="title"/>
          </p:nvPr>
        </p:nvSpPr>
        <p:spPr/>
        <p:txBody>
          <a:bodyPr/>
          <a:lstStyle/>
          <a:p>
            <a:pPr algn="ctr"/>
            <a:r>
              <a:rPr lang="en-US" dirty="0"/>
              <a:t>Chapter Seven: White Feathers</a:t>
            </a:r>
          </a:p>
        </p:txBody>
      </p:sp>
      <p:pic>
        <p:nvPicPr>
          <p:cNvPr id="9220" name="Picture 4" descr="Order of the White Feather">
            <a:extLst>
              <a:ext uri="{FF2B5EF4-FFF2-40B4-BE49-F238E27FC236}">
                <a16:creationId xmlns:a16="http://schemas.microsoft.com/office/drawing/2014/main" id="{8E3EA932-CDDA-B083-8767-4EE07DE63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9" y="2312643"/>
            <a:ext cx="4510629" cy="43302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F1B34F6-3FF4-4DFA-D93E-67D5D4BA6235}"/>
              </a:ext>
            </a:extLst>
          </p:cNvPr>
          <p:cNvSpPr>
            <a:spLocks noGrp="1"/>
          </p:cNvSpPr>
          <p:nvPr>
            <p:ph idx="1"/>
          </p:nvPr>
        </p:nvSpPr>
        <p:spPr>
          <a:xfrm>
            <a:off x="5123329" y="2312643"/>
            <a:ext cx="6911789" cy="4383992"/>
          </a:xfrm>
        </p:spPr>
        <p:txBody>
          <a:bodyPr>
            <a:normAutofit fontScale="92500" lnSpcReduction="10000"/>
          </a:bodyPr>
          <a:lstStyle/>
          <a:p>
            <a:pPr marL="0" indent="0" algn="ctr">
              <a:buNone/>
            </a:pPr>
            <a:r>
              <a:rPr lang="en-US" b="1" dirty="0">
                <a:solidFill>
                  <a:schemeClr val="accent2"/>
                </a:solidFill>
              </a:rPr>
              <a:t>HEROES VS COWARDS</a:t>
            </a:r>
          </a:p>
          <a:p>
            <a:pPr marL="0" indent="0">
              <a:buNone/>
            </a:pPr>
            <a:r>
              <a:rPr lang="en-US" dirty="0">
                <a:solidFill>
                  <a:schemeClr val="tx1"/>
                </a:solidFill>
              </a:rPr>
              <a:t>”</a:t>
            </a:r>
            <a:r>
              <a:rPr lang="en-US" b="1" dirty="0">
                <a:solidFill>
                  <a:schemeClr val="tx1"/>
                </a:solidFill>
              </a:rPr>
              <a:t>Tyrannies only fall when there is mass resistance</a:t>
            </a:r>
            <a:r>
              <a:rPr lang="en-US" dirty="0">
                <a:solidFill>
                  <a:schemeClr val="tx1"/>
                </a:solidFill>
              </a:rPr>
              <a:t>… when there are just a few, they are marginalized, silenced, smeared…arrested”</a:t>
            </a:r>
            <a:endParaRPr lang="en-US" dirty="0"/>
          </a:p>
          <a:p>
            <a:pPr marL="0" indent="0" algn="ctr">
              <a:buNone/>
            </a:pPr>
            <a:r>
              <a:rPr lang="en-US" b="1" dirty="0">
                <a:solidFill>
                  <a:schemeClr val="accent2"/>
                </a:solidFill>
              </a:rPr>
              <a:t>Tribute to </a:t>
            </a:r>
          </a:p>
          <a:p>
            <a:pPr marL="0" indent="0">
              <a:buNone/>
            </a:pPr>
            <a:r>
              <a:rPr lang="en-US" dirty="0"/>
              <a:t>Dr Patrick Phillips (Canadian ER Dr) on harms of lockdowns, Dr Jay Bhattacharya (Great Barrington Declaration); Dr Peter </a:t>
            </a:r>
            <a:r>
              <a:rPr lang="en-US" dirty="0" err="1"/>
              <a:t>Mcullough</a:t>
            </a:r>
            <a:r>
              <a:rPr lang="en-US" dirty="0"/>
              <a:t> (Cardiologist); Edward Dowd (Blackrock re Pfizer’s fraud) </a:t>
            </a:r>
          </a:p>
          <a:p>
            <a:pPr marL="0" indent="0">
              <a:buNone/>
            </a:pPr>
            <a:r>
              <a:rPr lang="en-US" dirty="0"/>
              <a:t>The working class - Truckers, Moms, Firefighters.</a:t>
            </a:r>
          </a:p>
          <a:p>
            <a:pPr marL="0" indent="0" algn="ctr">
              <a:buNone/>
            </a:pPr>
            <a:r>
              <a:rPr lang="en-US" b="1" dirty="0">
                <a:solidFill>
                  <a:schemeClr val="accent2"/>
                </a:solidFill>
              </a:rPr>
              <a:t>White feathers to </a:t>
            </a:r>
          </a:p>
          <a:p>
            <a:pPr marL="0" indent="0">
              <a:buNone/>
            </a:pPr>
            <a:r>
              <a:rPr lang="en-US" dirty="0"/>
              <a:t>The virtue-signaling Zoom-class  who showed ”monumental world-changing cowardice … for those who try to change the subject…. (rather than apologize or admit they were cowards)</a:t>
            </a:r>
          </a:p>
          <a:p>
            <a:pPr marL="0" indent="0">
              <a:buNone/>
            </a:pPr>
            <a:endParaRPr lang="en-US" dirty="0"/>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15465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A9D4-D7F8-2952-4DB1-9443D97331AE}"/>
              </a:ext>
            </a:extLst>
          </p:cNvPr>
          <p:cNvSpPr>
            <a:spLocks noGrp="1"/>
          </p:cNvSpPr>
          <p:nvPr>
            <p:ph type="title"/>
          </p:nvPr>
        </p:nvSpPr>
        <p:spPr/>
        <p:txBody>
          <a:bodyPr/>
          <a:lstStyle/>
          <a:p>
            <a:pPr algn="ctr"/>
            <a:r>
              <a:rPr lang="en-US" dirty="0"/>
              <a:t>Chapter Eight: Rethinking the Second Amendment</a:t>
            </a:r>
          </a:p>
        </p:txBody>
      </p:sp>
      <p:sp>
        <p:nvSpPr>
          <p:cNvPr id="7" name="Content Placeholder 2">
            <a:extLst>
              <a:ext uri="{FF2B5EF4-FFF2-40B4-BE49-F238E27FC236}">
                <a16:creationId xmlns:a16="http://schemas.microsoft.com/office/drawing/2014/main" id="{AF1B34F6-3FF4-4DFA-D93E-67D5D4BA6235}"/>
              </a:ext>
            </a:extLst>
          </p:cNvPr>
          <p:cNvSpPr>
            <a:spLocks noGrp="1"/>
          </p:cNvSpPr>
          <p:nvPr>
            <p:ph idx="1"/>
          </p:nvPr>
        </p:nvSpPr>
        <p:spPr>
          <a:xfrm>
            <a:off x="1295401" y="2325839"/>
            <a:ext cx="4800599" cy="1264526"/>
          </a:xfrm>
        </p:spPr>
        <p:txBody>
          <a:bodyPr>
            <a:normAutofit/>
          </a:bodyPr>
          <a:lstStyle/>
          <a:p>
            <a:pPr marL="0" indent="0">
              <a:buNone/>
            </a:pPr>
            <a:r>
              <a:rPr lang="en-US" dirty="0"/>
              <a:t>“A well-regulated Militia, being necessary to the security of a free State, the right of the people to keep and bear Arms, shall not be infringed.”</a:t>
            </a:r>
          </a:p>
          <a:p>
            <a:pPr marL="0" indent="0">
              <a:buNone/>
            </a:pPr>
            <a:endParaRPr lang="en-US" dirty="0"/>
          </a:p>
          <a:p>
            <a:pPr marL="0" indent="0">
              <a:buNone/>
            </a:pPr>
            <a:endParaRPr lang="en-US" dirty="0"/>
          </a:p>
          <a:p>
            <a:pPr marL="0" indent="0">
              <a:buNone/>
            </a:pPr>
            <a:endParaRPr lang="en-US" dirty="0"/>
          </a:p>
          <a:p>
            <a:pPr marL="0" indent="0" algn="ctr">
              <a:buNone/>
            </a:pPr>
            <a:endParaRPr lang="en-US" dirty="0"/>
          </a:p>
        </p:txBody>
      </p:sp>
      <p:sp>
        <p:nvSpPr>
          <p:cNvPr id="5" name="Content Placeholder 2">
            <a:extLst>
              <a:ext uri="{FF2B5EF4-FFF2-40B4-BE49-F238E27FC236}">
                <a16:creationId xmlns:a16="http://schemas.microsoft.com/office/drawing/2014/main" id="{D9B2747B-5CBD-6E1A-0513-77A6FB2C6B14}"/>
              </a:ext>
            </a:extLst>
          </p:cNvPr>
          <p:cNvSpPr txBox="1">
            <a:spLocks/>
          </p:cNvSpPr>
          <p:nvPr/>
        </p:nvSpPr>
        <p:spPr>
          <a:xfrm>
            <a:off x="7014884" y="2325839"/>
            <a:ext cx="4800599" cy="1264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dirty="0"/>
              <a:t>“</a:t>
            </a:r>
            <a:r>
              <a:rPr lang="en-US" i="1" dirty="0"/>
              <a:t>Because</a:t>
            </a:r>
            <a:r>
              <a:rPr lang="en-US" dirty="0"/>
              <a:t> a well-regulated Militia is necessary to the security of a free State, the right of the people to keep and bear Arms shall not be infringed.”</a:t>
            </a:r>
          </a:p>
          <a:p>
            <a:pPr marL="0" indent="0">
              <a:buFont typeface="Wingdings 3" charset="2"/>
              <a:buNone/>
            </a:pPr>
            <a:endParaRPr lang="en-US" dirty="0"/>
          </a:p>
          <a:p>
            <a:pPr marL="0" indent="0">
              <a:buFont typeface="Wingdings 3" charset="2"/>
              <a:buNone/>
            </a:pPr>
            <a:endParaRPr lang="en-US" dirty="0"/>
          </a:p>
          <a:p>
            <a:pPr marL="0" indent="0">
              <a:buFont typeface="Wingdings 3" charset="2"/>
              <a:buNone/>
            </a:pPr>
            <a:endParaRPr lang="en-US" dirty="0"/>
          </a:p>
          <a:p>
            <a:pPr marL="0" indent="0" algn="ctr">
              <a:buFont typeface="Wingdings 3" charset="2"/>
              <a:buNone/>
            </a:pPr>
            <a:endParaRPr lang="en-US" dirty="0"/>
          </a:p>
        </p:txBody>
      </p:sp>
      <p:sp>
        <p:nvSpPr>
          <p:cNvPr id="6" name="Content Placeholder 2">
            <a:extLst>
              <a:ext uri="{FF2B5EF4-FFF2-40B4-BE49-F238E27FC236}">
                <a16:creationId xmlns:a16="http://schemas.microsoft.com/office/drawing/2014/main" id="{E3872647-31A0-AC0E-D63A-EA046AEC9C8D}"/>
              </a:ext>
            </a:extLst>
          </p:cNvPr>
          <p:cNvSpPr txBox="1">
            <a:spLocks/>
          </p:cNvSpPr>
          <p:nvPr/>
        </p:nvSpPr>
        <p:spPr>
          <a:xfrm>
            <a:off x="900953" y="4011202"/>
            <a:ext cx="10914529" cy="26854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dirty="0"/>
              <a:t>“</a:t>
            </a:r>
            <a:r>
              <a:rPr lang="en-US" sz="2000" dirty="0"/>
              <a:t>Tyranny is descending all around the formerly free nations of the world” -- </a:t>
            </a:r>
            <a:r>
              <a:rPr lang="en-US" sz="2000" b="1" dirty="0"/>
              <a:t>The coup started, without a shot being fired, via Emergency Powers</a:t>
            </a:r>
            <a:r>
              <a:rPr lang="en-US" sz="2000" dirty="0"/>
              <a:t>.  “Formerly free people who are unarmed are defenseless against criminal tyrannies…”</a:t>
            </a:r>
          </a:p>
          <a:p>
            <a:pPr marL="0" indent="0">
              <a:buFont typeface="Wingdings 3" charset="2"/>
              <a:buNone/>
            </a:pPr>
            <a:r>
              <a:rPr lang="en-US" sz="2000" dirty="0"/>
              <a:t>WHO, </a:t>
            </a:r>
            <a:r>
              <a:rPr lang="en-US" sz="2000" dirty="0" err="1"/>
              <a:t>WEF,“One</a:t>
            </a:r>
            <a:r>
              <a:rPr lang="en-US" sz="2000" dirty="0"/>
              <a:t>-Health-Army” (mercenaries), Gates: Public Health given enforcement powers </a:t>
            </a:r>
          </a:p>
          <a:p>
            <a:pPr marL="0" indent="0">
              <a:buFont typeface="Wingdings 3" charset="2"/>
              <a:buNone/>
            </a:pPr>
            <a:endParaRPr lang="en-US" sz="2000" dirty="0"/>
          </a:p>
          <a:p>
            <a:pPr marL="0" indent="0">
              <a:buFont typeface="Wingdings 3" charset="2"/>
              <a:buNone/>
            </a:pPr>
            <a:endParaRPr lang="en-US" dirty="0"/>
          </a:p>
          <a:p>
            <a:pPr marL="0" indent="0">
              <a:buFont typeface="Wingdings 3" charset="2"/>
              <a:buNone/>
            </a:pPr>
            <a:endParaRPr lang="en-US" dirty="0"/>
          </a:p>
          <a:p>
            <a:pPr marL="0" indent="0" algn="ctr">
              <a:buFont typeface="Wingdings 3" charset="2"/>
              <a:buNone/>
            </a:pPr>
            <a:endParaRPr lang="en-US" dirty="0"/>
          </a:p>
        </p:txBody>
      </p:sp>
    </p:spTree>
    <p:extLst>
      <p:ext uri="{BB962C8B-B14F-4D97-AF65-F5344CB8AC3E}">
        <p14:creationId xmlns:p14="http://schemas.microsoft.com/office/powerpoint/2010/main" val="2181082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ECEB-066B-B580-409D-F4B1282F63EE}"/>
              </a:ext>
            </a:extLst>
          </p:cNvPr>
          <p:cNvSpPr>
            <a:spLocks noGrp="1"/>
          </p:cNvSpPr>
          <p:nvPr>
            <p:ph type="title"/>
          </p:nvPr>
        </p:nvSpPr>
        <p:spPr/>
        <p:txBody>
          <a:bodyPr/>
          <a:lstStyle/>
          <a:p>
            <a:pPr algn="ctr"/>
            <a:r>
              <a:rPr lang="en-US" dirty="0"/>
              <a:t>Chapter Nine: The Next Thing</a:t>
            </a:r>
          </a:p>
        </p:txBody>
      </p:sp>
      <p:sp>
        <p:nvSpPr>
          <p:cNvPr id="3" name="Content Placeholder 2">
            <a:extLst>
              <a:ext uri="{FF2B5EF4-FFF2-40B4-BE49-F238E27FC236}">
                <a16:creationId xmlns:a16="http://schemas.microsoft.com/office/drawing/2014/main" id="{F249F63D-623C-4E66-EF81-694747A48921}"/>
              </a:ext>
            </a:extLst>
          </p:cNvPr>
          <p:cNvSpPr>
            <a:spLocks noGrp="1"/>
          </p:cNvSpPr>
          <p:nvPr>
            <p:ph idx="1"/>
          </p:nvPr>
        </p:nvSpPr>
        <p:spPr>
          <a:xfrm>
            <a:off x="430306" y="2603499"/>
            <a:ext cx="10972800" cy="3909596"/>
          </a:xfrm>
        </p:spPr>
        <p:txBody>
          <a:bodyPr>
            <a:normAutofit lnSpcReduction="10000"/>
          </a:bodyPr>
          <a:lstStyle/>
          <a:p>
            <a:r>
              <a:rPr lang="en-US" sz="2000" dirty="0"/>
              <a:t>Back to normal?!  -- “simmering with rage”</a:t>
            </a:r>
          </a:p>
          <a:p>
            <a:pPr lvl="1"/>
            <a:r>
              <a:rPr lang="en-US" sz="2000" dirty="0"/>
              <a:t>The messaging about Covid through the elites was switched off (Midterms were more important).</a:t>
            </a:r>
          </a:p>
          <a:p>
            <a:pPr lvl="1"/>
            <a:r>
              <a:rPr lang="en-US" sz="2000" dirty="0"/>
              <a:t>But --- </a:t>
            </a:r>
            <a:r>
              <a:rPr lang="en-US" sz="2000" b="1" dirty="0"/>
              <a:t>to have healing, there must be justice.</a:t>
            </a:r>
            <a:br>
              <a:rPr lang="en-US" sz="2000" b="1" dirty="0"/>
            </a:br>
            <a:endParaRPr lang="en-US" sz="2000" b="1" dirty="0"/>
          </a:p>
          <a:p>
            <a:r>
              <a:rPr lang="en-US" sz="2000" dirty="0"/>
              <a:t>Recognize a </a:t>
            </a:r>
            <a:r>
              <a:rPr lang="en-US" sz="2000" b="1" dirty="0"/>
              <a:t>betrayal of our social contract</a:t>
            </a:r>
            <a:r>
              <a:rPr lang="en-US" sz="2000" dirty="0"/>
              <a:t>: Individual Sovereignty vs Harm Reduction.</a:t>
            </a:r>
          </a:p>
          <a:p>
            <a:r>
              <a:rPr lang="en-US" sz="2000" dirty="0"/>
              <a:t>Freedom isn’t free.</a:t>
            </a:r>
          </a:p>
          <a:p>
            <a:r>
              <a:rPr lang="en-US" sz="2000" dirty="0"/>
              <a:t>“The people you harmed, the parents of the children you harmed – they are coming. Not violently, not vengefully, but with the righteous sword of justice in hand…..You don’t get America back as if nothing happened</a:t>
            </a:r>
            <a:r>
              <a:rPr lang="en-US" dirty="0"/>
              <a:t>.”</a:t>
            </a:r>
          </a:p>
        </p:txBody>
      </p:sp>
    </p:spTree>
    <p:extLst>
      <p:ext uri="{BB962C8B-B14F-4D97-AF65-F5344CB8AC3E}">
        <p14:creationId xmlns:p14="http://schemas.microsoft.com/office/powerpoint/2010/main" val="235460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5DE8-670D-01E1-40CE-B873518759EA}"/>
              </a:ext>
            </a:extLst>
          </p:cNvPr>
          <p:cNvSpPr>
            <a:spLocks noGrp="1"/>
          </p:cNvSpPr>
          <p:nvPr>
            <p:ph type="title"/>
          </p:nvPr>
        </p:nvSpPr>
        <p:spPr/>
        <p:txBody>
          <a:bodyPr/>
          <a:lstStyle/>
          <a:p>
            <a:pPr algn="ctr"/>
            <a:r>
              <a:rPr lang="en-US" dirty="0"/>
              <a:t>Chapter Ten: The Pfizer Documents</a:t>
            </a:r>
          </a:p>
        </p:txBody>
      </p:sp>
      <p:sp>
        <p:nvSpPr>
          <p:cNvPr id="3" name="Content Placeholder 2">
            <a:extLst>
              <a:ext uri="{FF2B5EF4-FFF2-40B4-BE49-F238E27FC236}">
                <a16:creationId xmlns:a16="http://schemas.microsoft.com/office/drawing/2014/main" id="{1038FF29-D13B-F6C2-82EF-4542670A1188}"/>
              </a:ext>
            </a:extLst>
          </p:cNvPr>
          <p:cNvSpPr>
            <a:spLocks noGrp="1"/>
          </p:cNvSpPr>
          <p:nvPr>
            <p:ph idx="1"/>
          </p:nvPr>
        </p:nvSpPr>
        <p:spPr>
          <a:xfrm>
            <a:off x="317500" y="2343150"/>
            <a:ext cx="11526838" cy="4235450"/>
          </a:xfrm>
        </p:spPr>
        <p:txBody>
          <a:bodyPr>
            <a:normAutofit/>
          </a:bodyPr>
          <a:lstStyle/>
          <a:p>
            <a:r>
              <a:rPr lang="en-US" dirty="0"/>
              <a:t>Release of </a:t>
            </a:r>
            <a:r>
              <a:rPr lang="en-US" b="1" dirty="0"/>
              <a:t>450,000 pages from Pfizer </a:t>
            </a:r>
            <a:r>
              <a:rPr lang="en-US" dirty="0"/>
              <a:t>in February 2022</a:t>
            </a:r>
            <a:r>
              <a:rPr lang="en-US" i="1" dirty="0"/>
              <a:t> (public health and medical professionals for transparency vs FDA).</a:t>
            </a:r>
          </a:p>
          <a:p>
            <a:r>
              <a:rPr lang="en-US" dirty="0"/>
              <a:t>3,250 highly accredited  medical professional volunteers produced 89 reports</a:t>
            </a:r>
          </a:p>
          <a:p>
            <a:pPr lvl="1"/>
            <a:r>
              <a:rPr lang="en-US" dirty="0"/>
              <a:t>Pfizer/FDA </a:t>
            </a:r>
            <a:r>
              <a:rPr lang="en-US" dirty="0" err="1"/>
              <a:t>aknowledged</a:t>
            </a:r>
            <a:r>
              <a:rPr lang="en-US" dirty="0"/>
              <a:t> by 12/2020 that vaccines ”</a:t>
            </a:r>
            <a:r>
              <a:rPr lang="en-US" b="1" dirty="0"/>
              <a:t>waned in efficacy,” not tested for transmission </a:t>
            </a:r>
            <a:r>
              <a:rPr lang="en-US" dirty="0"/>
              <a:t>– Jane Small admitted to EU in 2022… had 13 pages of side effects single spaced, including getting Covid, myocarditis, Bells Palsy, Stroke…</a:t>
            </a:r>
          </a:p>
          <a:p>
            <a:pPr lvl="1"/>
            <a:r>
              <a:rPr lang="en-US" b="1" dirty="0"/>
              <a:t>Toxic spike protein </a:t>
            </a:r>
            <a:r>
              <a:rPr lang="en-US" dirty="0"/>
              <a:t>and lipid nanoparticles </a:t>
            </a:r>
            <a:r>
              <a:rPr lang="en-US" b="1" dirty="0"/>
              <a:t>didn’t stay at the injection site</a:t>
            </a:r>
            <a:r>
              <a:rPr lang="en-US" dirty="0"/>
              <a:t>, went into the bloodstream, spleen, adrenals, lymph nodes, ovaries…warned about “exposure” (shedding) during tests</a:t>
            </a:r>
          </a:p>
          <a:p>
            <a:r>
              <a:rPr lang="en-US" dirty="0"/>
              <a:t>Pfizer </a:t>
            </a:r>
            <a:r>
              <a:rPr lang="en-US" b="1" dirty="0"/>
              <a:t>lost records </a:t>
            </a:r>
            <a:r>
              <a:rPr lang="en-US" dirty="0"/>
              <a:t>of 100s of trial subjects (out of 22,000 vaxed)</a:t>
            </a:r>
          </a:p>
          <a:p>
            <a:r>
              <a:rPr lang="en-US" b="1" dirty="0"/>
              <a:t>Pregnancy</a:t>
            </a:r>
            <a:r>
              <a:rPr lang="en-US" dirty="0"/>
              <a:t> study based on 44 French rats followed for 42 days; 270 humans: 230 lost records; out of 34, 28 lost their babies (80%); now death in childbirth up 40%</a:t>
            </a:r>
          </a:p>
          <a:p>
            <a:r>
              <a:rPr lang="en-US" dirty="0"/>
              <a:t>Studies run by shareholders of Pfizer – still docs showed babies dying disproportionately </a:t>
            </a:r>
          </a:p>
          <a:p>
            <a:pPr marL="457200" lvl="1" indent="0">
              <a:buNone/>
            </a:pPr>
            <a:endParaRPr lang="en-US" dirty="0"/>
          </a:p>
        </p:txBody>
      </p:sp>
      <p:sp>
        <p:nvSpPr>
          <p:cNvPr id="4" name="TextBox 3">
            <a:extLst>
              <a:ext uri="{FF2B5EF4-FFF2-40B4-BE49-F238E27FC236}">
                <a16:creationId xmlns:a16="http://schemas.microsoft.com/office/drawing/2014/main" id="{9A8054DD-D21A-101B-D984-56D3D4AA074D}"/>
              </a:ext>
            </a:extLst>
          </p:cNvPr>
          <p:cNvSpPr txBox="1"/>
          <p:nvPr/>
        </p:nvSpPr>
        <p:spPr>
          <a:xfrm>
            <a:off x="4881283" y="1772734"/>
            <a:ext cx="2529860" cy="369332"/>
          </a:xfrm>
          <a:prstGeom prst="rect">
            <a:avLst/>
          </a:prstGeom>
          <a:noFill/>
        </p:spPr>
        <p:txBody>
          <a:bodyPr wrap="none" rtlCol="0">
            <a:spAutoFit/>
          </a:bodyPr>
          <a:lstStyle/>
          <a:p>
            <a:r>
              <a:rPr lang="en-US" b="1">
                <a:solidFill>
                  <a:schemeClr val="accent2"/>
                </a:solidFill>
              </a:rPr>
              <a:t>THE REAL CHALLENGE</a:t>
            </a:r>
            <a:endParaRPr lang="en-US" b="1" dirty="0">
              <a:solidFill>
                <a:schemeClr val="accent2"/>
              </a:solidFill>
            </a:endParaRPr>
          </a:p>
        </p:txBody>
      </p:sp>
    </p:spTree>
    <p:extLst>
      <p:ext uri="{BB962C8B-B14F-4D97-AF65-F5344CB8AC3E}">
        <p14:creationId xmlns:p14="http://schemas.microsoft.com/office/powerpoint/2010/main" val="165872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5DE8-670D-01E1-40CE-B873518759EA}"/>
              </a:ext>
            </a:extLst>
          </p:cNvPr>
          <p:cNvSpPr>
            <a:spLocks noGrp="1"/>
          </p:cNvSpPr>
          <p:nvPr>
            <p:ph type="title"/>
          </p:nvPr>
        </p:nvSpPr>
        <p:spPr/>
        <p:txBody>
          <a:bodyPr/>
          <a:lstStyle/>
          <a:p>
            <a:pPr algn="ctr"/>
            <a:r>
              <a:rPr lang="en-US" dirty="0"/>
              <a:t>Chapter Ten: The Pfizer Documents</a:t>
            </a:r>
          </a:p>
        </p:txBody>
      </p:sp>
      <p:sp>
        <p:nvSpPr>
          <p:cNvPr id="3" name="Content Placeholder 2">
            <a:extLst>
              <a:ext uri="{FF2B5EF4-FFF2-40B4-BE49-F238E27FC236}">
                <a16:creationId xmlns:a16="http://schemas.microsoft.com/office/drawing/2014/main" id="{1038FF29-D13B-F6C2-82EF-4542670A1188}"/>
              </a:ext>
            </a:extLst>
          </p:cNvPr>
          <p:cNvSpPr>
            <a:spLocks noGrp="1"/>
          </p:cNvSpPr>
          <p:nvPr>
            <p:ph idx="1"/>
          </p:nvPr>
        </p:nvSpPr>
        <p:spPr>
          <a:xfrm>
            <a:off x="317500" y="2438400"/>
            <a:ext cx="11633868" cy="4283242"/>
          </a:xfrm>
        </p:spPr>
        <p:txBody>
          <a:bodyPr>
            <a:normAutofit fontScale="77500" lnSpcReduction="20000"/>
          </a:bodyPr>
          <a:lstStyle/>
          <a:p>
            <a:r>
              <a:rPr lang="en-US" sz="2600" dirty="0"/>
              <a:t>Breast milk scandal: FDA closed Abbott formula factories (formula shortage) while gates, Bezos, Branson, Zuckerberg invested in </a:t>
            </a:r>
            <a:r>
              <a:rPr lang="en-US" sz="2600" b="1" dirty="0"/>
              <a:t>BIOMILQ</a:t>
            </a:r>
            <a:r>
              <a:rPr lang="en-US" sz="2600" dirty="0"/>
              <a:t> (lab grown)</a:t>
            </a:r>
          </a:p>
          <a:p>
            <a:endParaRPr lang="en-US" sz="2600" dirty="0"/>
          </a:p>
          <a:p>
            <a:pPr marL="0" indent="0" algn="ctr">
              <a:buNone/>
            </a:pPr>
            <a:r>
              <a:rPr lang="en-US" sz="2200" b="1" dirty="0"/>
              <a:t>“… looking into an abyss of evil humanity has not seen since 1945” --- anti-humans at Pfizer, FDA, WEF…”</a:t>
            </a:r>
          </a:p>
          <a:p>
            <a:pPr lvl="2">
              <a:buFont typeface="Arial" panose="020B0604020202020204" pitchFamily="34" charset="0"/>
              <a:buChar char="•"/>
            </a:pPr>
            <a:r>
              <a:rPr lang="en-US" sz="2200" dirty="0"/>
              <a:t>Compares to Old Testament Biblical times / massive arrogance (Babel) against Divine plan</a:t>
            </a:r>
          </a:p>
          <a:p>
            <a:pPr lvl="2">
              <a:buFont typeface="Arial" panose="020B0604020202020204" pitchFamily="34" charset="0"/>
              <a:buChar char="•"/>
            </a:pPr>
            <a:r>
              <a:rPr lang="en-US" sz="2200" dirty="0"/>
              <a:t>Inject their way into </a:t>
            </a:r>
            <a:r>
              <a:rPr lang="en-US" sz="2200" b="1" dirty="0"/>
              <a:t>destroying</a:t>
            </a:r>
            <a:r>
              <a:rPr lang="en-US" sz="2200" dirty="0"/>
              <a:t> the health and reproductive powers of the human body</a:t>
            </a:r>
          </a:p>
          <a:p>
            <a:pPr lvl="2">
              <a:buFont typeface="Arial" panose="020B0604020202020204" pitchFamily="34" charset="0"/>
              <a:buChar char="•"/>
            </a:pPr>
            <a:r>
              <a:rPr lang="en-US" sz="2200" b="1" dirty="0"/>
              <a:t>Demons </a:t>
            </a:r>
            <a:r>
              <a:rPr lang="en-US" sz="2200" dirty="0"/>
              <a:t>sauntering around in human form.</a:t>
            </a:r>
          </a:p>
          <a:p>
            <a:pPr lvl="2">
              <a:buFont typeface="Arial" panose="020B0604020202020204" pitchFamily="34" charset="0"/>
              <a:buChar char="•"/>
            </a:pPr>
            <a:r>
              <a:rPr lang="en-US" sz="2200" b="1" dirty="0"/>
              <a:t>Monsters </a:t>
            </a:r>
            <a:r>
              <a:rPr lang="en-US" sz="2200" dirty="0"/>
              <a:t>in the lab, on the transnational panels, are very skillful; and so powerful; and their dark work is so extreme.</a:t>
            </a:r>
          </a:p>
          <a:p>
            <a:pPr lvl="2">
              <a:buFont typeface="Arial" panose="020B0604020202020204" pitchFamily="34" charset="0"/>
              <a:buChar char="•"/>
            </a:pPr>
            <a:r>
              <a:rPr lang="en-US" sz="2200" dirty="0"/>
              <a:t>What to do when </a:t>
            </a:r>
            <a:r>
              <a:rPr lang="en-US" sz="2200" b="1" dirty="0"/>
              <a:t>humanity itself is threatened?  </a:t>
            </a:r>
            <a:br>
              <a:rPr lang="en-US" sz="2200" dirty="0"/>
            </a:br>
            <a:endParaRPr lang="en-US" sz="2200" dirty="0"/>
          </a:p>
          <a:p>
            <a:pPr marL="57150" indent="0">
              <a:buNone/>
            </a:pPr>
            <a:r>
              <a:rPr lang="en-US" sz="2600" b="1" dirty="0"/>
              <a:t>“Demand for shots dropped 89%” – </a:t>
            </a:r>
            <a:r>
              <a:rPr lang="en-US" sz="2600" dirty="0"/>
              <a:t>as the reports and the individual experiences became shared</a:t>
            </a:r>
          </a:p>
        </p:txBody>
      </p:sp>
      <p:sp>
        <p:nvSpPr>
          <p:cNvPr id="4" name="TextBox 3">
            <a:extLst>
              <a:ext uri="{FF2B5EF4-FFF2-40B4-BE49-F238E27FC236}">
                <a16:creationId xmlns:a16="http://schemas.microsoft.com/office/drawing/2014/main" id="{9A8054DD-D21A-101B-D984-56D3D4AA074D}"/>
              </a:ext>
            </a:extLst>
          </p:cNvPr>
          <p:cNvSpPr txBox="1"/>
          <p:nvPr/>
        </p:nvSpPr>
        <p:spPr>
          <a:xfrm>
            <a:off x="4881283" y="1772734"/>
            <a:ext cx="2529860" cy="369332"/>
          </a:xfrm>
          <a:prstGeom prst="rect">
            <a:avLst/>
          </a:prstGeom>
          <a:noFill/>
        </p:spPr>
        <p:txBody>
          <a:bodyPr wrap="none" rtlCol="0">
            <a:spAutoFit/>
          </a:bodyPr>
          <a:lstStyle/>
          <a:p>
            <a:r>
              <a:rPr lang="en-US" b="1">
                <a:solidFill>
                  <a:schemeClr val="accent2"/>
                </a:solidFill>
              </a:rPr>
              <a:t>THE REAL CHALLENGE</a:t>
            </a:r>
            <a:endParaRPr lang="en-US" b="1" dirty="0">
              <a:solidFill>
                <a:schemeClr val="accent2"/>
              </a:solidFill>
            </a:endParaRPr>
          </a:p>
        </p:txBody>
      </p:sp>
    </p:spTree>
    <p:extLst>
      <p:ext uri="{BB962C8B-B14F-4D97-AF65-F5344CB8AC3E}">
        <p14:creationId xmlns:p14="http://schemas.microsoft.com/office/powerpoint/2010/main" val="142014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FF1-A415-F6BF-2976-939AF6997848}"/>
              </a:ext>
            </a:extLst>
          </p:cNvPr>
          <p:cNvSpPr>
            <a:spLocks noGrp="1"/>
          </p:cNvSpPr>
          <p:nvPr>
            <p:ph type="title"/>
          </p:nvPr>
        </p:nvSpPr>
        <p:spPr/>
        <p:txBody>
          <a:bodyPr/>
          <a:lstStyle/>
          <a:p>
            <a:pPr algn="ctr"/>
            <a:r>
              <a:rPr lang="en-US" dirty="0"/>
              <a:t>Chapter Eleven: Facing the Beast</a:t>
            </a:r>
          </a:p>
        </p:txBody>
      </p:sp>
      <p:pic>
        <p:nvPicPr>
          <p:cNvPr id="1026" name="Picture 2" descr="Bear tried to break into home when it smelt someone baking brownies | World News | Metro News">
            <a:extLst>
              <a:ext uri="{FF2B5EF4-FFF2-40B4-BE49-F238E27FC236}">
                <a16:creationId xmlns:a16="http://schemas.microsoft.com/office/drawing/2014/main" id="{86786302-A00A-900D-3086-321AF17AE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783868"/>
            <a:ext cx="5219700" cy="2730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0FAC5D-9E05-739F-7AAF-C21871AFF2D4}"/>
              </a:ext>
            </a:extLst>
          </p:cNvPr>
          <p:cNvSpPr txBox="1"/>
          <p:nvPr/>
        </p:nvSpPr>
        <p:spPr>
          <a:xfrm>
            <a:off x="79375" y="2031426"/>
            <a:ext cx="3263900" cy="707886"/>
          </a:xfrm>
          <a:prstGeom prst="rect">
            <a:avLst/>
          </a:prstGeom>
          <a:noFill/>
        </p:spPr>
        <p:txBody>
          <a:bodyPr wrap="square" rtlCol="0">
            <a:spAutoFit/>
          </a:bodyPr>
          <a:lstStyle/>
          <a:p>
            <a:r>
              <a:rPr lang="en-US" sz="2000" dirty="0"/>
              <a:t>“If I don’t look at </a:t>
            </a:r>
            <a:r>
              <a:rPr lang="en-US" sz="2000" b="1" dirty="0"/>
              <a:t>the bear </a:t>
            </a:r>
            <a:r>
              <a:rPr lang="en-US" sz="2000" dirty="0"/>
              <a:t>he won’t be there”</a:t>
            </a:r>
          </a:p>
        </p:txBody>
      </p:sp>
      <p:sp>
        <p:nvSpPr>
          <p:cNvPr id="5" name="TextBox 4">
            <a:extLst>
              <a:ext uri="{FF2B5EF4-FFF2-40B4-BE49-F238E27FC236}">
                <a16:creationId xmlns:a16="http://schemas.microsoft.com/office/drawing/2014/main" id="{C79391C2-A58F-3DB0-388F-54E6894791D3}"/>
              </a:ext>
            </a:extLst>
          </p:cNvPr>
          <p:cNvSpPr txBox="1"/>
          <p:nvPr/>
        </p:nvSpPr>
        <p:spPr>
          <a:xfrm>
            <a:off x="79375" y="2991356"/>
            <a:ext cx="3416300" cy="1631216"/>
          </a:xfrm>
          <a:prstGeom prst="rect">
            <a:avLst/>
          </a:prstGeom>
          <a:noFill/>
        </p:spPr>
        <p:txBody>
          <a:bodyPr wrap="square" rtlCol="0">
            <a:spAutoFit/>
          </a:bodyPr>
          <a:lstStyle/>
          <a:p>
            <a:r>
              <a:rPr lang="en-US" sz="2000" dirty="0"/>
              <a:t>He became more and more comfortable walking  around the house … </a:t>
            </a:r>
            <a:r>
              <a:rPr lang="en-US" sz="2000" b="1" dirty="0"/>
              <a:t>habituated</a:t>
            </a:r>
            <a:r>
              <a:rPr lang="en-US" sz="2000" dirty="0"/>
              <a:t>… marking his territory.</a:t>
            </a:r>
          </a:p>
        </p:txBody>
      </p:sp>
      <p:sp>
        <p:nvSpPr>
          <p:cNvPr id="6" name="TextBox 5">
            <a:extLst>
              <a:ext uri="{FF2B5EF4-FFF2-40B4-BE49-F238E27FC236}">
                <a16:creationId xmlns:a16="http://schemas.microsoft.com/office/drawing/2014/main" id="{B7BF7E68-F61D-934F-FBA5-A07B5EED82C6}"/>
              </a:ext>
            </a:extLst>
          </p:cNvPr>
          <p:cNvSpPr txBox="1"/>
          <p:nvPr/>
        </p:nvSpPr>
        <p:spPr>
          <a:xfrm>
            <a:off x="8664575" y="2487639"/>
            <a:ext cx="3263900" cy="1323439"/>
          </a:xfrm>
          <a:prstGeom prst="rect">
            <a:avLst/>
          </a:prstGeom>
          <a:noFill/>
        </p:spPr>
        <p:txBody>
          <a:bodyPr wrap="square" rtlCol="0">
            <a:spAutoFit/>
          </a:bodyPr>
          <a:lstStyle/>
          <a:p>
            <a:r>
              <a:rPr lang="en-US" sz="2000" dirty="0"/>
              <a:t>“He was there because I had done nothing to stop him…</a:t>
            </a:r>
            <a:r>
              <a:rPr lang="en-US" sz="2000" b="1" dirty="0"/>
              <a:t>I let him slowly take over our home</a:t>
            </a:r>
            <a:r>
              <a:rPr lang="en-US" sz="2000" dirty="0"/>
              <a:t>”</a:t>
            </a:r>
          </a:p>
        </p:txBody>
      </p:sp>
      <p:sp>
        <p:nvSpPr>
          <p:cNvPr id="8" name="TextBox 7">
            <a:extLst>
              <a:ext uri="{FF2B5EF4-FFF2-40B4-BE49-F238E27FC236}">
                <a16:creationId xmlns:a16="http://schemas.microsoft.com/office/drawing/2014/main" id="{65A2D1FB-679D-D8BF-2EC0-65C8CDA51D95}"/>
              </a:ext>
            </a:extLst>
          </p:cNvPr>
          <p:cNvSpPr txBox="1"/>
          <p:nvPr/>
        </p:nvSpPr>
        <p:spPr>
          <a:xfrm>
            <a:off x="558800" y="4784367"/>
            <a:ext cx="11614150" cy="1815882"/>
          </a:xfrm>
          <a:prstGeom prst="rect">
            <a:avLst/>
          </a:prstGeom>
          <a:noFill/>
        </p:spPr>
        <p:txBody>
          <a:bodyPr wrap="square" rtlCol="0">
            <a:spAutoFit/>
          </a:bodyPr>
          <a:lstStyle/>
          <a:p>
            <a:r>
              <a:rPr lang="en-US" sz="2000" dirty="0"/>
              <a:t>“More than medicine gone wrong and corporate greed . . . </a:t>
            </a:r>
            <a:r>
              <a:rPr lang="en-US" sz="2000" dirty="0">
                <a:solidFill>
                  <a:schemeClr val="accent2"/>
                </a:solidFill>
              </a:rPr>
              <a:t>act of war</a:t>
            </a:r>
            <a:r>
              <a:rPr lang="en-US" sz="2000" dirty="0"/>
              <a:t>”</a:t>
            </a:r>
            <a:br>
              <a:rPr lang="en-US" sz="2000" dirty="0"/>
            </a:br>
            <a:endParaRPr lang="en-US" sz="2000" dirty="0"/>
          </a:p>
          <a:p>
            <a:pPr marL="1257300" lvl="2" indent="-342900">
              <a:buClr>
                <a:schemeClr val="accent2"/>
              </a:buClr>
              <a:buFont typeface="Arial" panose="020B0604020202020204" pitchFamily="34" charset="0"/>
              <a:buChar char="•"/>
            </a:pPr>
            <a:r>
              <a:rPr lang="en-US" dirty="0"/>
              <a:t>Pfizer is a German-Chinese (</a:t>
            </a:r>
            <a:r>
              <a:rPr lang="en-US" dirty="0">
                <a:solidFill>
                  <a:schemeClr val="accent2"/>
                </a:solidFill>
              </a:rPr>
              <a:t>CCP</a:t>
            </a:r>
            <a:r>
              <a:rPr lang="en-US" dirty="0"/>
              <a:t>) company / MUA with </a:t>
            </a:r>
            <a:r>
              <a:rPr lang="en-US" b="1" dirty="0"/>
              <a:t>Fosun Pharmaceuticals </a:t>
            </a:r>
            <a:r>
              <a:rPr lang="en-US" dirty="0"/>
              <a:t>(100% tech transfer to China)</a:t>
            </a:r>
          </a:p>
          <a:p>
            <a:pPr marL="1257300" lvl="2" indent="-342900">
              <a:buClr>
                <a:schemeClr val="accent2"/>
              </a:buClr>
              <a:buFont typeface="Arial" panose="020B0604020202020204" pitchFamily="34" charset="0"/>
              <a:buChar char="•"/>
            </a:pPr>
            <a:endParaRPr lang="en-US" dirty="0"/>
          </a:p>
          <a:p>
            <a:pPr marL="1257300" lvl="2" indent="-342900">
              <a:buClr>
                <a:schemeClr val="accent2"/>
              </a:buClr>
              <a:buFont typeface="Arial" panose="020B0604020202020204" pitchFamily="34" charset="0"/>
              <a:buChar char="•"/>
            </a:pPr>
            <a:r>
              <a:rPr lang="en-US" dirty="0"/>
              <a:t>Hunter-Biden lap top Scandal – millions of $ from CCP to Biden family </a:t>
            </a:r>
            <a:r>
              <a:rPr lang="en-US" sz="1400" dirty="0"/>
              <a:t>(Wash Post quote, p.109)</a:t>
            </a:r>
          </a:p>
        </p:txBody>
      </p:sp>
      <p:cxnSp>
        <p:nvCxnSpPr>
          <p:cNvPr id="13" name="Straight Connector 12">
            <a:extLst>
              <a:ext uri="{FF2B5EF4-FFF2-40B4-BE49-F238E27FC236}">
                <a16:creationId xmlns:a16="http://schemas.microsoft.com/office/drawing/2014/main" id="{466B3850-58AC-A511-BD2B-347D7FCCC090}"/>
              </a:ext>
            </a:extLst>
          </p:cNvPr>
          <p:cNvCxnSpPr>
            <a:cxnSpLocks/>
          </p:cNvCxnSpPr>
          <p:nvPr/>
        </p:nvCxnSpPr>
        <p:spPr>
          <a:xfrm>
            <a:off x="4672013" y="4649608"/>
            <a:ext cx="200025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33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01CA-D70E-6E52-B7D1-A57FF87EA600}"/>
              </a:ext>
            </a:extLst>
          </p:cNvPr>
          <p:cNvSpPr>
            <a:spLocks noGrp="1"/>
          </p:cNvSpPr>
          <p:nvPr>
            <p:ph type="title"/>
          </p:nvPr>
        </p:nvSpPr>
        <p:spPr>
          <a:xfrm>
            <a:off x="4038600" y="973668"/>
            <a:ext cx="4114799" cy="706964"/>
          </a:xfrm>
        </p:spPr>
        <p:txBody>
          <a:bodyPr/>
          <a:lstStyle/>
          <a:p>
            <a:pPr algn="ctr"/>
            <a:r>
              <a:rPr lang="en-US" dirty="0"/>
              <a:t>NAOMI WOLF</a:t>
            </a:r>
          </a:p>
        </p:txBody>
      </p:sp>
      <p:sp>
        <p:nvSpPr>
          <p:cNvPr id="3" name="Content Placeholder 2">
            <a:extLst>
              <a:ext uri="{FF2B5EF4-FFF2-40B4-BE49-F238E27FC236}">
                <a16:creationId xmlns:a16="http://schemas.microsoft.com/office/drawing/2014/main" id="{6A0C0A50-4EDB-C373-7DDC-5032CC5F2806}"/>
              </a:ext>
            </a:extLst>
          </p:cNvPr>
          <p:cNvSpPr>
            <a:spLocks noGrp="1"/>
          </p:cNvSpPr>
          <p:nvPr>
            <p:ph idx="1"/>
          </p:nvPr>
        </p:nvSpPr>
        <p:spPr>
          <a:xfrm>
            <a:off x="2912318" y="2833425"/>
            <a:ext cx="7660434" cy="3416300"/>
          </a:xfrm>
        </p:spPr>
        <p:txBody>
          <a:bodyPr>
            <a:normAutofit/>
          </a:bodyPr>
          <a:lstStyle/>
          <a:p>
            <a:pPr marL="0" indent="0" algn="ctr">
              <a:buNone/>
            </a:pPr>
            <a:r>
              <a:rPr lang="en-US" sz="2800" b="1" dirty="0"/>
              <a:t>. . . Wikipedia . . .</a:t>
            </a:r>
            <a:endParaRPr lang="en-US" dirty="0"/>
          </a:p>
          <a:p>
            <a:pPr marL="0" indent="0" algn="ctr">
              <a:buNone/>
            </a:pPr>
            <a:endParaRPr lang="en-US" dirty="0"/>
          </a:p>
          <a:p>
            <a:pPr marL="0" indent="0">
              <a:lnSpc>
                <a:spcPct val="150000"/>
              </a:lnSpc>
              <a:buNone/>
            </a:pPr>
            <a:r>
              <a:rPr lang="en-US" sz="2000" b="1" i="0" dirty="0">
                <a:solidFill>
                  <a:srgbClr val="202122"/>
                </a:solidFill>
                <a:effectLst/>
                <a:latin typeface="Arial" panose="020B0604020202020204" pitchFamily="34" charset="0"/>
              </a:rPr>
              <a:t>Naomi Rebekah Wolf</a:t>
            </a:r>
            <a:r>
              <a:rPr lang="en-US" sz="2000" b="0" i="0" dirty="0">
                <a:solidFill>
                  <a:srgbClr val="202122"/>
                </a:solidFill>
                <a:effectLst/>
                <a:latin typeface="Arial" panose="020B0604020202020204" pitchFamily="34" charset="0"/>
              </a:rPr>
              <a:t> (born 1962) is an American feminist author, journalist, and </a:t>
            </a:r>
            <a:r>
              <a:rPr lang="en-US" sz="2000" b="1" i="0" dirty="0">
                <a:solidFill>
                  <a:srgbClr val="202122"/>
                </a:solidFill>
                <a:effectLst/>
                <a:latin typeface="Arial" panose="020B0604020202020204" pitchFamily="34" charset="0"/>
              </a:rPr>
              <a:t>conspiracy theorist . . . </a:t>
            </a:r>
            <a:r>
              <a:rPr lang="en-US" sz="2000" b="0" i="0" dirty="0">
                <a:solidFill>
                  <a:srgbClr val="202122"/>
                </a:solidFill>
                <a:effectLst/>
                <a:latin typeface="Arial" panose="020B0604020202020204" pitchFamily="34" charset="0"/>
              </a:rPr>
              <a:t>She has been criticized for posting </a:t>
            </a:r>
            <a:r>
              <a:rPr lang="en-US" sz="2000" b="1" i="0" dirty="0">
                <a:solidFill>
                  <a:srgbClr val="202122"/>
                </a:solidFill>
                <a:effectLst/>
                <a:latin typeface="Arial" panose="020B0604020202020204" pitchFamily="34" charset="0"/>
              </a:rPr>
              <a:t>misinformation</a:t>
            </a:r>
            <a:r>
              <a:rPr lang="en-US" sz="2000" b="0" i="0" dirty="0">
                <a:solidFill>
                  <a:srgbClr val="202122"/>
                </a:solidFill>
                <a:effectLst/>
                <a:latin typeface="Arial" panose="020B0604020202020204" pitchFamily="34" charset="0"/>
              </a:rPr>
              <a:t> on topics such as beheadings carried ou</a:t>
            </a:r>
            <a:r>
              <a:rPr lang="en-US" sz="2000" dirty="0">
                <a:solidFill>
                  <a:srgbClr val="202122"/>
                </a:solidFill>
                <a:latin typeface="Arial" panose="020B0604020202020204" pitchFamily="34" charset="0"/>
              </a:rPr>
              <a:t>t by ISIS, the Western African Ebola virus epidemic, and Edward Snowden. </a:t>
            </a:r>
            <a:endParaRPr lang="en-US" sz="2000" b="1" dirty="0">
              <a:solidFill>
                <a:schemeClr val="tx1"/>
              </a:solidFill>
            </a:endParaRPr>
          </a:p>
        </p:txBody>
      </p:sp>
      <p:pic>
        <p:nvPicPr>
          <p:cNvPr id="2052" name="Picture 4" descr="Naomi Wolf Was a Feminist Icon. Now She's an Anti-Vaxxer Banned by Twitter | The New Republic">
            <a:extLst>
              <a:ext uri="{FF2B5EF4-FFF2-40B4-BE49-F238E27FC236}">
                <a16:creationId xmlns:a16="http://schemas.microsoft.com/office/drawing/2014/main" id="{7AD1EF3D-4795-5222-BC93-F220E73E3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6" y="130438"/>
            <a:ext cx="3289391"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68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2EE0-0CBA-9DC8-B5FD-814165789270}"/>
              </a:ext>
            </a:extLst>
          </p:cNvPr>
          <p:cNvSpPr>
            <a:spLocks noGrp="1"/>
          </p:cNvSpPr>
          <p:nvPr>
            <p:ph type="title"/>
          </p:nvPr>
        </p:nvSpPr>
        <p:spPr>
          <a:xfrm>
            <a:off x="1154954" y="973668"/>
            <a:ext cx="9432084" cy="706964"/>
          </a:xfrm>
        </p:spPr>
        <p:txBody>
          <a:bodyPr/>
          <a:lstStyle/>
          <a:p>
            <a:pPr algn="ctr"/>
            <a:r>
              <a:rPr lang="en-US" dirty="0"/>
              <a:t>Chapter Twelve: Thanksgiving Gathering</a:t>
            </a:r>
          </a:p>
        </p:txBody>
      </p:sp>
      <p:sp>
        <p:nvSpPr>
          <p:cNvPr id="3" name="Content Placeholder 2">
            <a:extLst>
              <a:ext uri="{FF2B5EF4-FFF2-40B4-BE49-F238E27FC236}">
                <a16:creationId xmlns:a16="http://schemas.microsoft.com/office/drawing/2014/main" id="{B28C42D9-83CF-AB56-3DCE-77769980F87E}"/>
              </a:ext>
            </a:extLst>
          </p:cNvPr>
          <p:cNvSpPr>
            <a:spLocks noGrp="1"/>
          </p:cNvSpPr>
          <p:nvPr>
            <p:ph idx="1"/>
          </p:nvPr>
        </p:nvSpPr>
        <p:spPr>
          <a:xfrm>
            <a:off x="5235298" y="4387770"/>
            <a:ext cx="6798325" cy="2337560"/>
          </a:xfrm>
        </p:spPr>
        <p:txBody>
          <a:bodyPr>
            <a:normAutofit lnSpcReduction="10000"/>
          </a:bodyPr>
          <a:lstStyle/>
          <a:p>
            <a:r>
              <a:rPr lang="en-US" dirty="0"/>
              <a:t>For two years under government control – we were </a:t>
            </a:r>
            <a:r>
              <a:rPr lang="en-US" b="1" dirty="0"/>
              <a:t>stripped of our powers </a:t>
            </a:r>
            <a:r>
              <a:rPr lang="en-US" dirty="0"/>
              <a:t>to defend ourselves and our loved ones; stripped of our ability to earn a livelihood, to see friends and family</a:t>
            </a:r>
          </a:p>
          <a:p>
            <a:r>
              <a:rPr lang="en-US" dirty="0"/>
              <a:t>We became </a:t>
            </a:r>
            <a:r>
              <a:rPr lang="en-US" b="1" dirty="0"/>
              <a:t>damaged and broken </a:t>
            </a:r>
            <a:r>
              <a:rPr lang="en-US" dirty="0"/>
              <a:t>– existing in a shadow of </a:t>
            </a:r>
            <a:r>
              <a:rPr lang="en-US" b="1" dirty="0"/>
              <a:t>fear</a:t>
            </a:r>
          </a:p>
          <a:p>
            <a:r>
              <a:rPr lang="en-US" dirty="0"/>
              <a:t>Fauci and </a:t>
            </a:r>
            <a:r>
              <a:rPr lang="en-US" dirty="0" err="1"/>
              <a:t>Walenskys</a:t>
            </a:r>
            <a:r>
              <a:rPr lang="en-US" dirty="0"/>
              <a:t> of the world knew better than you what was </a:t>
            </a:r>
            <a:r>
              <a:rPr lang="en-US" b="1" dirty="0"/>
              <a:t>important in your life</a:t>
            </a:r>
          </a:p>
        </p:txBody>
      </p:sp>
      <p:pic>
        <p:nvPicPr>
          <p:cNvPr id="3074" name="Picture 2" descr="Anti-lockdown protesters march through London against tougher coronavirus measures">
            <a:extLst>
              <a:ext uri="{FF2B5EF4-FFF2-40B4-BE49-F238E27FC236}">
                <a16:creationId xmlns:a16="http://schemas.microsoft.com/office/drawing/2014/main" id="{6C45C69C-971D-CD7A-4AE1-CE86E0B14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617" y="1865421"/>
            <a:ext cx="4452496" cy="23375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VID-19 safety tips for Thanksgiving - Lexington-Fayette County Health Department">
            <a:extLst>
              <a:ext uri="{FF2B5EF4-FFF2-40B4-BE49-F238E27FC236}">
                <a16:creationId xmlns:a16="http://schemas.microsoft.com/office/drawing/2014/main" id="{03DC4D63-A581-F6EE-0922-F9D9CEE6E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518" y="3496822"/>
            <a:ext cx="2275936" cy="2275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ow will COVID-19 affect Thanksgiving? | MSUToday | Michigan State University">
            <a:extLst>
              <a:ext uri="{FF2B5EF4-FFF2-40B4-BE49-F238E27FC236}">
                <a16:creationId xmlns:a16="http://schemas.microsoft.com/office/drawing/2014/main" id="{055957B9-7151-CC1C-1665-4D877281F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2109"/>
            <a:ext cx="3960993" cy="1911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safely host Thanksgiving during COVID-19">
            <a:extLst>
              <a:ext uri="{FF2B5EF4-FFF2-40B4-BE49-F238E27FC236}">
                <a16:creationId xmlns:a16="http://schemas.microsoft.com/office/drawing/2014/main" id="{51820681-D221-AD4E-D789-BDE7AAFFE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9" y="3522941"/>
            <a:ext cx="30099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84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7A41-9241-3E2B-66F9-CEE4ED2F4595}"/>
              </a:ext>
            </a:extLst>
          </p:cNvPr>
          <p:cNvSpPr>
            <a:spLocks noGrp="1"/>
          </p:cNvSpPr>
          <p:nvPr>
            <p:ph type="title"/>
          </p:nvPr>
        </p:nvSpPr>
        <p:spPr/>
        <p:txBody>
          <a:bodyPr/>
          <a:lstStyle/>
          <a:p>
            <a:pPr algn="ctr"/>
            <a:r>
              <a:rPr lang="en-US" dirty="0"/>
              <a:t>Chapters 13-15</a:t>
            </a:r>
          </a:p>
        </p:txBody>
      </p:sp>
      <p:sp>
        <p:nvSpPr>
          <p:cNvPr id="3" name="Content Placeholder 2">
            <a:extLst>
              <a:ext uri="{FF2B5EF4-FFF2-40B4-BE49-F238E27FC236}">
                <a16:creationId xmlns:a16="http://schemas.microsoft.com/office/drawing/2014/main" id="{10E4BB89-D11F-86FA-79D9-B4B0663E5C27}"/>
              </a:ext>
            </a:extLst>
          </p:cNvPr>
          <p:cNvSpPr>
            <a:spLocks noGrp="1"/>
          </p:cNvSpPr>
          <p:nvPr>
            <p:ph idx="1"/>
          </p:nvPr>
        </p:nvSpPr>
        <p:spPr>
          <a:xfrm>
            <a:off x="770022" y="2603499"/>
            <a:ext cx="10635916" cy="3893553"/>
          </a:xfrm>
        </p:spPr>
        <p:txBody>
          <a:bodyPr>
            <a:normAutofit/>
          </a:bodyPr>
          <a:lstStyle/>
          <a:p>
            <a:r>
              <a:rPr lang="en-US" dirty="0"/>
              <a:t>13: Overview of journalism – Gave speech at </a:t>
            </a:r>
            <a:r>
              <a:rPr lang="en-US" b="1" dirty="0"/>
              <a:t>Yale </a:t>
            </a:r>
            <a:r>
              <a:rPr lang="en-US" dirty="0"/>
              <a:t>on side effects and accused Yale of Human Trafficking re booster; defamatory interview by Yale newspaper; Pravda (no contact to editor) – </a:t>
            </a:r>
            <a:r>
              <a:rPr lang="en-US" b="1" dirty="0"/>
              <a:t>Follow the money </a:t>
            </a:r>
            <a:r>
              <a:rPr lang="en-US" dirty="0"/>
              <a:t>(Yale receives more $ from HHS than from tuition – $1.7b during Covid)</a:t>
            </a:r>
          </a:p>
          <a:p>
            <a:pPr marL="0" indent="0">
              <a:buNone/>
            </a:pPr>
            <a:endParaRPr lang="en-US" dirty="0"/>
          </a:p>
          <a:p>
            <a:r>
              <a:rPr lang="en-US" dirty="0"/>
              <a:t>14: We fought for liberty, everyone gained – </a:t>
            </a:r>
            <a:r>
              <a:rPr lang="en-US" b="1" dirty="0"/>
              <a:t>cognitive dissonance/denial </a:t>
            </a:r>
            <a:r>
              <a:rPr lang="en-US" dirty="0"/>
              <a:t>…no books in the stores on the Pandemic by the usual scholars and writers; books published by others (</a:t>
            </a:r>
            <a:r>
              <a:rPr lang="en-US" dirty="0" err="1"/>
              <a:t>drs</a:t>
            </a:r>
            <a:r>
              <a:rPr lang="en-US" dirty="0"/>
              <a:t>, lawyers, researchers) but not displayed in bookstores = massive void in central thought processes. NYC intellectuals in a snow globe, unable to address reality, the lies, deception.</a:t>
            </a:r>
          </a:p>
          <a:p>
            <a:endParaRPr lang="en-US" dirty="0"/>
          </a:p>
          <a:p>
            <a:r>
              <a:rPr lang="en-US" dirty="0"/>
              <a:t>15: identifies commonality between Judaism and Christianity: Love is the only </a:t>
            </a:r>
            <a:r>
              <a:rPr lang="en-US" b="1" dirty="0"/>
              <a:t>real miracle </a:t>
            </a:r>
            <a:r>
              <a:rPr lang="en-US" dirty="0"/>
              <a:t>“I am here for you!” – </a:t>
            </a:r>
          </a:p>
        </p:txBody>
      </p:sp>
    </p:spTree>
    <p:extLst>
      <p:ext uri="{BB962C8B-B14F-4D97-AF65-F5344CB8AC3E}">
        <p14:creationId xmlns:p14="http://schemas.microsoft.com/office/powerpoint/2010/main" val="2852247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1439-D029-B670-D73C-E415751F714B}"/>
              </a:ext>
            </a:extLst>
          </p:cNvPr>
          <p:cNvSpPr>
            <a:spLocks noGrp="1"/>
          </p:cNvSpPr>
          <p:nvPr>
            <p:ph type="title"/>
          </p:nvPr>
        </p:nvSpPr>
        <p:spPr>
          <a:xfrm>
            <a:off x="673893" y="843402"/>
            <a:ext cx="10844212" cy="706964"/>
          </a:xfrm>
        </p:spPr>
        <p:txBody>
          <a:bodyPr/>
          <a:lstStyle/>
          <a:p>
            <a:pPr algn="ctr"/>
            <a:r>
              <a:rPr lang="en-US" dirty="0"/>
              <a:t>Chapter Sixteen: Have the Ancient Gods  Returned?</a:t>
            </a:r>
          </a:p>
        </p:txBody>
      </p:sp>
      <p:sp>
        <p:nvSpPr>
          <p:cNvPr id="3" name="Content Placeholder 2">
            <a:extLst>
              <a:ext uri="{FF2B5EF4-FFF2-40B4-BE49-F238E27FC236}">
                <a16:creationId xmlns:a16="http://schemas.microsoft.com/office/drawing/2014/main" id="{2178D86A-B10F-3942-5EBB-0D673C49D76D}"/>
              </a:ext>
            </a:extLst>
          </p:cNvPr>
          <p:cNvSpPr>
            <a:spLocks noGrp="1"/>
          </p:cNvSpPr>
          <p:nvPr>
            <p:ph idx="1"/>
          </p:nvPr>
        </p:nvSpPr>
        <p:spPr>
          <a:xfrm>
            <a:off x="7254180" y="2171976"/>
            <a:ext cx="4654803" cy="4726744"/>
          </a:xfrm>
        </p:spPr>
        <p:txBody>
          <a:bodyPr>
            <a:normAutofit/>
          </a:bodyPr>
          <a:lstStyle/>
          <a:p>
            <a:pPr marL="0" indent="0" algn="ctr">
              <a:buNone/>
            </a:pPr>
            <a:r>
              <a:rPr lang="en-US" b="1" dirty="0">
                <a:solidFill>
                  <a:schemeClr val="accent2"/>
                </a:solidFill>
              </a:rPr>
              <a:t>THE CLUES:</a:t>
            </a:r>
          </a:p>
          <a:p>
            <a:pPr marL="0" indent="0" algn="ctr">
              <a:buNone/>
            </a:pPr>
            <a:r>
              <a:rPr lang="en-US" b="1" dirty="0">
                <a:solidFill>
                  <a:schemeClr val="accent2"/>
                </a:solidFill>
              </a:rPr>
              <a:t>that which could not be explained</a:t>
            </a:r>
          </a:p>
          <a:p>
            <a:pPr>
              <a:buFont typeface="Arial" panose="020B0604020202020204" pitchFamily="34" charset="0"/>
              <a:buChar char="•"/>
            </a:pPr>
            <a:r>
              <a:rPr lang="en-US" dirty="0"/>
              <a:t>Parroting a single script</a:t>
            </a:r>
          </a:p>
          <a:p>
            <a:pPr>
              <a:buFont typeface="Arial" panose="020B0604020202020204" pitchFamily="34" charset="0"/>
              <a:buChar char="•"/>
            </a:pPr>
            <a:r>
              <a:rPr lang="en-US" dirty="0"/>
              <a:t>Deception and lies - too quick and too ubiquitous</a:t>
            </a:r>
          </a:p>
          <a:p>
            <a:pPr>
              <a:buFont typeface="Arial" panose="020B0604020202020204" pitchFamily="34" charset="0"/>
              <a:buChar char="•"/>
            </a:pPr>
            <a:r>
              <a:rPr lang="en-US" dirty="0"/>
              <a:t>Obedience, Fealty, Praise and Loyalty - too quick and too ubiquitous </a:t>
            </a:r>
          </a:p>
          <a:p>
            <a:pPr>
              <a:buFont typeface="Arial" panose="020B0604020202020204" pitchFamily="34" charset="0"/>
              <a:buChar char="•"/>
            </a:pPr>
            <a:r>
              <a:rPr lang="en-US" dirty="0"/>
              <a:t>Transformation of hospitals as caring to killing factories  (Remdesivir, death certs, $ incentives for ICU, vents, death)</a:t>
            </a:r>
          </a:p>
          <a:p>
            <a:pPr>
              <a:buFont typeface="Arial" panose="020B0604020202020204" pitchFamily="34" charset="0"/>
              <a:buChar char="•"/>
            </a:pPr>
            <a:r>
              <a:rPr lang="en-US" dirty="0"/>
              <a:t>Mass Formation Psychosis - </a:t>
            </a:r>
          </a:p>
        </p:txBody>
      </p:sp>
      <p:pic>
        <p:nvPicPr>
          <p:cNvPr id="4098" name="Picture 2" descr="High Plains Drifter: 21st Century Baal Worship">
            <a:extLst>
              <a:ext uri="{FF2B5EF4-FFF2-40B4-BE49-F238E27FC236}">
                <a16:creationId xmlns:a16="http://schemas.microsoft.com/office/drawing/2014/main" id="{4EF76653-A08F-4486-3BC2-A5CEF7288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269" y="1901825"/>
            <a:ext cx="4248730" cy="2205037"/>
          </a:xfrm>
          <a:prstGeom prst="rect">
            <a:avLst/>
          </a:prstGeom>
          <a:noFill/>
          <a:effectLst>
            <a:softEdge rad="198875"/>
          </a:effectLst>
          <a:extLst>
            <a:ext uri="{909E8E84-426E-40DD-AFC4-6F175D3DCCD1}">
              <a14:hiddenFill xmlns:a14="http://schemas.microsoft.com/office/drawing/2010/main">
                <a:solidFill>
                  <a:srgbClr val="FFFFFF"/>
                </a:solidFill>
              </a14:hiddenFill>
            </a:ext>
          </a:extLst>
        </p:spPr>
      </p:pic>
      <p:pic>
        <p:nvPicPr>
          <p:cNvPr id="4106" name="Picture 10" descr="ishtargates: &quot; Terracotta figurine of the goddess Ishtar-Astarte, 1900-1600 B.C., Mesopotamia ...">
            <a:extLst>
              <a:ext uri="{FF2B5EF4-FFF2-40B4-BE49-F238E27FC236}">
                <a16:creationId xmlns:a16="http://schemas.microsoft.com/office/drawing/2014/main" id="{8235461A-AFC2-6C10-F76E-E4D839249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508048"/>
            <a:ext cx="2570162" cy="3841903"/>
          </a:xfrm>
          <a:prstGeom prst="rect">
            <a:avLst/>
          </a:prstGeom>
          <a:noFill/>
          <a:effectLst>
            <a:softEdge rad="154725"/>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C43EEA-497A-0881-7720-FCEBD51BE045}"/>
              </a:ext>
            </a:extLst>
          </p:cNvPr>
          <p:cNvSpPr txBox="1"/>
          <p:nvPr/>
        </p:nvSpPr>
        <p:spPr>
          <a:xfrm>
            <a:off x="40256" y="5165285"/>
            <a:ext cx="2044149" cy="646331"/>
          </a:xfrm>
          <a:prstGeom prst="rect">
            <a:avLst/>
          </a:prstGeom>
          <a:noFill/>
        </p:spPr>
        <p:txBody>
          <a:bodyPr wrap="none" rtlCol="0">
            <a:spAutoFit/>
          </a:bodyPr>
          <a:lstStyle/>
          <a:p>
            <a:pPr algn="ctr"/>
            <a:r>
              <a:rPr lang="en-US" i="1" dirty="0">
                <a:solidFill>
                  <a:schemeClr val="accent2"/>
                </a:solidFill>
              </a:rPr>
              <a:t>Astarte, Astaroth</a:t>
            </a:r>
          </a:p>
          <a:p>
            <a:pPr algn="ctr"/>
            <a:r>
              <a:rPr lang="en-US" i="1" dirty="0">
                <a:solidFill>
                  <a:schemeClr val="accent2"/>
                </a:solidFill>
              </a:rPr>
              <a:t>sexuality, war</a:t>
            </a:r>
          </a:p>
        </p:txBody>
      </p:sp>
      <p:sp>
        <p:nvSpPr>
          <p:cNvPr id="5" name="TextBox 4">
            <a:extLst>
              <a:ext uri="{FF2B5EF4-FFF2-40B4-BE49-F238E27FC236}">
                <a16:creationId xmlns:a16="http://schemas.microsoft.com/office/drawing/2014/main" id="{E5DDA30C-5EF9-3C7D-3DFB-3315DC30F21A}"/>
              </a:ext>
            </a:extLst>
          </p:cNvPr>
          <p:cNvSpPr txBox="1"/>
          <p:nvPr/>
        </p:nvSpPr>
        <p:spPr>
          <a:xfrm>
            <a:off x="3220413" y="4003173"/>
            <a:ext cx="1843774" cy="369332"/>
          </a:xfrm>
          <a:prstGeom prst="rect">
            <a:avLst/>
          </a:prstGeom>
          <a:noFill/>
        </p:spPr>
        <p:txBody>
          <a:bodyPr wrap="none" rtlCol="0">
            <a:spAutoFit/>
          </a:bodyPr>
          <a:lstStyle/>
          <a:p>
            <a:r>
              <a:rPr lang="en-US" i="1" dirty="0">
                <a:solidFill>
                  <a:schemeClr val="accent2"/>
                </a:solidFill>
              </a:rPr>
              <a:t>Moloch, Malek</a:t>
            </a:r>
          </a:p>
        </p:txBody>
      </p:sp>
      <p:pic>
        <p:nvPicPr>
          <p:cNvPr id="4110" name="Picture 14" descr="Bronze statue of the weather and war god Baal Syrian or Anatolian 1400 - 1200 BC Source ...">
            <a:extLst>
              <a:ext uri="{FF2B5EF4-FFF2-40B4-BE49-F238E27FC236}">
                <a16:creationId xmlns:a16="http://schemas.microsoft.com/office/drawing/2014/main" id="{8CD0270E-25A0-FDAF-B668-D06E03AF5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939" y="3776646"/>
            <a:ext cx="1124026" cy="2968087"/>
          </a:xfrm>
          <a:prstGeom prst="rect">
            <a:avLst/>
          </a:prstGeom>
          <a:noFill/>
          <a:effectLst>
            <a:softEdge rad="66482"/>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F3BE39-3001-8C0F-8CE8-98C0FF554C40}"/>
              </a:ext>
            </a:extLst>
          </p:cNvPr>
          <p:cNvSpPr txBox="1"/>
          <p:nvPr/>
        </p:nvSpPr>
        <p:spPr>
          <a:xfrm>
            <a:off x="3220413" y="6098402"/>
            <a:ext cx="1992854" cy="646331"/>
          </a:xfrm>
          <a:prstGeom prst="rect">
            <a:avLst/>
          </a:prstGeom>
          <a:noFill/>
        </p:spPr>
        <p:txBody>
          <a:bodyPr wrap="none" rtlCol="0">
            <a:spAutoFit/>
          </a:bodyPr>
          <a:lstStyle/>
          <a:p>
            <a:pPr algn="ctr"/>
            <a:r>
              <a:rPr lang="en-US" i="1" dirty="0" err="1">
                <a:solidFill>
                  <a:schemeClr val="accent2"/>
                </a:solidFill>
              </a:rPr>
              <a:t>Ba’al</a:t>
            </a:r>
            <a:endParaRPr lang="en-US" i="1" dirty="0">
              <a:solidFill>
                <a:schemeClr val="accent2"/>
              </a:solidFill>
            </a:endParaRPr>
          </a:p>
          <a:p>
            <a:pPr algn="ctr"/>
            <a:r>
              <a:rPr lang="en-US" i="1" dirty="0">
                <a:solidFill>
                  <a:schemeClr val="accent2"/>
                </a:solidFill>
              </a:rPr>
              <a:t>Weather, fertility</a:t>
            </a:r>
          </a:p>
        </p:txBody>
      </p:sp>
      <p:sp>
        <p:nvSpPr>
          <p:cNvPr id="7" name="TextBox 6">
            <a:extLst>
              <a:ext uri="{FF2B5EF4-FFF2-40B4-BE49-F238E27FC236}">
                <a16:creationId xmlns:a16="http://schemas.microsoft.com/office/drawing/2014/main" id="{D4DD6803-B974-80F8-1FF7-5A7D5ABC4BA8}"/>
              </a:ext>
            </a:extLst>
          </p:cNvPr>
          <p:cNvSpPr txBox="1"/>
          <p:nvPr/>
        </p:nvSpPr>
        <p:spPr>
          <a:xfrm>
            <a:off x="3791381" y="4599032"/>
            <a:ext cx="3080906" cy="923330"/>
          </a:xfrm>
          <a:prstGeom prst="rect">
            <a:avLst/>
          </a:prstGeom>
          <a:noFill/>
        </p:spPr>
        <p:txBody>
          <a:bodyPr wrap="square" rtlCol="0">
            <a:spAutoFit/>
          </a:bodyPr>
          <a:lstStyle/>
          <a:p>
            <a:pPr algn="ctr"/>
            <a:r>
              <a:rPr lang="en-US" i="1" dirty="0"/>
              <a:t>Shedim</a:t>
            </a:r>
            <a:r>
              <a:rPr lang="en-US" dirty="0"/>
              <a:t>- negative spirits not overcome just pushed to the edges</a:t>
            </a:r>
          </a:p>
        </p:txBody>
      </p:sp>
    </p:spTree>
    <p:extLst>
      <p:ext uri="{BB962C8B-B14F-4D97-AF65-F5344CB8AC3E}">
        <p14:creationId xmlns:p14="http://schemas.microsoft.com/office/powerpoint/2010/main" val="3530157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1439-D029-B670-D73C-E415751F714B}"/>
              </a:ext>
            </a:extLst>
          </p:cNvPr>
          <p:cNvSpPr>
            <a:spLocks noGrp="1"/>
          </p:cNvSpPr>
          <p:nvPr>
            <p:ph type="title"/>
          </p:nvPr>
        </p:nvSpPr>
        <p:spPr>
          <a:xfrm>
            <a:off x="673894" y="973668"/>
            <a:ext cx="10844212" cy="706964"/>
          </a:xfrm>
        </p:spPr>
        <p:txBody>
          <a:bodyPr/>
          <a:lstStyle/>
          <a:p>
            <a:pPr algn="ctr"/>
            <a:r>
              <a:rPr lang="en-US" dirty="0"/>
              <a:t>Chapter Sixteen: Have the Ancient Gods Returned?</a:t>
            </a:r>
          </a:p>
        </p:txBody>
      </p:sp>
      <p:pic>
        <p:nvPicPr>
          <p:cNvPr id="4108" name="Picture 12">
            <a:extLst>
              <a:ext uri="{FF2B5EF4-FFF2-40B4-BE49-F238E27FC236}">
                <a16:creationId xmlns:a16="http://schemas.microsoft.com/office/drawing/2014/main" id="{53C5E9DA-9290-0DF0-846A-6C4FA043B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625" y="4272337"/>
            <a:ext cx="1364083" cy="2027937"/>
          </a:xfrm>
          <a:prstGeom prst="rect">
            <a:avLst/>
          </a:prstGeom>
          <a:noFill/>
          <a:effectLst>
            <a:softEdge rad="69864"/>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97DADE-87B4-D64F-BF35-307044ABAF91}"/>
              </a:ext>
            </a:extLst>
          </p:cNvPr>
          <p:cNvSpPr txBox="1"/>
          <p:nvPr/>
        </p:nvSpPr>
        <p:spPr>
          <a:xfrm>
            <a:off x="4188619" y="2233236"/>
            <a:ext cx="7329487" cy="707886"/>
          </a:xfrm>
          <a:prstGeom prst="rect">
            <a:avLst/>
          </a:prstGeom>
          <a:noFill/>
        </p:spPr>
        <p:txBody>
          <a:bodyPr wrap="square">
            <a:spAutoFit/>
          </a:bodyPr>
          <a:lstStyle/>
          <a:p>
            <a:pPr algn="ctr"/>
            <a:r>
              <a:rPr lang="en-US" b="1" i="0" dirty="0">
                <a:solidFill>
                  <a:schemeClr val="accent2"/>
                </a:solidFill>
                <a:effectLst/>
              </a:rPr>
              <a:t>“</a:t>
            </a:r>
            <a:r>
              <a:rPr lang="en-US" sz="2000" b="1" i="0" dirty="0">
                <a:solidFill>
                  <a:schemeClr val="accent2"/>
                </a:solidFill>
                <a:effectLst/>
              </a:rPr>
              <a:t>When a civilization turns away from God, it always ends up bringing in other gods in His place.” </a:t>
            </a:r>
            <a:r>
              <a:rPr lang="en-US" sz="1400" b="1" i="0" dirty="0">
                <a:solidFill>
                  <a:schemeClr val="accent2"/>
                </a:solidFill>
                <a:effectLst/>
                <a:latin typeface="Droid Serif"/>
              </a:rPr>
              <a:t>– Johnathon Cahn</a:t>
            </a:r>
            <a:endParaRPr lang="en-US" sz="1400" b="1" dirty="0">
              <a:solidFill>
                <a:schemeClr val="accent2"/>
              </a:solidFill>
            </a:endParaRPr>
          </a:p>
        </p:txBody>
      </p:sp>
      <p:sp>
        <p:nvSpPr>
          <p:cNvPr id="8" name="TextBox 7">
            <a:extLst>
              <a:ext uri="{FF2B5EF4-FFF2-40B4-BE49-F238E27FC236}">
                <a16:creationId xmlns:a16="http://schemas.microsoft.com/office/drawing/2014/main" id="{DDC63EEA-8266-BE3C-D9E4-8A8E0EF60749}"/>
              </a:ext>
            </a:extLst>
          </p:cNvPr>
          <p:cNvSpPr txBox="1"/>
          <p:nvPr/>
        </p:nvSpPr>
        <p:spPr>
          <a:xfrm>
            <a:off x="6715125" y="3191436"/>
            <a:ext cx="5275626" cy="1477328"/>
          </a:xfrm>
          <a:prstGeom prst="rect">
            <a:avLst/>
          </a:prstGeom>
          <a:noFill/>
        </p:spPr>
        <p:txBody>
          <a:bodyPr wrap="square" rtlCol="0">
            <a:spAutoFit/>
          </a:bodyPr>
          <a:lstStyle/>
          <a:p>
            <a:r>
              <a:rPr lang="en-US" b="1" i="0" dirty="0">
                <a:effectLst/>
              </a:rPr>
              <a:t>America</a:t>
            </a:r>
            <a:r>
              <a:rPr lang="en-US" i="0" dirty="0">
                <a:effectLst/>
              </a:rPr>
              <a:t> – “a nation that once knew good and evil, but </a:t>
            </a:r>
            <a:r>
              <a:rPr lang="en-US" b="1" i="0" dirty="0">
                <a:effectLst/>
              </a:rPr>
              <a:t>now calls evil “good” </a:t>
            </a:r>
            <a:r>
              <a:rPr lang="en-US" i="0" dirty="0">
                <a:effectLst/>
              </a:rPr>
              <a:t>and good “evil,” a nation that offers its children as sacrifices and a nation that persecutes the followers of God.” </a:t>
            </a:r>
            <a:endParaRPr lang="en-US" dirty="0"/>
          </a:p>
        </p:txBody>
      </p:sp>
      <p:sp>
        <p:nvSpPr>
          <p:cNvPr id="9" name="TextBox 8">
            <a:extLst>
              <a:ext uri="{FF2B5EF4-FFF2-40B4-BE49-F238E27FC236}">
                <a16:creationId xmlns:a16="http://schemas.microsoft.com/office/drawing/2014/main" id="{4D85F8B9-9C93-4F9E-9B37-06CD37E7BD47}"/>
              </a:ext>
            </a:extLst>
          </p:cNvPr>
          <p:cNvSpPr txBox="1"/>
          <p:nvPr/>
        </p:nvSpPr>
        <p:spPr>
          <a:xfrm>
            <a:off x="5021457" y="6300273"/>
            <a:ext cx="1183337" cy="338554"/>
          </a:xfrm>
          <a:prstGeom prst="rect">
            <a:avLst/>
          </a:prstGeom>
          <a:noFill/>
        </p:spPr>
        <p:txBody>
          <a:bodyPr wrap="none" rtlCol="0">
            <a:spAutoFit/>
          </a:bodyPr>
          <a:lstStyle/>
          <a:p>
            <a:r>
              <a:rPr lang="en-US" sz="1600" i="1" dirty="0"/>
              <a:t>D.C., 2018</a:t>
            </a:r>
          </a:p>
        </p:txBody>
      </p:sp>
      <p:pic>
        <p:nvPicPr>
          <p:cNvPr id="6148" name="Picture 4" descr="The Arch of Palmyra, in its own home in 2010.">
            <a:extLst>
              <a:ext uri="{FF2B5EF4-FFF2-40B4-BE49-F238E27FC236}">
                <a16:creationId xmlns:a16="http://schemas.microsoft.com/office/drawing/2014/main" id="{2C4857B6-D391-0A13-7AA2-61DF6035E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49" y="1570617"/>
            <a:ext cx="3467869" cy="2364829"/>
          </a:xfrm>
          <a:prstGeom prst="rect">
            <a:avLst/>
          </a:prstGeom>
          <a:noFill/>
          <a:effectLst>
            <a:softEdge rad="264263"/>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5D8E2BE-BC2C-1BFF-9E6C-FC7B01E0EAE4}"/>
              </a:ext>
            </a:extLst>
          </p:cNvPr>
          <p:cNvSpPr txBox="1"/>
          <p:nvPr/>
        </p:nvSpPr>
        <p:spPr>
          <a:xfrm>
            <a:off x="3451822" y="3244334"/>
            <a:ext cx="696024" cy="369332"/>
          </a:xfrm>
          <a:prstGeom prst="rect">
            <a:avLst/>
          </a:prstGeom>
          <a:noFill/>
        </p:spPr>
        <p:txBody>
          <a:bodyPr wrap="none" rtlCol="0">
            <a:spAutoFit/>
          </a:bodyPr>
          <a:lstStyle/>
          <a:p>
            <a:r>
              <a:rPr lang="en-US" dirty="0"/>
              <a:t>Syria</a:t>
            </a:r>
          </a:p>
        </p:txBody>
      </p:sp>
      <p:pic>
        <p:nvPicPr>
          <p:cNvPr id="6150" name="Picture 6" descr="Arch of Baal Unveiled in New York - YouTube">
            <a:extLst>
              <a:ext uri="{FF2B5EF4-FFF2-40B4-BE49-F238E27FC236}">
                <a16:creationId xmlns:a16="http://schemas.microsoft.com/office/drawing/2014/main" id="{4265AC6E-43DA-F595-0BC5-5F90F15C9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284" y="4186657"/>
            <a:ext cx="2516979" cy="2201451"/>
          </a:xfrm>
          <a:prstGeom prst="rect">
            <a:avLst/>
          </a:prstGeom>
          <a:noFill/>
          <a:effectLst>
            <a:softEdge rad="201022"/>
          </a:effectLst>
          <a:extLst>
            <a:ext uri="{909E8E84-426E-40DD-AFC4-6F175D3DCCD1}">
              <a14:hiddenFill xmlns:a14="http://schemas.microsoft.com/office/drawing/2010/main">
                <a:solidFill>
                  <a:srgbClr val="FFFFFF"/>
                </a:solidFill>
              </a14:hiddenFill>
            </a:ext>
          </a:extLst>
        </p:spPr>
      </p:pic>
      <p:pic>
        <p:nvPicPr>
          <p:cNvPr id="6152" name="Picture 8" descr="Temple of Baal Arch in London's Trafalgar Square - Truth And Action">
            <a:extLst>
              <a:ext uri="{FF2B5EF4-FFF2-40B4-BE49-F238E27FC236}">
                <a16:creationId xmlns:a16="http://schemas.microsoft.com/office/drawing/2014/main" id="{00C4DAA2-B427-731B-3E25-5D83C83683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80"/>
          <a:stretch/>
        </p:blipFill>
        <p:spPr bwMode="auto">
          <a:xfrm>
            <a:off x="153403" y="4272336"/>
            <a:ext cx="2055700" cy="2027937"/>
          </a:xfrm>
          <a:prstGeom prst="rect">
            <a:avLst/>
          </a:prstGeom>
          <a:noFill/>
          <a:effectLst>
            <a:softEdge rad="175588"/>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E72594-3EC9-6664-D212-3DC454985963}"/>
              </a:ext>
            </a:extLst>
          </p:cNvPr>
          <p:cNvSpPr txBox="1"/>
          <p:nvPr/>
        </p:nvSpPr>
        <p:spPr>
          <a:xfrm>
            <a:off x="2855345" y="6267831"/>
            <a:ext cx="1192955" cy="338554"/>
          </a:xfrm>
          <a:prstGeom prst="rect">
            <a:avLst/>
          </a:prstGeom>
          <a:noFill/>
        </p:spPr>
        <p:txBody>
          <a:bodyPr wrap="none" rtlCol="0">
            <a:spAutoFit/>
          </a:bodyPr>
          <a:lstStyle/>
          <a:p>
            <a:r>
              <a:rPr lang="en-US" sz="1600" i="1" dirty="0"/>
              <a:t>NYC, 2016</a:t>
            </a:r>
          </a:p>
        </p:txBody>
      </p:sp>
      <p:sp>
        <p:nvSpPr>
          <p:cNvPr id="12" name="TextBox 11">
            <a:extLst>
              <a:ext uri="{FF2B5EF4-FFF2-40B4-BE49-F238E27FC236}">
                <a16:creationId xmlns:a16="http://schemas.microsoft.com/office/drawing/2014/main" id="{CF345DB0-5844-1387-0935-EB5FF1B8E556}"/>
              </a:ext>
            </a:extLst>
          </p:cNvPr>
          <p:cNvSpPr txBox="1"/>
          <p:nvPr/>
        </p:nvSpPr>
        <p:spPr>
          <a:xfrm>
            <a:off x="431150" y="6267831"/>
            <a:ext cx="1507144" cy="338554"/>
          </a:xfrm>
          <a:prstGeom prst="rect">
            <a:avLst/>
          </a:prstGeom>
          <a:noFill/>
        </p:spPr>
        <p:txBody>
          <a:bodyPr wrap="none" rtlCol="0">
            <a:spAutoFit/>
          </a:bodyPr>
          <a:lstStyle/>
          <a:p>
            <a:r>
              <a:rPr lang="en-US" sz="1600" i="1" dirty="0"/>
              <a:t>London, 2016</a:t>
            </a:r>
          </a:p>
        </p:txBody>
      </p:sp>
      <p:sp>
        <p:nvSpPr>
          <p:cNvPr id="13" name="TextBox 12">
            <a:extLst>
              <a:ext uri="{FF2B5EF4-FFF2-40B4-BE49-F238E27FC236}">
                <a16:creationId xmlns:a16="http://schemas.microsoft.com/office/drawing/2014/main" id="{C62A9BF7-2375-722D-C775-9966B4958EAB}"/>
              </a:ext>
            </a:extLst>
          </p:cNvPr>
          <p:cNvSpPr txBox="1"/>
          <p:nvPr/>
        </p:nvSpPr>
        <p:spPr>
          <a:xfrm>
            <a:off x="6611627" y="4961002"/>
            <a:ext cx="5275626" cy="923330"/>
          </a:xfrm>
          <a:prstGeom prst="rect">
            <a:avLst/>
          </a:prstGeom>
          <a:noFill/>
        </p:spPr>
        <p:txBody>
          <a:bodyPr wrap="square" rtlCol="0">
            <a:spAutoFit/>
          </a:bodyPr>
          <a:lstStyle/>
          <a:p>
            <a:pPr algn="ctr"/>
            <a:r>
              <a:rPr lang="en-US" b="1" dirty="0"/>
              <a:t>The covenant </a:t>
            </a:r>
            <a:r>
              <a:rPr lang="en-US" dirty="0"/>
              <a:t>between man and God, and obeyance  to the 10 commandments didn’t provide “an eternal hall pass”</a:t>
            </a:r>
          </a:p>
        </p:txBody>
      </p:sp>
    </p:spTree>
    <p:extLst>
      <p:ext uri="{BB962C8B-B14F-4D97-AF65-F5344CB8AC3E}">
        <p14:creationId xmlns:p14="http://schemas.microsoft.com/office/powerpoint/2010/main" val="2112036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946F8-DAC1-191D-0553-D8139801F6E0}"/>
              </a:ext>
            </a:extLst>
          </p:cNvPr>
          <p:cNvSpPr>
            <a:spLocks noGrp="1"/>
          </p:cNvSpPr>
          <p:nvPr>
            <p:ph idx="1"/>
          </p:nvPr>
        </p:nvSpPr>
        <p:spPr>
          <a:xfrm>
            <a:off x="3441700" y="4291252"/>
            <a:ext cx="8463390" cy="1225330"/>
          </a:xfrm>
        </p:spPr>
        <p:txBody>
          <a:bodyPr>
            <a:normAutofit fontScale="92500" lnSpcReduction="20000"/>
          </a:bodyPr>
          <a:lstStyle/>
          <a:p>
            <a:r>
              <a:rPr lang="en-US" sz="1800" dirty="0"/>
              <a:t>“The ancient </a:t>
            </a:r>
            <a:r>
              <a:rPr lang="en-US" sz="1800" b="1" i="1" dirty="0"/>
              <a:t>shedim</a:t>
            </a:r>
            <a:r>
              <a:rPr lang="en-US" sz="1800" b="1" dirty="0"/>
              <a:t> </a:t>
            </a:r>
            <a:r>
              <a:rPr lang="en-US" sz="1800" dirty="0"/>
              <a:t>are the only </a:t>
            </a:r>
            <a:r>
              <a:rPr lang="en-US" sz="1800" b="1" i="1" dirty="0"/>
              <a:t>principalities and powers </a:t>
            </a:r>
            <a:r>
              <a:rPr lang="en-US" sz="1800" dirty="0"/>
              <a:t>I can imagine that can manifest a national, and now a global, network … who are all on board with an escalating euthanasia death cult” </a:t>
            </a:r>
            <a:r>
              <a:rPr lang="en-US" dirty="0"/>
              <a:t>(p 153) “Intentional processes of global elites reconsecrating our America to </a:t>
            </a:r>
            <a:r>
              <a:rPr lang="en-US" b="1" dirty="0"/>
              <a:t>negative entities”</a:t>
            </a:r>
            <a:br>
              <a:rPr lang="en-US" dirty="0"/>
            </a:br>
            <a:endParaRPr lang="en-US" dirty="0"/>
          </a:p>
        </p:txBody>
      </p:sp>
      <p:sp>
        <p:nvSpPr>
          <p:cNvPr id="4" name="Title 1">
            <a:extLst>
              <a:ext uri="{FF2B5EF4-FFF2-40B4-BE49-F238E27FC236}">
                <a16:creationId xmlns:a16="http://schemas.microsoft.com/office/drawing/2014/main" id="{2849D42A-D879-1120-3CFB-769F1C730F69}"/>
              </a:ext>
            </a:extLst>
          </p:cNvPr>
          <p:cNvSpPr>
            <a:spLocks noGrp="1"/>
          </p:cNvSpPr>
          <p:nvPr>
            <p:ph type="title"/>
          </p:nvPr>
        </p:nvSpPr>
        <p:spPr/>
        <p:txBody>
          <a:bodyPr/>
          <a:lstStyle/>
          <a:p>
            <a:pPr algn="ctr"/>
            <a:r>
              <a:rPr lang="en-US" dirty="0"/>
              <a:t>Chapter Sixteen: Have the Ancient Gods Returned?</a:t>
            </a:r>
          </a:p>
        </p:txBody>
      </p:sp>
      <p:pic>
        <p:nvPicPr>
          <p:cNvPr id="8194" name="Picture 2">
            <a:extLst>
              <a:ext uri="{FF2B5EF4-FFF2-40B4-BE49-F238E27FC236}">
                <a16:creationId xmlns:a16="http://schemas.microsoft.com/office/drawing/2014/main" id="{349C9A44-D0FF-BF4E-EE2E-6D5A6292C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9" y="4045506"/>
            <a:ext cx="1975777" cy="28124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0C65AC8-F296-EE86-7850-200B12F3C722}"/>
              </a:ext>
            </a:extLst>
          </p:cNvPr>
          <p:cNvSpPr txBox="1">
            <a:spLocks/>
          </p:cNvSpPr>
          <p:nvPr/>
        </p:nvSpPr>
        <p:spPr>
          <a:xfrm>
            <a:off x="122799" y="2248895"/>
            <a:ext cx="11947281" cy="14722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Before 2020</a:t>
            </a:r>
            <a:r>
              <a:rPr lang="en-US" sz="2000" dirty="0"/>
              <a:t>: “Congresses, parliaments, nonprofits organized along what were basically Judeo-Christian </a:t>
            </a:r>
            <a:r>
              <a:rPr lang="en-US" sz="2000" b="1" dirty="0"/>
              <a:t>ethical frameworks</a:t>
            </a:r>
            <a:r>
              <a:rPr lang="en-US" sz="2000" dirty="0"/>
              <a:t>: Respect for human rights, equal value of all, cherishing life, seeking of peaceful society”</a:t>
            </a:r>
          </a:p>
          <a:p>
            <a:r>
              <a:rPr lang="en-US" sz="2000" b="1" dirty="0"/>
              <a:t>After 2020</a:t>
            </a:r>
            <a:r>
              <a:rPr lang="en-US" sz="2000" dirty="0"/>
              <a:t>: “we are terrifyingly grappling with. . . (a world) bathed, infused, bombarded with intensely </a:t>
            </a:r>
            <a:r>
              <a:rPr lang="en-US" sz="2000" b="1" dirty="0"/>
              <a:t>powerful energies </a:t>
            </a:r>
            <a:r>
              <a:rPr lang="en-US" sz="2000" dirty="0"/>
              <a:t>… that may derive from a pre-</a:t>
            </a:r>
            <a:r>
              <a:rPr lang="en-US" sz="2000" dirty="0" err="1"/>
              <a:t>Christain</a:t>
            </a:r>
            <a:r>
              <a:rPr lang="en-US" sz="2000" dirty="0"/>
              <a:t>, pre-solidly Jewish time.</a:t>
            </a:r>
            <a:br>
              <a:rPr lang="en-US" sz="2000" dirty="0"/>
            </a:br>
            <a:endParaRPr lang="en-US" sz="2000" dirty="0"/>
          </a:p>
        </p:txBody>
      </p:sp>
      <p:sp>
        <p:nvSpPr>
          <p:cNvPr id="6" name="Content Placeholder 2">
            <a:extLst>
              <a:ext uri="{FF2B5EF4-FFF2-40B4-BE49-F238E27FC236}">
                <a16:creationId xmlns:a16="http://schemas.microsoft.com/office/drawing/2014/main" id="{2096909A-B69D-9FD9-1D94-A045B68655E7}"/>
              </a:ext>
            </a:extLst>
          </p:cNvPr>
          <p:cNvSpPr txBox="1">
            <a:spLocks/>
          </p:cNvSpPr>
          <p:nvPr/>
        </p:nvSpPr>
        <p:spPr>
          <a:xfrm>
            <a:off x="3441701" y="5673506"/>
            <a:ext cx="8463390" cy="82645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A realm on Earth </a:t>
            </a:r>
            <a:r>
              <a:rPr lang="en-US" b="1" dirty="0"/>
              <a:t>without God </a:t>
            </a:r>
            <a:r>
              <a:rPr lang="en-US" dirty="0"/>
              <a:t>“…worshipping ourselves, whoring after only human works; embracing lusts and obedience to nondivine authorities, rejecting mercy, celebrating narcissism…”</a:t>
            </a:r>
          </a:p>
        </p:txBody>
      </p:sp>
    </p:spTree>
    <p:extLst>
      <p:ext uri="{BB962C8B-B14F-4D97-AF65-F5344CB8AC3E}">
        <p14:creationId xmlns:p14="http://schemas.microsoft.com/office/powerpoint/2010/main" val="4172458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A5D1-ED24-0D46-7F17-E97136E917BA}"/>
              </a:ext>
            </a:extLst>
          </p:cNvPr>
          <p:cNvSpPr>
            <a:spLocks noGrp="1"/>
          </p:cNvSpPr>
          <p:nvPr>
            <p:ph type="title"/>
          </p:nvPr>
        </p:nvSpPr>
        <p:spPr/>
        <p:txBody>
          <a:bodyPr/>
          <a:lstStyle/>
          <a:p>
            <a:pPr algn="ctr"/>
            <a:r>
              <a:rPr lang="en-US" dirty="0"/>
              <a:t>Chapter Seventeen: A Fall</a:t>
            </a:r>
          </a:p>
        </p:txBody>
      </p:sp>
      <p:sp>
        <p:nvSpPr>
          <p:cNvPr id="3" name="Content Placeholder 2">
            <a:extLst>
              <a:ext uri="{FF2B5EF4-FFF2-40B4-BE49-F238E27FC236}">
                <a16:creationId xmlns:a16="http://schemas.microsoft.com/office/drawing/2014/main" id="{63CF3D02-EECA-5BD7-BD2C-B4CF1D9B9089}"/>
              </a:ext>
            </a:extLst>
          </p:cNvPr>
          <p:cNvSpPr>
            <a:spLocks noGrp="1"/>
          </p:cNvSpPr>
          <p:nvPr>
            <p:ph idx="1"/>
          </p:nvPr>
        </p:nvSpPr>
        <p:spPr>
          <a:xfrm>
            <a:off x="1154953" y="2603500"/>
            <a:ext cx="9641383" cy="3416300"/>
          </a:xfrm>
        </p:spPr>
        <p:txBody>
          <a:bodyPr/>
          <a:lstStyle/>
          <a:p>
            <a:r>
              <a:rPr lang="en-US" sz="2000" dirty="0"/>
              <a:t>Reflecting on how strangers helped Naomi and her puppy –</a:t>
            </a:r>
          </a:p>
          <a:p>
            <a:pPr marL="800100" lvl="2" indent="0">
              <a:buNone/>
            </a:pPr>
            <a:r>
              <a:rPr lang="en-US" sz="2000" dirty="0"/>
              <a:t>In a healthy community, </a:t>
            </a:r>
            <a:r>
              <a:rPr lang="en-US" sz="2000" b="1" dirty="0"/>
              <a:t>humans save each other </a:t>
            </a:r>
            <a:r>
              <a:rPr lang="en-US" sz="2000" dirty="0"/>
              <a:t>– people have a moral compass and a sense of selfless compassion…a sense of </a:t>
            </a:r>
            <a:r>
              <a:rPr lang="en-US" sz="2000" b="1" dirty="0"/>
              <a:t>unity</a:t>
            </a:r>
          </a:p>
          <a:p>
            <a:pPr marL="0" indent="0">
              <a:buNone/>
            </a:pPr>
            <a:endParaRPr lang="en-US" sz="2000" dirty="0"/>
          </a:p>
          <a:p>
            <a:r>
              <a:rPr lang="en-US" sz="2000" dirty="0"/>
              <a:t>Shedding light on Covid policies -</a:t>
            </a:r>
          </a:p>
          <a:p>
            <a:pPr marL="800100" lvl="2" indent="0">
              <a:buNone/>
            </a:pPr>
            <a:r>
              <a:rPr lang="en-US" sz="2000" dirty="0"/>
              <a:t>When others wish to </a:t>
            </a:r>
            <a:r>
              <a:rPr lang="en-US" sz="2000" b="1" dirty="0"/>
              <a:t>take power from us</a:t>
            </a:r>
            <a:r>
              <a:rPr lang="en-US" sz="2000" dirty="0"/>
              <a:t>, they create policies to </a:t>
            </a:r>
            <a:r>
              <a:rPr lang="en-US" sz="2000" b="1" dirty="0"/>
              <a:t>keep us apart</a:t>
            </a:r>
            <a:r>
              <a:rPr lang="en-US" sz="2000" dirty="0"/>
              <a:t>…lockdowns and social distancing dissolved communities that allow us to save one another</a:t>
            </a:r>
          </a:p>
          <a:p>
            <a:endParaRPr lang="en-US" dirty="0"/>
          </a:p>
          <a:p>
            <a:endParaRPr lang="en-US" dirty="0"/>
          </a:p>
          <a:p>
            <a:pPr marL="800100" lvl="2" indent="0">
              <a:buNone/>
            </a:pPr>
            <a:endParaRPr lang="en-US" dirty="0"/>
          </a:p>
        </p:txBody>
      </p:sp>
    </p:spTree>
    <p:extLst>
      <p:ext uri="{BB962C8B-B14F-4D97-AF65-F5344CB8AC3E}">
        <p14:creationId xmlns:p14="http://schemas.microsoft.com/office/powerpoint/2010/main" val="306739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8F6B-132F-D40E-0051-4ADE063D772E}"/>
              </a:ext>
            </a:extLst>
          </p:cNvPr>
          <p:cNvSpPr>
            <a:spLocks noGrp="1"/>
          </p:cNvSpPr>
          <p:nvPr>
            <p:ph type="title"/>
          </p:nvPr>
        </p:nvSpPr>
        <p:spPr>
          <a:xfrm>
            <a:off x="1154954" y="973668"/>
            <a:ext cx="9046321" cy="706964"/>
          </a:xfrm>
        </p:spPr>
        <p:txBody>
          <a:bodyPr/>
          <a:lstStyle/>
          <a:p>
            <a:pPr algn="ctr"/>
            <a:r>
              <a:rPr lang="en-US" dirty="0"/>
              <a:t>Chapter Eighteen: Dear Conservatives, I Apologize</a:t>
            </a:r>
          </a:p>
        </p:txBody>
      </p:sp>
      <p:sp>
        <p:nvSpPr>
          <p:cNvPr id="3" name="Content Placeholder 2">
            <a:extLst>
              <a:ext uri="{FF2B5EF4-FFF2-40B4-BE49-F238E27FC236}">
                <a16:creationId xmlns:a16="http://schemas.microsoft.com/office/drawing/2014/main" id="{A867F851-9D2F-FD20-7CFC-FD2A765D2D4E}"/>
              </a:ext>
            </a:extLst>
          </p:cNvPr>
          <p:cNvSpPr>
            <a:spLocks noGrp="1"/>
          </p:cNvSpPr>
          <p:nvPr>
            <p:ph idx="1"/>
          </p:nvPr>
        </p:nvSpPr>
        <p:spPr>
          <a:xfrm>
            <a:off x="328613" y="2374232"/>
            <a:ext cx="11398165" cy="4483768"/>
          </a:xfrm>
        </p:spPr>
        <p:txBody>
          <a:bodyPr>
            <a:normAutofit/>
          </a:bodyPr>
          <a:lstStyle/>
          <a:p>
            <a:pPr marL="0" indent="0" algn="ctr">
              <a:buNone/>
            </a:pPr>
            <a:r>
              <a:rPr lang="en-US" b="1" dirty="0">
                <a:solidFill>
                  <a:schemeClr val="accent2"/>
                </a:solidFill>
              </a:rPr>
              <a:t>Conservatives = those who put America first</a:t>
            </a:r>
          </a:p>
          <a:p>
            <a:r>
              <a:rPr lang="en-US" dirty="0"/>
              <a:t>Admits to believing lies by the gatekeepers who distort history, damaged our nation, deprived citizenry of right to speak, </a:t>
            </a:r>
            <a:r>
              <a:rPr lang="en-US" dirty="0" err="1"/>
              <a:t>champon</a:t>
            </a:r>
            <a:r>
              <a:rPr lang="en-US" dirty="0"/>
              <a:t>, and choose:</a:t>
            </a:r>
          </a:p>
          <a:p>
            <a:pPr marL="685800" lvl="1">
              <a:buFont typeface="Arial" panose="020B0604020202020204" pitchFamily="34" charset="0"/>
              <a:buChar char="•"/>
            </a:pPr>
            <a:r>
              <a:rPr lang="en-US" sz="1800" dirty="0"/>
              <a:t>Jan 6, 2021– watched actual footage / used millions of tax dollars to turn the day into a message point to tar Trump as a terrorist, smear all republicans as insurrectionists…. Cannot be described as a deadly insurrection. … Officer </a:t>
            </a:r>
            <a:r>
              <a:rPr lang="en-US" sz="1800" dirty="0" err="1"/>
              <a:t>Sicknick</a:t>
            </a:r>
            <a:r>
              <a:rPr lang="en-US" sz="1800" dirty="0"/>
              <a:t> died 2 days after 1/6 due to strokes not during as reported by media … Jacob </a:t>
            </a:r>
            <a:r>
              <a:rPr lang="en-US" sz="1800" dirty="0" err="1"/>
              <a:t>Chansley</a:t>
            </a:r>
            <a:r>
              <a:rPr lang="en-US" sz="1800" dirty="0"/>
              <a:t> escorted peacefully thru capitol by police / media and gov’t gave the public the false message that the public is not allowed into Capitol. </a:t>
            </a:r>
          </a:p>
          <a:p>
            <a:pPr marL="685800" lvl="1">
              <a:buFont typeface="Arial" panose="020B0604020202020204" pitchFamily="34" charset="0"/>
              <a:buChar char="•"/>
            </a:pPr>
            <a:endParaRPr lang="en-US" sz="1800" dirty="0"/>
          </a:p>
          <a:p>
            <a:pPr marL="685800" lvl="1">
              <a:buFont typeface="Arial" panose="020B0604020202020204" pitchFamily="34" charset="0"/>
              <a:buChar char="•"/>
            </a:pPr>
            <a:r>
              <a:rPr lang="en-US" sz="1800" dirty="0"/>
              <a:t>Hunter Biden’s laptop – now knows it wasn’t Russian propaganda and instead silenced to interfere with the election</a:t>
            </a:r>
          </a:p>
          <a:p>
            <a:pPr marL="685800" lvl="1">
              <a:buFont typeface="Arial" panose="020B0604020202020204" pitchFamily="34" charset="0"/>
              <a:buChar char="•"/>
            </a:pPr>
            <a:r>
              <a:rPr lang="en-US" sz="1800" dirty="0"/>
              <a:t>Steele dossier – now knows Trump was not a Russian asset; sources were low level and denied the intel</a:t>
            </a:r>
          </a:p>
          <a:p>
            <a:pPr marL="685800" lvl="1">
              <a:buFont typeface="Arial" panose="020B0604020202020204" pitchFamily="34" charset="0"/>
              <a:buChar char="•"/>
            </a:pPr>
            <a:endParaRPr lang="en-US" sz="1800" dirty="0"/>
          </a:p>
          <a:p>
            <a:pPr marL="685800" lvl="1">
              <a:buFont typeface="Arial" panose="020B0604020202020204" pitchFamily="34" charset="0"/>
              <a:buChar char="•"/>
            </a:pPr>
            <a:endParaRPr lang="en-US" dirty="0"/>
          </a:p>
          <a:p>
            <a:pPr marL="685800" lvl="1">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07098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1FF-8258-EE38-D0EA-441D171834F9}"/>
              </a:ext>
            </a:extLst>
          </p:cNvPr>
          <p:cNvSpPr>
            <a:spLocks noGrp="1"/>
          </p:cNvSpPr>
          <p:nvPr>
            <p:ph type="title"/>
          </p:nvPr>
        </p:nvSpPr>
        <p:spPr/>
        <p:txBody>
          <a:bodyPr/>
          <a:lstStyle/>
          <a:p>
            <a:pPr algn="ctr"/>
            <a:r>
              <a:rPr lang="en-US" dirty="0"/>
              <a:t>Chapter 19-22</a:t>
            </a:r>
          </a:p>
        </p:txBody>
      </p:sp>
      <p:sp>
        <p:nvSpPr>
          <p:cNvPr id="3" name="Content Placeholder 2">
            <a:extLst>
              <a:ext uri="{FF2B5EF4-FFF2-40B4-BE49-F238E27FC236}">
                <a16:creationId xmlns:a16="http://schemas.microsoft.com/office/drawing/2014/main" id="{78E8ABF7-5671-5372-E374-148A36A541AA}"/>
              </a:ext>
            </a:extLst>
          </p:cNvPr>
          <p:cNvSpPr>
            <a:spLocks noGrp="1"/>
          </p:cNvSpPr>
          <p:nvPr>
            <p:ph idx="1"/>
          </p:nvPr>
        </p:nvSpPr>
        <p:spPr>
          <a:xfrm>
            <a:off x="514350" y="2286000"/>
            <a:ext cx="11158538" cy="4371975"/>
          </a:xfrm>
        </p:spPr>
        <p:txBody>
          <a:bodyPr/>
          <a:lstStyle/>
          <a:p>
            <a:r>
              <a:rPr lang="en-US" dirty="0"/>
              <a:t>19:  Few of the “well-educated civilized group,” who were happy to be part of the collective “greater good” and were ripe for sadism and the lure of totalitarianism, do not want to recall the savagery, censorship, discrimination, cruelty –--- We can maybe forgive, but not forget.</a:t>
            </a:r>
            <a:br>
              <a:rPr lang="en-US" dirty="0"/>
            </a:br>
            <a:endParaRPr lang="en-US" dirty="0"/>
          </a:p>
          <a:p>
            <a:r>
              <a:rPr lang="en-US" dirty="0"/>
              <a:t>20: here are those who see what is going on and those who don’t – different realities – the world has shifted in a mysterious way – need to break the taboo to start talking about negative energies…lost the ability to see/perceive energies (angels and demons)…everything has a vibrational frequency…  </a:t>
            </a:r>
            <a:r>
              <a:rPr lang="en-US" dirty="0">
                <a:solidFill>
                  <a:schemeClr val="accent2"/>
                </a:solidFill>
              </a:rPr>
              <a:t>‘we are held together human to human by energies of love’</a:t>
            </a:r>
            <a:br>
              <a:rPr lang="en-US" dirty="0">
                <a:solidFill>
                  <a:schemeClr val="accent2"/>
                </a:solidFill>
              </a:rPr>
            </a:br>
            <a:endParaRPr lang="en-US" dirty="0">
              <a:solidFill>
                <a:schemeClr val="accent2"/>
              </a:solidFill>
            </a:endParaRPr>
          </a:p>
          <a:p>
            <a:r>
              <a:rPr lang="en-US" dirty="0">
                <a:solidFill>
                  <a:schemeClr val="tx1"/>
                </a:solidFill>
              </a:rPr>
              <a:t>21:Appendicitis – infection – fought to survive….not dead, yet. ”Enemy did not succeed.”</a:t>
            </a:r>
            <a:br>
              <a:rPr lang="en-US" dirty="0">
                <a:solidFill>
                  <a:schemeClr val="tx1"/>
                </a:solidFill>
              </a:rPr>
            </a:br>
            <a:endParaRPr lang="en-US" dirty="0">
              <a:solidFill>
                <a:schemeClr val="tx1"/>
              </a:solidFill>
            </a:endParaRPr>
          </a:p>
          <a:p>
            <a:r>
              <a:rPr lang="en-US" dirty="0">
                <a:solidFill>
                  <a:schemeClr val="tx1"/>
                </a:solidFill>
              </a:rPr>
              <a:t>22: A shadow eco-system of military, intelligence, those with clearance… just human beings…”what a revelation when we can keep each other alive, when we can feed one another .. see one another -- who are always hungry for nurture, for understanding, for love.”  </a:t>
            </a:r>
          </a:p>
          <a:p>
            <a:endParaRPr lang="en-US" dirty="0"/>
          </a:p>
        </p:txBody>
      </p:sp>
    </p:spTree>
    <p:extLst>
      <p:ext uri="{BB962C8B-B14F-4D97-AF65-F5344CB8AC3E}">
        <p14:creationId xmlns:p14="http://schemas.microsoft.com/office/powerpoint/2010/main" val="2711524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3D3F-708F-CEF4-8FC8-509200CA68CD}"/>
              </a:ext>
            </a:extLst>
          </p:cNvPr>
          <p:cNvSpPr>
            <a:spLocks noGrp="1"/>
          </p:cNvSpPr>
          <p:nvPr>
            <p:ph type="title"/>
          </p:nvPr>
        </p:nvSpPr>
        <p:spPr/>
        <p:txBody>
          <a:bodyPr/>
          <a:lstStyle/>
          <a:p>
            <a:pPr algn="ctr"/>
            <a:r>
              <a:rPr lang="en-US" dirty="0"/>
              <a:t>Epilogue</a:t>
            </a:r>
          </a:p>
        </p:txBody>
      </p:sp>
      <p:sp>
        <p:nvSpPr>
          <p:cNvPr id="3" name="Content Placeholder 2">
            <a:extLst>
              <a:ext uri="{FF2B5EF4-FFF2-40B4-BE49-F238E27FC236}">
                <a16:creationId xmlns:a16="http://schemas.microsoft.com/office/drawing/2014/main" id="{1EEC03A8-B0F1-6C0A-FF7C-17517EF495B5}"/>
              </a:ext>
            </a:extLst>
          </p:cNvPr>
          <p:cNvSpPr>
            <a:spLocks noGrp="1"/>
          </p:cNvSpPr>
          <p:nvPr>
            <p:ph idx="1"/>
          </p:nvPr>
        </p:nvSpPr>
        <p:spPr>
          <a:xfrm>
            <a:off x="1154954" y="2603499"/>
            <a:ext cx="9448878" cy="3701047"/>
          </a:xfrm>
        </p:spPr>
        <p:txBody>
          <a:bodyPr>
            <a:noAutofit/>
          </a:bodyPr>
          <a:lstStyle/>
          <a:p>
            <a:r>
              <a:rPr lang="en-US" sz="2000" dirty="0"/>
              <a:t>Friends all happy it was back to normal.</a:t>
            </a:r>
          </a:p>
          <a:p>
            <a:r>
              <a:rPr lang="en-US" sz="2000" b="1" dirty="0"/>
              <a:t>Five Freedoms Bill</a:t>
            </a:r>
            <a:r>
              <a:rPr lang="en-US" sz="2000" dirty="0"/>
              <a:t>: no mask mandates, open schools now, no vaccine mandates, freedom of assembly, end emergency law.</a:t>
            </a:r>
          </a:p>
          <a:p>
            <a:r>
              <a:rPr lang="en-US" sz="2000" dirty="0"/>
              <a:t>Fall 2023 – several colleges bringing back mask and vax mandates…”</a:t>
            </a:r>
            <a:r>
              <a:rPr lang="en-US" sz="2000" b="1" dirty="0"/>
              <a:t>learned helplessness</a:t>
            </a:r>
            <a:r>
              <a:rPr lang="en-US" sz="2000" dirty="0"/>
              <a:t>” – experiment by Martin Seligman finding that dogs who were shocked without possibility of escape, gave up.</a:t>
            </a:r>
          </a:p>
          <a:p>
            <a:r>
              <a:rPr lang="en-US" sz="2000" dirty="0"/>
              <a:t>Warning from physician leading Freedom Movement about </a:t>
            </a:r>
            <a:r>
              <a:rPr lang="en-US" sz="2000" b="1" dirty="0"/>
              <a:t>medical tyranny</a:t>
            </a:r>
            <a:r>
              <a:rPr lang="en-US" sz="2000" dirty="0"/>
              <a:t>…”these years would prove to be a test for humanity from God.”</a:t>
            </a:r>
          </a:p>
        </p:txBody>
      </p:sp>
    </p:spTree>
    <p:extLst>
      <p:ext uri="{BB962C8B-B14F-4D97-AF65-F5344CB8AC3E}">
        <p14:creationId xmlns:p14="http://schemas.microsoft.com/office/powerpoint/2010/main" val="2757588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53D3-A1A7-83F3-625D-DF83E7789C97}"/>
              </a:ext>
            </a:extLst>
          </p:cNvPr>
          <p:cNvSpPr>
            <a:spLocks noGrp="1"/>
          </p:cNvSpPr>
          <p:nvPr>
            <p:ph type="title"/>
          </p:nvPr>
        </p:nvSpPr>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8D6EAEB2-FB12-8134-E997-90F8748F301C}"/>
              </a:ext>
            </a:extLst>
          </p:cNvPr>
          <p:cNvSpPr>
            <a:spLocks noGrp="1"/>
          </p:cNvSpPr>
          <p:nvPr>
            <p:ph idx="1"/>
          </p:nvPr>
        </p:nvSpPr>
        <p:spPr>
          <a:xfrm>
            <a:off x="272717" y="2603500"/>
            <a:ext cx="11758862" cy="4070016"/>
          </a:xfrm>
        </p:spPr>
        <p:txBody>
          <a:bodyPr>
            <a:normAutofit fontScale="92500" lnSpcReduction="20000"/>
          </a:bodyPr>
          <a:lstStyle/>
          <a:p>
            <a:pPr marL="457200" indent="-457200" algn="l">
              <a:buFont typeface="+mj-lt"/>
              <a:buAutoNum type="arabicPeriod"/>
            </a:pPr>
            <a:r>
              <a:rPr lang="en-US" sz="2000" b="0" i="0" dirty="0">
                <a:solidFill>
                  <a:srgbClr val="2B2B2B"/>
                </a:solidFill>
                <a:effectLst/>
              </a:rPr>
              <a:t>How familiar are you with th</a:t>
            </a:r>
            <a:r>
              <a:rPr lang="en-US" sz="2000" dirty="0">
                <a:solidFill>
                  <a:srgbClr val="2B2B2B"/>
                </a:solidFill>
              </a:rPr>
              <a:t>e several topics introduced by Naomi Wolf, and In what way was the book informative or illuminating? </a:t>
            </a:r>
            <a:br>
              <a:rPr lang="en-US" sz="2000" dirty="0">
                <a:solidFill>
                  <a:srgbClr val="2B2B2B"/>
                </a:solidFill>
              </a:rPr>
            </a:br>
            <a:endParaRPr lang="en-US" sz="2000" dirty="0">
              <a:solidFill>
                <a:srgbClr val="2B2B2B"/>
              </a:solidFill>
            </a:endParaRPr>
          </a:p>
          <a:p>
            <a:pPr marL="457200" indent="-457200" algn="l">
              <a:buFont typeface="+mj-lt"/>
              <a:buAutoNum type="arabicPeriod"/>
            </a:pPr>
            <a:r>
              <a:rPr lang="en-US" sz="2000" dirty="0">
                <a:solidFill>
                  <a:srgbClr val="2B2B2B"/>
                </a:solidFill>
              </a:rPr>
              <a:t>What would you define as the most controversial or significant  aspect of the book?</a:t>
            </a:r>
            <a:br>
              <a:rPr lang="en-US" sz="2000" dirty="0">
                <a:solidFill>
                  <a:srgbClr val="2B2B2B"/>
                </a:solidFill>
              </a:rPr>
            </a:br>
            <a:endParaRPr lang="en-US" sz="2000" dirty="0">
              <a:solidFill>
                <a:srgbClr val="2B2B2B"/>
              </a:solidFill>
            </a:endParaRPr>
          </a:p>
          <a:p>
            <a:pPr marL="457200" indent="-457200" algn="l">
              <a:buFont typeface="+mj-lt"/>
              <a:buAutoNum type="arabicPeriod"/>
            </a:pPr>
            <a:r>
              <a:rPr lang="en-US" sz="2000" b="0" i="0" dirty="0">
                <a:solidFill>
                  <a:srgbClr val="2B2B2B"/>
                </a:solidFill>
                <a:effectLst/>
              </a:rPr>
              <a:t>Is there an aspect of the book that you especially agreed with or disagreed with? </a:t>
            </a:r>
            <a:br>
              <a:rPr lang="en-US" sz="2000" b="0" i="0" dirty="0">
                <a:solidFill>
                  <a:srgbClr val="2B2B2B"/>
                </a:solidFill>
                <a:effectLst/>
              </a:rPr>
            </a:br>
            <a:endParaRPr lang="en-US" sz="2000" b="0" i="0" dirty="0">
              <a:solidFill>
                <a:srgbClr val="2B2B2B"/>
              </a:solidFill>
              <a:effectLst/>
            </a:endParaRPr>
          </a:p>
          <a:p>
            <a:pPr marL="457200" indent="-457200" algn="l">
              <a:buFont typeface="+mj-lt"/>
              <a:buAutoNum type="arabicPeriod"/>
            </a:pPr>
            <a:r>
              <a:rPr lang="en-US" sz="2000" b="0" i="0" dirty="0">
                <a:solidFill>
                  <a:srgbClr val="2B2B2B"/>
                </a:solidFill>
                <a:effectLst/>
              </a:rPr>
              <a:t>Does this work make you rethink the state of affairs in </a:t>
            </a:r>
            <a:r>
              <a:rPr lang="en-US" sz="2000" dirty="0">
                <a:solidFill>
                  <a:srgbClr val="2B2B2B"/>
                </a:solidFill>
              </a:rPr>
              <a:t>America? In the world? In your own life?</a:t>
            </a:r>
            <a:br>
              <a:rPr lang="en-US" sz="2000" dirty="0">
                <a:solidFill>
                  <a:srgbClr val="2B2B2B"/>
                </a:solidFill>
              </a:rPr>
            </a:br>
            <a:endParaRPr lang="en-US" sz="2000" dirty="0">
              <a:solidFill>
                <a:srgbClr val="2B2B2B"/>
              </a:solidFill>
            </a:endParaRPr>
          </a:p>
          <a:p>
            <a:pPr marL="457200" indent="-457200" algn="l">
              <a:buFont typeface="+mj-lt"/>
              <a:buAutoNum type="arabicPeriod"/>
            </a:pPr>
            <a:r>
              <a:rPr lang="en-US" sz="2000" b="0" i="0" dirty="0">
                <a:solidFill>
                  <a:srgbClr val="2B2B2B"/>
                </a:solidFill>
                <a:effectLst/>
              </a:rPr>
              <a:t>What questions do you still have after reading this book? </a:t>
            </a:r>
            <a:br>
              <a:rPr lang="en-US" sz="2000" b="0" i="0" dirty="0">
                <a:solidFill>
                  <a:srgbClr val="2B2B2B"/>
                </a:solidFill>
                <a:effectLst/>
              </a:rPr>
            </a:br>
            <a:endParaRPr lang="en-US" sz="2000" b="0" i="0" dirty="0">
              <a:solidFill>
                <a:srgbClr val="2B2B2B"/>
              </a:solidFill>
              <a:effectLst/>
            </a:endParaRPr>
          </a:p>
          <a:p>
            <a:pPr marL="457200" indent="-457200">
              <a:buFont typeface="+mj-lt"/>
              <a:buAutoNum type="arabicPeriod"/>
            </a:pPr>
            <a:r>
              <a:rPr lang="en-US" sz="2000" dirty="0"/>
              <a:t>What is our beast? Your beast?</a:t>
            </a:r>
            <a:br>
              <a:rPr lang="en-US" sz="2000" dirty="0"/>
            </a:br>
            <a:endParaRPr lang="en-US" sz="2000" dirty="0"/>
          </a:p>
        </p:txBody>
      </p:sp>
    </p:spTree>
    <p:extLst>
      <p:ext uri="{BB962C8B-B14F-4D97-AF65-F5344CB8AC3E}">
        <p14:creationId xmlns:p14="http://schemas.microsoft.com/office/powerpoint/2010/main" val="75235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509E-D674-52D4-62ED-D7E5A693C95D}"/>
              </a:ext>
            </a:extLst>
          </p:cNvPr>
          <p:cNvSpPr>
            <a:spLocks noGrp="1"/>
          </p:cNvSpPr>
          <p:nvPr>
            <p:ph type="title"/>
          </p:nvPr>
        </p:nvSpPr>
        <p:spPr>
          <a:xfrm>
            <a:off x="1154954" y="727113"/>
            <a:ext cx="8761413" cy="953519"/>
          </a:xfrm>
        </p:spPr>
        <p:txBody>
          <a:bodyPr/>
          <a:lstStyle/>
          <a:p>
            <a:pPr marL="0" indent="0" algn="ctr">
              <a:buNone/>
            </a:pPr>
            <a:r>
              <a:rPr lang="en-US" dirty="0"/>
              <a:t>Pre-cursor to writing “…The Beast”</a:t>
            </a:r>
          </a:p>
        </p:txBody>
      </p:sp>
      <p:sp>
        <p:nvSpPr>
          <p:cNvPr id="3" name="Content Placeholder 2">
            <a:extLst>
              <a:ext uri="{FF2B5EF4-FFF2-40B4-BE49-F238E27FC236}">
                <a16:creationId xmlns:a16="http://schemas.microsoft.com/office/drawing/2014/main" id="{8C3F6DE5-D495-BDE9-155A-8019AC8EAA75}"/>
              </a:ext>
            </a:extLst>
          </p:cNvPr>
          <p:cNvSpPr>
            <a:spLocks noGrp="1"/>
          </p:cNvSpPr>
          <p:nvPr>
            <p:ph idx="1"/>
          </p:nvPr>
        </p:nvSpPr>
        <p:spPr>
          <a:xfrm>
            <a:off x="1154954" y="2603499"/>
            <a:ext cx="9865972" cy="4254501"/>
          </a:xfrm>
        </p:spPr>
        <p:txBody>
          <a:bodyPr>
            <a:normAutofit fontScale="92500"/>
          </a:bodyPr>
          <a:lstStyle/>
          <a:p>
            <a:pPr>
              <a:buAutoNum type="arabicPeriod"/>
            </a:pPr>
            <a:r>
              <a:rPr lang="en-US" dirty="0"/>
              <a:t> </a:t>
            </a:r>
            <a:r>
              <a:rPr lang="en-US" sz="2000" dirty="0"/>
              <a:t>Research and writing of “</a:t>
            </a:r>
            <a:r>
              <a:rPr lang="en-US" sz="2000" b="1" i="1" dirty="0"/>
              <a:t>The End of America</a:t>
            </a:r>
            <a:r>
              <a:rPr lang="en-US" sz="2000" dirty="0"/>
              <a:t>”(2007)</a:t>
            </a:r>
          </a:p>
          <a:p>
            <a:pPr marL="400050" lvl="1" indent="0">
              <a:buNone/>
            </a:pPr>
            <a:r>
              <a:rPr lang="en-US" sz="2000" dirty="0"/>
              <a:t> A </a:t>
            </a:r>
            <a:r>
              <a:rPr lang="en-US" sz="2000" i="1" dirty="0"/>
              <a:t>blueprint for crushing democracies to enable the rise of tyranny  </a:t>
            </a:r>
          </a:p>
          <a:p>
            <a:pPr marL="800100" lvl="2" indent="0">
              <a:buNone/>
            </a:pPr>
            <a:r>
              <a:rPr lang="en-US" sz="2000" i="1" dirty="0"/>
              <a:t>“The precedence for a militarized United States is in place.”  It appears benign until it’s acted upon (many of the laws put into place by George W. Bush after 9-11).</a:t>
            </a:r>
          </a:p>
          <a:p>
            <a:pPr>
              <a:buAutoNum type="arabicPeriod" startAt="2"/>
            </a:pPr>
            <a:r>
              <a:rPr lang="en-US" sz="2000" i="1" dirty="0"/>
              <a:t>Real journalism, the asking of questions, led to de-platforming and censorship</a:t>
            </a:r>
          </a:p>
          <a:p>
            <a:pPr>
              <a:buAutoNum type="arabicPeriod" startAt="2"/>
            </a:pPr>
            <a:r>
              <a:rPr lang="en-US" sz="2000" i="1" dirty="0"/>
              <a:t>Gov’t, media, academia, her liberal friends’ response to the pandemic</a:t>
            </a:r>
          </a:p>
          <a:p>
            <a:pPr>
              <a:buAutoNum type="arabicPeriod" startAt="2"/>
            </a:pPr>
            <a:r>
              <a:rPr lang="en-US" sz="2000" i="1" dirty="0"/>
              <a:t>Gov’t, media, her friends’ perception and actions surrounding January 6, 2021</a:t>
            </a:r>
          </a:p>
          <a:p>
            <a:pPr>
              <a:buAutoNum type="arabicPeriod" startAt="2"/>
            </a:pPr>
            <a:r>
              <a:rPr lang="en-US" sz="2000" dirty="0"/>
              <a:t>Reading and reporting on Pfizer’s documents (450,000 pages)</a:t>
            </a:r>
          </a:p>
          <a:p>
            <a:pPr>
              <a:buAutoNum type="arabicPeriod" startAt="2"/>
            </a:pPr>
            <a:r>
              <a:rPr lang="en-US" sz="2000" dirty="0"/>
              <a:t>China’s involvement</a:t>
            </a:r>
          </a:p>
          <a:p>
            <a:pPr>
              <a:buAutoNum type="arabicPeriod"/>
            </a:pPr>
            <a:endParaRPr lang="en-US" dirty="0"/>
          </a:p>
        </p:txBody>
      </p:sp>
    </p:spTree>
    <p:extLst>
      <p:ext uri="{BB962C8B-B14F-4D97-AF65-F5344CB8AC3E}">
        <p14:creationId xmlns:p14="http://schemas.microsoft.com/office/powerpoint/2010/main" val="324771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509E-D674-52D4-62ED-D7E5A693C95D}"/>
              </a:ext>
            </a:extLst>
          </p:cNvPr>
          <p:cNvSpPr>
            <a:spLocks noGrp="1"/>
          </p:cNvSpPr>
          <p:nvPr>
            <p:ph type="title"/>
          </p:nvPr>
        </p:nvSpPr>
        <p:spPr>
          <a:xfrm>
            <a:off x="1839818" y="995700"/>
            <a:ext cx="7722823" cy="706964"/>
          </a:xfrm>
        </p:spPr>
        <p:txBody>
          <a:bodyPr/>
          <a:lstStyle/>
          <a:p>
            <a:pPr algn="ctr"/>
            <a:r>
              <a:rPr lang="en-US" dirty="0"/>
              <a:t>Chapters</a:t>
            </a:r>
          </a:p>
        </p:txBody>
      </p:sp>
      <p:sp>
        <p:nvSpPr>
          <p:cNvPr id="3" name="Content Placeholder 2">
            <a:extLst>
              <a:ext uri="{FF2B5EF4-FFF2-40B4-BE49-F238E27FC236}">
                <a16:creationId xmlns:a16="http://schemas.microsoft.com/office/drawing/2014/main" id="{8C3F6DE5-D495-BDE9-155A-8019AC8EAA75}"/>
              </a:ext>
            </a:extLst>
          </p:cNvPr>
          <p:cNvSpPr>
            <a:spLocks noGrp="1"/>
          </p:cNvSpPr>
          <p:nvPr>
            <p:ph idx="1"/>
          </p:nvPr>
        </p:nvSpPr>
        <p:spPr>
          <a:xfrm>
            <a:off x="1839818" y="2401677"/>
            <a:ext cx="9639758" cy="4340646"/>
          </a:xfrm>
        </p:spPr>
        <p:txBody>
          <a:bodyPr numCol="2">
            <a:normAutofit fontScale="62500" lnSpcReduction="20000"/>
          </a:bodyPr>
          <a:lstStyle/>
          <a:p>
            <a:pPr marL="0" indent="0">
              <a:buNone/>
            </a:pPr>
            <a:r>
              <a:rPr lang="en-US" sz="2500" dirty="0"/>
              <a:t>            </a:t>
            </a:r>
            <a:r>
              <a:rPr lang="en-US" sz="2500" b="1" dirty="0"/>
              <a:t>Introduction</a:t>
            </a:r>
            <a:br>
              <a:rPr lang="en-US" sz="2500" dirty="0"/>
            </a:br>
            <a:endParaRPr lang="en-US" sz="2500" dirty="0"/>
          </a:p>
          <a:p>
            <a:r>
              <a:rPr lang="en-US" sz="2500" dirty="0"/>
              <a:t>1. A lost Small Town</a:t>
            </a:r>
          </a:p>
          <a:p>
            <a:r>
              <a:rPr lang="en-US" sz="2500" dirty="0"/>
              <a:t>2. Opening Boxes from 2019</a:t>
            </a:r>
          </a:p>
          <a:p>
            <a:r>
              <a:rPr lang="en-US" sz="2500" dirty="0"/>
              <a:t>3. What is a Miracle?</a:t>
            </a:r>
          </a:p>
          <a:p>
            <a:r>
              <a:rPr lang="en-US" sz="2500" dirty="0"/>
              <a:t>4. Principalities and Powers</a:t>
            </a:r>
          </a:p>
          <a:p>
            <a:r>
              <a:rPr lang="en-US" sz="2500" dirty="0"/>
              <a:t>5. Thinking Like a Tyrant</a:t>
            </a:r>
          </a:p>
          <a:p>
            <a:r>
              <a:rPr lang="en-US" sz="2500" dirty="0"/>
              <a:t>6. The Subtlety of Monsters</a:t>
            </a:r>
          </a:p>
          <a:p>
            <a:r>
              <a:rPr lang="en-US" sz="2500" dirty="0"/>
              <a:t>7.White Feathers</a:t>
            </a:r>
          </a:p>
          <a:p>
            <a:r>
              <a:rPr lang="en-US" sz="2500" dirty="0"/>
              <a:t>8. Rethinking the Second Amendment</a:t>
            </a:r>
          </a:p>
          <a:p>
            <a:r>
              <a:rPr lang="en-US" sz="2500" dirty="0"/>
              <a:t>9. The Next Thing</a:t>
            </a:r>
          </a:p>
          <a:p>
            <a:r>
              <a:rPr lang="en-US" sz="2500" dirty="0"/>
              <a:t>10. The Pfizer Documents</a:t>
            </a:r>
          </a:p>
          <a:p>
            <a:r>
              <a:rPr lang="en-US" sz="2500" dirty="0"/>
              <a:t>11. Facing the Beast</a:t>
            </a:r>
          </a:p>
          <a:p>
            <a:r>
              <a:rPr lang="en-US" sz="2500" dirty="0"/>
              <a:t>12. Thanksgiving Gathering</a:t>
            </a:r>
          </a:p>
          <a:p>
            <a:r>
              <a:rPr lang="en-US" sz="2500" dirty="0"/>
              <a:t>13. Twenty Will Not come Again</a:t>
            </a:r>
          </a:p>
          <a:p>
            <a:r>
              <a:rPr lang="en-US" sz="2500" dirty="0"/>
              <a:t>14. How Lies Killed Books</a:t>
            </a:r>
          </a:p>
          <a:p>
            <a:r>
              <a:rPr lang="en-US" sz="2500" dirty="0"/>
              <a:t>15. Rock of Ages</a:t>
            </a:r>
          </a:p>
          <a:p>
            <a:r>
              <a:rPr lang="en-US" sz="2500" dirty="0"/>
              <a:t>16. Have the Ancient Gods Returned</a:t>
            </a:r>
          </a:p>
          <a:p>
            <a:r>
              <a:rPr lang="en-US" sz="2500" dirty="0"/>
              <a:t>17. A Fall</a:t>
            </a:r>
          </a:p>
          <a:p>
            <a:r>
              <a:rPr lang="en-US" sz="2500" dirty="0"/>
              <a:t>18. Dear Conservatives, I Apologize</a:t>
            </a:r>
          </a:p>
          <a:p>
            <a:r>
              <a:rPr lang="en-US" sz="2500" dirty="0"/>
              <a:t>19. Red Sparkly Shoes</a:t>
            </a:r>
          </a:p>
          <a:p>
            <a:r>
              <a:rPr lang="en-US" sz="2500" dirty="0"/>
              <a:t>20. The Last Taboo</a:t>
            </a:r>
          </a:p>
          <a:p>
            <a:r>
              <a:rPr lang="en-US" sz="2500" dirty="0"/>
              <a:t>21. Not Dead Yet</a:t>
            </a:r>
          </a:p>
          <a:p>
            <a:r>
              <a:rPr lang="en-US" sz="2500" dirty="0"/>
              <a:t>22. Soup</a:t>
            </a:r>
          </a:p>
          <a:p>
            <a:pPr marL="0" indent="0">
              <a:buNone/>
            </a:pPr>
            <a:br>
              <a:rPr lang="en-US" sz="2500" dirty="0"/>
            </a:br>
            <a:r>
              <a:rPr lang="en-US" sz="2500" dirty="0"/>
              <a:t>               </a:t>
            </a:r>
            <a:r>
              <a:rPr lang="en-US" sz="2500" b="1" dirty="0"/>
              <a:t>Epilogue</a:t>
            </a:r>
          </a:p>
        </p:txBody>
      </p:sp>
    </p:spTree>
    <p:extLst>
      <p:ext uri="{BB962C8B-B14F-4D97-AF65-F5344CB8AC3E}">
        <p14:creationId xmlns:p14="http://schemas.microsoft.com/office/powerpoint/2010/main" val="5751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509E-D674-52D4-62ED-D7E5A693C95D}"/>
              </a:ext>
            </a:extLst>
          </p:cNvPr>
          <p:cNvSpPr>
            <a:spLocks noGrp="1"/>
          </p:cNvSpPr>
          <p:nvPr>
            <p:ph type="title"/>
          </p:nvPr>
        </p:nvSpPr>
        <p:spPr/>
        <p:txBody>
          <a:bodyPr/>
          <a:lstStyle/>
          <a:p>
            <a:pPr algn="ctr"/>
            <a:r>
              <a:rPr lang="en-US" dirty="0"/>
              <a:t>Thematic Overview</a:t>
            </a:r>
          </a:p>
        </p:txBody>
      </p:sp>
      <p:sp>
        <p:nvSpPr>
          <p:cNvPr id="3" name="Content Placeholder 2">
            <a:extLst>
              <a:ext uri="{FF2B5EF4-FFF2-40B4-BE49-F238E27FC236}">
                <a16:creationId xmlns:a16="http://schemas.microsoft.com/office/drawing/2014/main" id="{8C3F6DE5-D495-BDE9-155A-8019AC8EAA75}"/>
              </a:ext>
            </a:extLst>
          </p:cNvPr>
          <p:cNvSpPr>
            <a:spLocks noGrp="1"/>
          </p:cNvSpPr>
          <p:nvPr>
            <p:ph idx="1"/>
          </p:nvPr>
        </p:nvSpPr>
        <p:spPr>
          <a:xfrm>
            <a:off x="1277956" y="2614516"/>
            <a:ext cx="9682143" cy="4065683"/>
          </a:xfrm>
        </p:spPr>
        <p:txBody>
          <a:bodyPr>
            <a:normAutofit fontScale="92500" lnSpcReduction="10000"/>
          </a:bodyPr>
          <a:lstStyle/>
          <a:p>
            <a:pPr>
              <a:buFont typeface="+mj-lt"/>
              <a:buAutoNum type="arabicPeriod"/>
            </a:pPr>
            <a:r>
              <a:rPr lang="en-US" sz="2200" b="1" dirty="0"/>
              <a:t>America is at an historic crossroads </a:t>
            </a:r>
            <a:br>
              <a:rPr lang="en-US" sz="2200" b="1" dirty="0"/>
            </a:br>
            <a:r>
              <a:rPr lang="en-US" sz="2200" b="1" dirty="0"/>
              <a:t> </a:t>
            </a:r>
          </a:p>
          <a:p>
            <a:pPr>
              <a:buFont typeface="+mj-lt"/>
              <a:buAutoNum type="arabicPeriod"/>
            </a:pPr>
            <a:r>
              <a:rPr lang="en-US" sz="2200" b="1" dirty="0"/>
              <a:t>There has been a systematic deployment of policies and lies to end Democracy </a:t>
            </a:r>
            <a:br>
              <a:rPr lang="en-US" sz="2200" b="1" dirty="0"/>
            </a:br>
            <a:endParaRPr lang="en-US" sz="2200" b="1" dirty="0"/>
          </a:p>
          <a:p>
            <a:pPr>
              <a:buFont typeface="+mj-lt"/>
              <a:buAutoNum type="arabicPeriod"/>
            </a:pPr>
            <a:r>
              <a:rPr lang="en-US" sz="2200" b="1" dirty="0"/>
              <a:t>The government, media, and the elite class are complicit in lying to the public</a:t>
            </a:r>
            <a:br>
              <a:rPr lang="en-US" sz="2200" b="1" dirty="0"/>
            </a:br>
            <a:endParaRPr lang="en-US" sz="2200" b="1" dirty="0"/>
          </a:p>
          <a:p>
            <a:pPr>
              <a:buFont typeface="+mj-lt"/>
              <a:buAutoNum type="arabicPeriod"/>
            </a:pPr>
            <a:r>
              <a:rPr lang="en-US" sz="2200" b="1" dirty="0"/>
              <a:t>The battle is a moral one of good against evil</a:t>
            </a:r>
            <a:br>
              <a:rPr lang="en-US" sz="2200" b="1" dirty="0"/>
            </a:br>
            <a:endParaRPr lang="en-US" sz="2200" b="1" dirty="0"/>
          </a:p>
          <a:p>
            <a:pPr>
              <a:buFont typeface="+mj-lt"/>
              <a:buAutoNum type="arabicPeriod"/>
            </a:pPr>
            <a:r>
              <a:rPr lang="en-US" sz="2200" b="1" dirty="0"/>
              <a:t>Being aware (awakened) of the truth is personally transformative – we all need to snap out of denial and see what is transpiring around us</a:t>
            </a:r>
          </a:p>
          <a:p>
            <a:pPr marL="0" indent="0" algn="ctr">
              <a:buNone/>
            </a:pPr>
            <a:endParaRPr lang="en-US" dirty="0"/>
          </a:p>
          <a:p>
            <a:pPr marL="0" indent="0" algn="ctr">
              <a:buNone/>
            </a:pPr>
            <a:endParaRPr lang="en-US" dirty="0"/>
          </a:p>
          <a:p>
            <a:pPr>
              <a:buAutoNum type="arabicPeriod"/>
            </a:pPr>
            <a:endParaRPr lang="en-US" dirty="0"/>
          </a:p>
        </p:txBody>
      </p:sp>
    </p:spTree>
    <p:extLst>
      <p:ext uri="{BB962C8B-B14F-4D97-AF65-F5344CB8AC3E}">
        <p14:creationId xmlns:p14="http://schemas.microsoft.com/office/powerpoint/2010/main" val="213870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6477-30BA-FB5E-E208-29A1B5EA4760}"/>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8ABC60BE-EFFF-7349-4E36-B6A2EF335272}"/>
              </a:ext>
            </a:extLst>
          </p:cNvPr>
          <p:cNvSpPr>
            <a:spLocks noGrp="1"/>
          </p:cNvSpPr>
          <p:nvPr>
            <p:ph idx="1"/>
          </p:nvPr>
        </p:nvSpPr>
        <p:spPr>
          <a:xfrm>
            <a:off x="3007604" y="2449264"/>
            <a:ext cx="8542712" cy="4083739"/>
          </a:xfrm>
        </p:spPr>
        <p:txBody>
          <a:bodyPr>
            <a:normAutofit/>
          </a:bodyPr>
          <a:lstStyle/>
          <a:p>
            <a:r>
              <a:rPr lang="en-US" sz="2000" dirty="0"/>
              <a:t>Separates the world into </a:t>
            </a:r>
            <a:r>
              <a:rPr lang="en-US" sz="2000" b="1" dirty="0"/>
              <a:t>Before 2020 </a:t>
            </a:r>
            <a:r>
              <a:rPr lang="en-US" sz="2000" dirty="0"/>
              <a:t>(and after)</a:t>
            </a:r>
          </a:p>
          <a:p>
            <a:r>
              <a:rPr lang="en-US" sz="2000" b="1" dirty="0"/>
              <a:t>After 2020 </a:t>
            </a:r>
            <a:r>
              <a:rPr lang="en-US" sz="2000" dirty="0"/>
              <a:t>marked by:</a:t>
            </a:r>
          </a:p>
          <a:p>
            <a:pPr lvl="1">
              <a:buFont typeface="Arial" panose="020B0604020202020204" pitchFamily="34" charset="0"/>
              <a:buChar char="•"/>
            </a:pPr>
            <a:r>
              <a:rPr lang="en-US" sz="2000" b="1" dirty="0"/>
              <a:t>Lies</a:t>
            </a:r>
          </a:p>
          <a:p>
            <a:pPr lvl="1">
              <a:buFont typeface="Arial" panose="020B0604020202020204" pitchFamily="34" charset="0"/>
              <a:buChar char="•"/>
            </a:pPr>
            <a:r>
              <a:rPr lang="en-US" sz="2000" b="1" dirty="0"/>
              <a:t>Censorship</a:t>
            </a:r>
          </a:p>
          <a:p>
            <a:pPr lvl="1">
              <a:buFont typeface="Arial" panose="020B0604020202020204" pitchFamily="34" charset="0"/>
              <a:buChar char="•"/>
            </a:pPr>
            <a:r>
              <a:rPr lang="en-US" sz="2000" dirty="0"/>
              <a:t>The </a:t>
            </a:r>
            <a:r>
              <a:rPr lang="en-US" sz="2000" b="1" dirty="0"/>
              <a:t>Left’s disregard for human rights, critical thinking</a:t>
            </a:r>
            <a:r>
              <a:rPr lang="en-US" sz="2000" dirty="0"/>
              <a:t>, science, </a:t>
            </a:r>
            <a:r>
              <a:rPr lang="en-US" sz="2000" b="1" dirty="0"/>
              <a:t>free speech</a:t>
            </a:r>
            <a:r>
              <a:rPr lang="en-US" sz="2000" dirty="0"/>
              <a:t>, skepticism in which some people are more equal than others “Animal Farm”</a:t>
            </a:r>
          </a:p>
          <a:p>
            <a:pPr lvl="1">
              <a:buFont typeface="Arial" panose="020B0604020202020204" pitchFamily="34" charset="0"/>
              <a:buChar char="•"/>
            </a:pPr>
            <a:r>
              <a:rPr lang="en-US" sz="2000" b="1" dirty="0"/>
              <a:t>Media</a:t>
            </a:r>
            <a:r>
              <a:rPr lang="en-US" sz="2000" dirty="0"/>
              <a:t> stopped asking questions and being a watchdog over government,  corporations, and elite powers. They acted in </a:t>
            </a:r>
            <a:r>
              <a:rPr lang="en-US" sz="2000" b="1" dirty="0"/>
              <a:t>lock-step </a:t>
            </a:r>
            <a:r>
              <a:rPr lang="en-US" sz="2000" dirty="0"/>
              <a:t>to support the people they were supposed to oversee.</a:t>
            </a:r>
          </a:p>
          <a:p>
            <a:pPr lvl="1">
              <a:buFont typeface="Arial" panose="020B0604020202020204" pitchFamily="34" charset="0"/>
              <a:buChar char="•"/>
            </a:pPr>
            <a:endParaRPr lang="en-US" dirty="0"/>
          </a:p>
        </p:txBody>
      </p:sp>
      <p:pic>
        <p:nvPicPr>
          <p:cNvPr id="1028" name="Picture 4" descr="All animals are equal but some animals are more equal than others. - George Orwell Animal Farm ...">
            <a:extLst>
              <a:ext uri="{FF2B5EF4-FFF2-40B4-BE49-F238E27FC236}">
                <a16:creationId xmlns:a16="http://schemas.microsoft.com/office/drawing/2014/main" id="{10B00B18-B742-70E9-F428-705A0F4DB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7637">
            <a:off x="652838" y="2365588"/>
            <a:ext cx="1901865" cy="341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5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6477-30BA-FB5E-E208-29A1B5EA4760}"/>
              </a:ext>
            </a:extLst>
          </p:cNvPr>
          <p:cNvSpPr>
            <a:spLocks noGrp="1"/>
          </p:cNvSpPr>
          <p:nvPr>
            <p:ph type="title"/>
          </p:nvPr>
        </p:nvSpPr>
        <p:spPr>
          <a:xfrm>
            <a:off x="1432403" y="802452"/>
            <a:ext cx="8761413" cy="706964"/>
          </a:xfrm>
        </p:spPr>
        <p:txBody>
          <a:bodyPr/>
          <a:lstStyle/>
          <a:p>
            <a:pPr algn="ctr"/>
            <a:r>
              <a:rPr lang="en-US" dirty="0"/>
              <a:t>Introduction</a:t>
            </a:r>
          </a:p>
        </p:txBody>
      </p:sp>
      <p:sp>
        <p:nvSpPr>
          <p:cNvPr id="3" name="Content Placeholder 2">
            <a:extLst>
              <a:ext uri="{FF2B5EF4-FFF2-40B4-BE49-F238E27FC236}">
                <a16:creationId xmlns:a16="http://schemas.microsoft.com/office/drawing/2014/main" id="{8ABC60BE-EFFF-7349-4E36-B6A2EF335272}"/>
              </a:ext>
            </a:extLst>
          </p:cNvPr>
          <p:cNvSpPr>
            <a:spLocks noGrp="1"/>
          </p:cNvSpPr>
          <p:nvPr>
            <p:ph idx="1"/>
          </p:nvPr>
        </p:nvSpPr>
        <p:spPr>
          <a:xfrm>
            <a:off x="488415" y="2324559"/>
            <a:ext cx="11215170" cy="4533441"/>
          </a:xfrm>
        </p:spPr>
        <p:txBody>
          <a:bodyPr>
            <a:normAutofit/>
          </a:bodyPr>
          <a:lstStyle/>
          <a:p>
            <a:pPr lvl="1">
              <a:buFont typeface="Arial" panose="020B0604020202020204" pitchFamily="34" charset="0"/>
              <a:buChar char="•"/>
            </a:pPr>
            <a:r>
              <a:rPr lang="en-US" sz="1900" dirty="0"/>
              <a:t>Mass </a:t>
            </a:r>
            <a:r>
              <a:rPr lang="en-US" sz="1900" b="1" dirty="0"/>
              <a:t>censorship, surveillance</a:t>
            </a:r>
            <a:r>
              <a:rPr lang="en-US" sz="1900" dirty="0"/>
              <a:t>, </a:t>
            </a:r>
            <a:r>
              <a:rPr lang="en-US" sz="1900" b="1" dirty="0"/>
              <a:t>forced closings </a:t>
            </a:r>
            <a:r>
              <a:rPr lang="en-US" sz="1900" dirty="0"/>
              <a:t>of schools, worship, businesses</a:t>
            </a:r>
          </a:p>
          <a:p>
            <a:pPr lvl="1">
              <a:buFont typeface="Arial" panose="020B0604020202020204" pitchFamily="34" charset="0"/>
              <a:buChar char="•"/>
            </a:pPr>
            <a:r>
              <a:rPr lang="en-US" sz="1900" b="1" dirty="0"/>
              <a:t>Disallowing assembling </a:t>
            </a:r>
            <a:r>
              <a:rPr lang="en-US" sz="1900" dirty="0"/>
              <a:t>(homes, holidays, nursing homes, hospital rooms)</a:t>
            </a:r>
          </a:p>
          <a:p>
            <a:pPr lvl="1">
              <a:buFont typeface="Arial" panose="020B0604020202020204" pitchFamily="34" charset="0"/>
              <a:buChar char="•"/>
            </a:pPr>
            <a:r>
              <a:rPr lang="en-US" sz="1900" dirty="0"/>
              <a:t>Violation of bodily integrity, informed consent, and </a:t>
            </a:r>
            <a:r>
              <a:rPr lang="en-US" sz="1900" b="1" dirty="0"/>
              <a:t>Nuremburg Laws </a:t>
            </a:r>
            <a:r>
              <a:rPr lang="en-US" sz="1900" dirty="0"/>
              <a:t>thru mandates</a:t>
            </a:r>
          </a:p>
          <a:p>
            <a:pPr lvl="1">
              <a:buFont typeface="Arial" panose="020B0604020202020204" pitchFamily="34" charset="0"/>
              <a:buChar char="•"/>
            </a:pPr>
            <a:r>
              <a:rPr lang="en-US" sz="1900" dirty="0"/>
              <a:t>Subjecting people to </a:t>
            </a:r>
            <a:r>
              <a:rPr lang="en-US" sz="1900" b="1" dirty="0"/>
              <a:t>propaganda, fear, </a:t>
            </a:r>
            <a:r>
              <a:rPr lang="en-US" sz="1900" dirty="0"/>
              <a:t>mandates, discrimination (Jim Crow Laws)</a:t>
            </a:r>
          </a:p>
          <a:p>
            <a:pPr lvl="1">
              <a:buFont typeface="Arial" panose="020B0604020202020204" pitchFamily="34" charset="0"/>
              <a:buChar char="•"/>
            </a:pPr>
            <a:r>
              <a:rPr lang="en-US" sz="1900" dirty="0"/>
              <a:t>Arresting and jailing people without due process (</a:t>
            </a:r>
            <a:r>
              <a:rPr lang="en-US" sz="1900" b="1" dirty="0"/>
              <a:t>Jan 6</a:t>
            </a:r>
            <a:r>
              <a:rPr lang="en-US" sz="1900" dirty="0"/>
              <a:t>) and outside rule of law</a:t>
            </a:r>
          </a:p>
          <a:p>
            <a:pPr lvl="1">
              <a:buFont typeface="Arial" panose="020B0604020202020204" pitchFamily="34" charset="0"/>
              <a:buChar char="•"/>
            </a:pPr>
            <a:r>
              <a:rPr lang="en-US" sz="1900" dirty="0"/>
              <a:t>Vaccines as only way out of Pandemic (</a:t>
            </a:r>
            <a:r>
              <a:rPr lang="en-US" sz="1900" b="1" dirty="0"/>
              <a:t>Moderna’s website </a:t>
            </a:r>
            <a:r>
              <a:rPr lang="en-US" sz="1900" dirty="0"/>
              <a:t>in 2020 – enters every cell in the body)… demonization and </a:t>
            </a:r>
            <a:r>
              <a:rPr lang="en-US" sz="1900" b="1" dirty="0"/>
              <a:t>scapegoating of unvaccinated</a:t>
            </a:r>
          </a:p>
          <a:p>
            <a:pPr lvl="1">
              <a:buFont typeface="Arial" panose="020B0604020202020204" pitchFamily="34" charset="0"/>
              <a:buChar char="•"/>
            </a:pPr>
            <a:r>
              <a:rPr lang="en-US" sz="1900" dirty="0"/>
              <a:t>Personal </a:t>
            </a:r>
            <a:r>
              <a:rPr lang="en-US" sz="1900" b="1" dirty="0"/>
              <a:t>shaming, shunning</a:t>
            </a:r>
            <a:r>
              <a:rPr lang="en-US" sz="1900" dirty="0"/>
              <a:t>, and destruction of reputations </a:t>
            </a:r>
          </a:p>
          <a:p>
            <a:pPr lvl="1">
              <a:buFont typeface="Arial" panose="020B0604020202020204" pitchFamily="34" charset="0"/>
              <a:buChar char="•"/>
            </a:pPr>
            <a:r>
              <a:rPr lang="en-US" sz="1900" dirty="0"/>
              <a:t>Embracing </a:t>
            </a:r>
            <a:r>
              <a:rPr lang="en-US" sz="1900" b="1" dirty="0"/>
              <a:t>Marxist concepts </a:t>
            </a:r>
            <a:r>
              <a:rPr lang="en-US" sz="1900" dirty="0"/>
              <a:t>in our language: </a:t>
            </a:r>
            <a:r>
              <a:rPr lang="en-US" sz="1900" b="1" dirty="0"/>
              <a:t>harm reduction; social distancing; collectivism; state as arbiter</a:t>
            </a:r>
            <a:r>
              <a:rPr lang="en-US" sz="1900" dirty="0"/>
              <a:t>; </a:t>
            </a:r>
            <a:r>
              <a:rPr lang="en-US" sz="1900" b="1" dirty="0"/>
              <a:t>freedom is a bad idea; it’s selfish to want individual rights; assembling is dangerous</a:t>
            </a:r>
            <a:r>
              <a:rPr lang="en-US" sz="1900" dirty="0"/>
              <a:t>; State should control the flow and content of information – all </a:t>
            </a:r>
            <a:r>
              <a:rPr lang="en-US" sz="1900" b="1" dirty="0"/>
              <a:t>under the guise of public health</a:t>
            </a:r>
            <a:r>
              <a:rPr lang="en-US" sz="1900" dirty="0"/>
              <a:t>.</a:t>
            </a:r>
          </a:p>
          <a:p>
            <a:pPr lvl="1">
              <a:buFont typeface="Arial" panose="020B0604020202020204" pitchFamily="34" charset="0"/>
              <a:buChar char="•"/>
            </a:pPr>
            <a:endParaRPr lang="en-US" sz="1900" dirty="0"/>
          </a:p>
          <a:p>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404CC1CB-E76D-74D9-BF21-88F10DE342C4}"/>
              </a:ext>
            </a:extLst>
          </p:cNvPr>
          <p:cNvSpPr txBox="1"/>
          <p:nvPr/>
        </p:nvSpPr>
        <p:spPr>
          <a:xfrm>
            <a:off x="2715064" y="1678228"/>
            <a:ext cx="5735866" cy="677108"/>
          </a:xfrm>
          <a:prstGeom prst="rect">
            <a:avLst/>
          </a:prstGeom>
          <a:noFill/>
        </p:spPr>
        <p:txBody>
          <a:bodyPr wrap="none" rtlCol="0">
            <a:spAutoFit/>
          </a:bodyPr>
          <a:lstStyle/>
          <a:p>
            <a:pPr marL="342900" indent="-342900">
              <a:buFont typeface="Wingdings" pitchFamily="2" charset="2"/>
              <a:buChar char="Ø"/>
            </a:pPr>
            <a:r>
              <a:rPr lang="en-US" sz="2000" dirty="0">
                <a:solidFill>
                  <a:schemeClr val="accent2"/>
                </a:solidFill>
              </a:rPr>
              <a:t>Policies brought into play by “pandemic”</a:t>
            </a:r>
            <a:r>
              <a:rPr lang="en-US" sz="2000" dirty="0"/>
              <a:t>”</a:t>
            </a:r>
          </a:p>
          <a:p>
            <a:endParaRPr lang="en-US" dirty="0"/>
          </a:p>
        </p:txBody>
      </p:sp>
    </p:spTree>
    <p:extLst>
      <p:ext uri="{BB962C8B-B14F-4D97-AF65-F5344CB8AC3E}">
        <p14:creationId xmlns:p14="http://schemas.microsoft.com/office/powerpoint/2010/main" val="231292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6477-30BA-FB5E-E208-29A1B5EA4760}"/>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8ABC60BE-EFFF-7349-4E36-B6A2EF335272}"/>
              </a:ext>
            </a:extLst>
          </p:cNvPr>
          <p:cNvSpPr>
            <a:spLocks noGrp="1"/>
          </p:cNvSpPr>
          <p:nvPr>
            <p:ph idx="1"/>
          </p:nvPr>
        </p:nvSpPr>
        <p:spPr>
          <a:xfrm>
            <a:off x="484743" y="2324558"/>
            <a:ext cx="11215170" cy="4533441"/>
          </a:xfrm>
        </p:spPr>
        <p:txBody>
          <a:bodyPr>
            <a:normAutofit/>
          </a:bodyPr>
          <a:lstStyle/>
          <a:p>
            <a:pPr marL="457200" lvl="1" indent="0">
              <a:buNone/>
            </a:pPr>
            <a:endParaRPr lang="en-US" sz="1900" dirty="0"/>
          </a:p>
          <a:p>
            <a:endParaRPr lang="en-US" dirty="0"/>
          </a:p>
          <a:p>
            <a:r>
              <a:rPr lang="en-US" sz="2100" dirty="0"/>
              <a:t>List of </a:t>
            </a:r>
            <a:r>
              <a:rPr lang="en-US" sz="2100" b="1" dirty="0"/>
              <a:t>heroes</a:t>
            </a:r>
            <a:r>
              <a:rPr lang="en-US" sz="2100" dirty="0"/>
              <a:t> who had been on the left</a:t>
            </a:r>
          </a:p>
          <a:p>
            <a:pPr marL="400050" lvl="1" indent="0">
              <a:buNone/>
            </a:pPr>
            <a:r>
              <a:rPr lang="en-US" dirty="0"/>
              <a:t>Edward Dowd, Bret Weinstein, Peter McCullough, Pierre Kory, Glenn Greenwald, Joe Rogan, Robert Kennedy Jr; Drs Jay Bhattacharya, Martin </a:t>
            </a:r>
            <a:r>
              <a:rPr lang="en-US" dirty="0" err="1"/>
              <a:t>Kulldorff</a:t>
            </a:r>
            <a:r>
              <a:rPr lang="en-US" dirty="0"/>
              <a:t>, Sunetra Gupta (Great Barrington Declaration)…</a:t>
            </a:r>
            <a:br>
              <a:rPr lang="en-US" dirty="0"/>
            </a:br>
            <a:endParaRPr lang="en-US" dirty="0"/>
          </a:p>
          <a:p>
            <a:r>
              <a:rPr lang="en-US" sz="2100" b="1" dirty="0"/>
              <a:t>Power</a:t>
            </a:r>
            <a:r>
              <a:rPr lang="en-US" sz="2100" dirty="0"/>
              <a:t> in the hands of WEF, WHO, CCP, Big Tech, Govt Bureaucrats, NGOs </a:t>
            </a:r>
            <a:r>
              <a:rPr lang="en-US" sz="1400" dirty="0"/>
              <a:t>(Gates Foundation)</a:t>
            </a:r>
          </a:p>
          <a:p>
            <a:r>
              <a:rPr lang="en-US" sz="2000" b="1" dirty="0"/>
              <a:t>America</a:t>
            </a:r>
            <a:r>
              <a:rPr lang="en-US" sz="2000" dirty="0"/>
              <a:t> is still the free-</a:t>
            </a:r>
            <a:r>
              <a:rPr lang="en-US" sz="2000" dirty="0" err="1"/>
              <a:t>est</a:t>
            </a:r>
            <a:r>
              <a:rPr lang="en-US" sz="2000" dirty="0"/>
              <a:t> country in the world, but it doesn’t mean we aren’t in </a:t>
            </a:r>
            <a:r>
              <a:rPr lang="en-US" sz="2000" b="1" dirty="0"/>
              <a:t>danger</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165149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27372</TotalTime>
  <Words>6251</Words>
  <Application>Microsoft Office PowerPoint</Application>
  <PresentationFormat>Widescreen</PresentationFormat>
  <Paragraphs>390</Paragraphs>
  <Slides>39</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Droid Serif</vt:lpstr>
      <vt:lpstr>ReithSans</vt:lpstr>
      <vt:lpstr>synthese</vt:lpstr>
      <vt:lpstr>Arial</vt:lpstr>
      <vt:lpstr>Calibri</vt:lpstr>
      <vt:lpstr>Century Gothic</vt:lpstr>
      <vt:lpstr>Georgia</vt:lpstr>
      <vt:lpstr>Helvetica</vt:lpstr>
      <vt:lpstr>Montserrat</vt:lpstr>
      <vt:lpstr>Noto Sans</vt:lpstr>
      <vt:lpstr>Roboto</vt:lpstr>
      <vt:lpstr>Times New Roman</vt:lpstr>
      <vt:lpstr>Wingdings</vt:lpstr>
      <vt:lpstr>Wingdings 3</vt:lpstr>
      <vt:lpstr>Ion Boardroom</vt:lpstr>
      <vt:lpstr>FACING THE BEAST</vt:lpstr>
      <vt:lpstr>NAOMI WOLF</vt:lpstr>
      <vt:lpstr>NAOMI WOLF</vt:lpstr>
      <vt:lpstr>Pre-cursor to writing “…The Beast”</vt:lpstr>
      <vt:lpstr>Chapters</vt:lpstr>
      <vt:lpstr>Thematic Overview</vt:lpstr>
      <vt:lpstr>Introduction</vt:lpstr>
      <vt:lpstr>Introduction</vt:lpstr>
      <vt:lpstr>Introduction</vt:lpstr>
      <vt:lpstr>Introduction  </vt:lpstr>
      <vt:lpstr>Chapter One: A Lost Small Town</vt:lpstr>
      <vt:lpstr>Chapter One: A Lost Small Town</vt:lpstr>
      <vt:lpstr>Chapter One: A Lost Small Town</vt:lpstr>
      <vt:lpstr>Chapter Two: Opening Boxes from 2019</vt:lpstr>
      <vt:lpstr>Chapter Two: Opening Boxes from 2019</vt:lpstr>
      <vt:lpstr>Chapter Three: What is a Miracle?</vt:lpstr>
      <vt:lpstr>Chapter Four: Principalities and Powers</vt:lpstr>
      <vt:lpstr>Chapter Four: Principalities and Powers</vt:lpstr>
      <vt:lpstr>Chapter Five: Thinking Like a Tyrant</vt:lpstr>
      <vt:lpstr>10 Steps to Tyranny</vt:lpstr>
      <vt:lpstr>Chapter Six: Subtlety of Monsters</vt:lpstr>
      <vt:lpstr>Chapter Six: Subtlety of Monsters</vt:lpstr>
      <vt:lpstr>Chapter Six: Subtlety of Monsters</vt:lpstr>
      <vt:lpstr>Chapter Seven: White Feathers</vt:lpstr>
      <vt:lpstr>Chapter Eight: Rethinking the Second Amendment</vt:lpstr>
      <vt:lpstr>Chapter Nine: The Next Thing</vt:lpstr>
      <vt:lpstr>Chapter Ten: The Pfizer Documents</vt:lpstr>
      <vt:lpstr>Chapter Ten: The Pfizer Documents</vt:lpstr>
      <vt:lpstr>Chapter Eleven: Facing the Beast</vt:lpstr>
      <vt:lpstr>Chapter Twelve: Thanksgiving Gathering</vt:lpstr>
      <vt:lpstr>Chapters 13-15</vt:lpstr>
      <vt:lpstr>Chapter Sixteen: Have the Ancient Gods  Returned?</vt:lpstr>
      <vt:lpstr>Chapter Sixteen: Have the Ancient Gods Returned?</vt:lpstr>
      <vt:lpstr>Chapter Sixteen: Have the Ancient Gods Returned?</vt:lpstr>
      <vt:lpstr>Chapter Seventeen: A Fall</vt:lpstr>
      <vt:lpstr>Chapter Eighteen: Dear Conservatives, I Apologize</vt:lpstr>
      <vt:lpstr>Chapter 19-22</vt:lpstr>
      <vt:lpstr>Epilogue</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FACING THE BEAST</dc:title>
  <dc:creator>Karen Howes</dc:creator>
  <cp:lastModifiedBy>David King</cp:lastModifiedBy>
  <cp:revision>396</cp:revision>
  <dcterms:created xsi:type="dcterms:W3CDTF">2024-03-11T19:37:17Z</dcterms:created>
  <dcterms:modified xsi:type="dcterms:W3CDTF">2025-06-23T15:29:03Z</dcterms:modified>
</cp:coreProperties>
</file>