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8" r:id="rId3"/>
    <p:sldId id="260" r:id="rId4"/>
    <p:sldId id="259" r:id="rId5"/>
    <p:sldId id="262" r:id="rId6"/>
    <p:sldId id="261" r:id="rId7"/>
    <p:sldId id="264" r:id="rId8"/>
    <p:sldId id="265" r:id="rId9"/>
    <p:sldId id="267" r:id="rId10"/>
    <p:sldId id="263" r:id="rId11"/>
    <p:sldId id="299" r:id="rId12"/>
    <p:sldId id="268" r:id="rId13"/>
    <p:sldId id="266" r:id="rId14"/>
    <p:sldId id="297" r:id="rId15"/>
    <p:sldId id="300" r:id="rId16"/>
    <p:sldId id="298" r:id="rId17"/>
    <p:sldId id="301" r:id="rId18"/>
    <p:sldId id="303" r:id="rId19"/>
    <p:sldId id="302" r:id="rId20"/>
    <p:sldId id="304" r:id="rId21"/>
    <p:sldId id="307" r:id="rId22"/>
    <p:sldId id="311" r:id="rId23"/>
    <p:sldId id="308" r:id="rId24"/>
    <p:sldId id="309" r:id="rId25"/>
    <p:sldId id="310" r:id="rId26"/>
    <p:sldId id="305" r:id="rId27"/>
    <p:sldId id="312" r:id="rId28"/>
    <p:sldId id="306" r:id="rId29"/>
    <p:sldId id="314" r:id="rId30"/>
    <p:sldId id="313" r:id="rId31"/>
    <p:sldId id="315" r:id="rId32"/>
    <p:sldId id="316" r:id="rId33"/>
    <p:sldId id="317" r:id="rId34"/>
    <p:sldId id="31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owes" initials="KH" lastIdx="1" clrIdx="0">
    <p:extLst>
      <p:ext uri="{19B8F6BF-5375-455C-9EA6-DF929625EA0E}">
        <p15:presenceInfo xmlns:p15="http://schemas.microsoft.com/office/powerpoint/2012/main" userId="7195dd1fc8bcba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1"/>
    <p:restoredTop sz="83987"/>
  </p:normalViewPr>
  <p:slideViewPr>
    <p:cSldViewPr snapToGrid="0">
      <p:cViewPr>
        <p:scale>
          <a:sx n="118" d="100"/>
          <a:sy n="118" d="100"/>
        </p:scale>
        <p:origin x="350"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F88C2-219A-CF48-9A93-6E1F5E2CDA14}"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58BB7-8E7C-6142-8819-D4D06A52B316}" type="slidenum">
              <a:rPr lang="en-US" smtClean="0"/>
              <a:t>‹#›</a:t>
            </a:fld>
            <a:endParaRPr lang="en-US"/>
          </a:p>
        </p:txBody>
      </p:sp>
    </p:spTree>
    <p:extLst>
      <p:ext uri="{BB962C8B-B14F-4D97-AF65-F5344CB8AC3E}">
        <p14:creationId xmlns:p14="http://schemas.microsoft.com/office/powerpoint/2010/main" val="145958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1</a:t>
            </a:fld>
            <a:endParaRPr lang="en-US"/>
          </a:p>
        </p:txBody>
      </p:sp>
    </p:spTree>
    <p:extLst>
      <p:ext uri="{BB962C8B-B14F-4D97-AF65-F5344CB8AC3E}">
        <p14:creationId xmlns:p14="http://schemas.microsoft.com/office/powerpoint/2010/main" val="114369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PublicoText"/>
              </a:rPr>
              <a:t>Due to start at GT on 1/31/22. 4 days of hell – facing the social media firestorm, 4 months of purgatory – facing GT DEI administrators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PublicoText"/>
              </a:rPr>
              <a:t>Technicality – comments made before he was officially employed.  Ultimately – decided to quit and join MI.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xecutive director at the </a:t>
            </a:r>
            <a:r>
              <a:rPr lang="en-US" sz="12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Georgetown Law School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Center for the Constitution</a:t>
            </a:r>
            <a:endParaRPr lang="en-US" b="0" i="0" dirty="0">
              <a:solidFill>
                <a:srgbClr val="2A2A2A"/>
              </a:solidFill>
              <a:effectLst/>
              <a:latin typeface="PublicoText"/>
            </a:endParaRPr>
          </a:p>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13</a:t>
            </a:fld>
            <a:endParaRPr lang="en-US"/>
          </a:p>
        </p:txBody>
      </p:sp>
    </p:spTree>
    <p:extLst>
      <p:ext uri="{BB962C8B-B14F-4D97-AF65-F5344CB8AC3E}">
        <p14:creationId xmlns:p14="http://schemas.microsoft.com/office/powerpoint/2010/main" val="92714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Biden</a:t>
            </a:r>
            <a:r>
              <a:rPr lang="en-US" dirty="0"/>
              <a:t> was the only one making a </a:t>
            </a:r>
            <a:r>
              <a:rPr lang="en-US" b="1" dirty="0"/>
              <a:t>racist sexist comment </a:t>
            </a:r>
            <a:r>
              <a:rPr lang="en-US" dirty="0"/>
              <a:t>by saying he would only appoint a  black woman.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IDEAA – institutional diversity, equity and affirmative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Cleared on June 6 2022, resigned due to a hostile environment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alibri" panose="020F0502020204030204" pitchFamily="34" charset="0"/>
                <a:cs typeface="Calibri" panose="020F0502020204030204" pitchFamily="34" charset="0"/>
              </a:rPr>
              <a:t>Dean Treanor </a:t>
            </a:r>
            <a:r>
              <a:rPr lang="en-US" sz="1200" dirty="0">
                <a:latin typeface="Calibri" panose="020F0502020204030204" pitchFamily="34" charset="0"/>
                <a:cs typeface="Calibri" panose="020F0502020204030204" pitchFamily="34" charset="0"/>
              </a:rPr>
              <a:t>wimped out  --  offered to “listen, learn and ultimately do better…I know how painful and awful it is for you, and I know what a terrible burden it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Shapiro not an isolated case – over 1000 faculty sanctioned in academia over the past 2 decades  with 5 in 2000 and nearly 150 in 2022.</a:t>
            </a:r>
          </a:p>
          <a:p>
            <a:pPr marL="171450" indent="-171450">
              <a:buFont typeface="Arial" panose="020B0604020202020204" pitchFamily="34" charset="0"/>
              <a:buChar char="•"/>
            </a:pPr>
            <a:r>
              <a:rPr lang="en-US" b="1" dirty="0"/>
              <a:t>Jeet Jeer </a:t>
            </a:r>
            <a:r>
              <a:rPr lang="en-US" dirty="0"/>
              <a:t>(left wing literary critic) Shapiro's comments “were vile, but well within the parameters of academic free speech.”</a:t>
            </a:r>
          </a:p>
          <a:p>
            <a:pPr marL="171450" indent="-171450">
              <a:buFont typeface="Arial" panose="020B0604020202020204" pitchFamily="34" charset="0"/>
              <a:buChar char="•"/>
            </a:pPr>
            <a:r>
              <a:rPr lang="en-US" dirty="0"/>
              <a:t>Treanor wimped out  offered to “listen, learn and ultimately do better…I know how painful and awful it is for you, and I know what a terrible burden it is.”</a:t>
            </a:r>
          </a:p>
          <a:p>
            <a:pPr marL="171450" indent="-171450">
              <a:buFont typeface="Arial" panose="020B0604020202020204" pitchFamily="34" charset="0"/>
              <a:buChar char="•"/>
            </a:pPr>
            <a:r>
              <a:rPr lang="en-US" b="1" dirty="0"/>
              <a:t>GT Professor Paul Butler </a:t>
            </a:r>
            <a:r>
              <a:rPr lang="en-US" dirty="0"/>
              <a:t>– criminal law and civil rights – </a:t>
            </a:r>
            <a:r>
              <a:rPr lang="en-US" dirty="0" err="1"/>
              <a:t>W.Post</a:t>
            </a:r>
            <a:r>
              <a:rPr lang="en-US" dirty="0"/>
              <a:t> article “Yes, Georgetown should fire an academic for a racist tweet.”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14</a:t>
            </a:fld>
            <a:endParaRPr lang="en-US"/>
          </a:p>
        </p:txBody>
      </p:sp>
    </p:spTree>
    <p:extLst>
      <p:ext uri="{BB962C8B-B14F-4D97-AF65-F5344CB8AC3E}">
        <p14:creationId xmlns:p14="http://schemas.microsoft.com/office/powerpoint/2010/main" val="79061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800" dirty="0">
                <a:effectLst/>
                <a:latin typeface="Cambria" panose="02040503050406030204" pitchFamily="18" charset="0"/>
                <a:ea typeface="Times New Roman" panose="02020603050405020304" pitchFamily="18" charset="0"/>
                <a:cs typeface="Apple Color Emoji" pitchFamily="2" charset="0"/>
              </a:rPr>
              <a:t>38% from Admins; 16% from Undergrads,</a:t>
            </a:r>
          </a:p>
          <a:p>
            <a:pPr marL="342900" marR="0" lvl="0" indent="-342900">
              <a:spcBef>
                <a:spcPts val="0"/>
              </a:spcBef>
              <a:spcAft>
                <a:spcPts val="0"/>
              </a:spcAft>
              <a:buFont typeface="Symbol" pitchFamily="2" charset="2"/>
              <a:buChar char=""/>
            </a:pPr>
            <a:r>
              <a:rPr lang="en-US" sz="1800" dirty="0">
                <a:effectLst/>
                <a:latin typeface="Cambria" panose="02040503050406030204" pitchFamily="18" charset="0"/>
                <a:ea typeface="Times New Roman" panose="02020603050405020304" pitchFamily="18" charset="0"/>
                <a:cs typeface="Apple Color Emoji" pitchFamily="2" charset="0"/>
              </a:rPr>
              <a:t>Jacobson -- Dean Eduardo </a:t>
            </a:r>
            <a:r>
              <a:rPr lang="en-US" sz="1800" dirty="0" err="1">
                <a:effectLst/>
                <a:latin typeface="Cambria" panose="02040503050406030204" pitchFamily="18" charset="0"/>
                <a:ea typeface="Times New Roman" panose="02020603050405020304" pitchFamily="18" charset="0"/>
                <a:cs typeface="Apple Color Emoji" pitchFamily="2" charset="0"/>
              </a:rPr>
              <a:t>Penalver</a:t>
            </a:r>
            <a:r>
              <a:rPr lang="en-US" sz="1800" dirty="0">
                <a:effectLst/>
                <a:latin typeface="Cambria" panose="02040503050406030204" pitchFamily="18" charset="0"/>
                <a:ea typeface="Times New Roman" panose="02020603050405020304" pitchFamily="18" charset="0"/>
                <a:cs typeface="Apple Color Emoji" pitchFamily="2" charset="0"/>
              </a:rPr>
              <a:t> supported Jacobson’s persecutors.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Cambria" panose="02040503050406030204" pitchFamily="18" charset="0"/>
                <a:ea typeface="Times New Roman" panose="02020603050405020304" pitchFamily="18" charset="0"/>
                <a:cs typeface="Apple Color Emoji" pitchFamily="2" charset="0"/>
              </a:rPr>
              <a:t>Smith - Dean ruled protected speech but did nothing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Cambria" panose="02040503050406030204" pitchFamily="18" charset="0"/>
                <a:ea typeface="Times New Roman" panose="02020603050405020304" pitchFamily="18" charset="0"/>
                <a:cs typeface="Apple Color Emoji" pitchFamily="2" charset="0"/>
              </a:rPr>
              <a:t>Amy Wax – Lengthy Investigation found complaints baseless but Dean Theodore Ruger abandoned Academic Freedom and asked faculty senate to impose heavy sanctions: booted from 1</a:t>
            </a:r>
            <a:r>
              <a:rPr lang="en-US" sz="1800" baseline="30000" dirty="0">
                <a:effectLst/>
                <a:latin typeface="Cambria" panose="02040503050406030204" pitchFamily="18" charset="0"/>
                <a:ea typeface="Times New Roman" panose="02020603050405020304" pitchFamily="18" charset="0"/>
                <a:cs typeface="Apple Color Emoji" pitchFamily="2" charset="0"/>
              </a:rPr>
              <a:t>st</a:t>
            </a:r>
            <a:r>
              <a:rPr lang="en-US" sz="1800" dirty="0">
                <a:effectLst/>
                <a:latin typeface="Cambria" panose="02040503050406030204" pitchFamily="18" charset="0"/>
                <a:ea typeface="Times New Roman" panose="02020603050405020304" pitchFamily="18" charset="0"/>
                <a:cs typeface="Apple Color Emoji" pitchFamily="2" charset="0"/>
              </a:rPr>
              <a:t> year classes. (last time such action against a tenured prof was because he killed his wife).  9/2024 confirmed 1 year suspension with half pay, public reprimand, no summer pay, removal of chair position. (Paul Levy, donor on board resigned in protest)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effectLst/>
                <a:latin typeface="Cambria" panose="02040503050406030204" pitchFamily="18" charset="0"/>
                <a:ea typeface="Times New Roman" panose="02020603050405020304" pitchFamily="18" charset="0"/>
                <a:cs typeface="Apple Color Emoji" pitchFamily="2" charset="0"/>
              </a:rPr>
              <a:t>Scott Gerber – Kafkaesque investigation (wouldn’t reveal charges or complaints). Campus security followed by town police interrupted his class and </a:t>
            </a:r>
            <a:r>
              <a:rPr lang="en-US" sz="1800" dirty="0" err="1">
                <a:effectLst/>
                <a:latin typeface="Cambria" panose="02040503050406030204" pitchFamily="18" charset="0"/>
                <a:ea typeface="Times New Roman" panose="02020603050405020304" pitchFamily="18" charset="0"/>
                <a:cs typeface="Apple Color Emoji" pitchFamily="2" charset="0"/>
              </a:rPr>
              <a:t>escored</a:t>
            </a:r>
            <a:r>
              <a:rPr lang="en-US" sz="1800" dirty="0">
                <a:effectLst/>
                <a:latin typeface="Cambria" panose="02040503050406030204" pitchFamily="18" charset="0"/>
                <a:ea typeface="Times New Roman" panose="02020603050405020304" pitchFamily="18" charset="0"/>
                <a:cs typeface="Apple Color Emoji" pitchFamily="2" charset="0"/>
              </a:rPr>
              <a:t> him to dean’s office. Banished from campus.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15</a:t>
            </a:fld>
            <a:endParaRPr lang="en-US"/>
          </a:p>
        </p:txBody>
      </p:sp>
    </p:spTree>
    <p:extLst>
      <p:ext uri="{BB962C8B-B14F-4D97-AF65-F5344CB8AC3E}">
        <p14:creationId xmlns:p14="http://schemas.microsoft.com/office/powerpoint/2010/main" val="414160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Calibri" panose="020F0502020204030204" pitchFamily="34" charset="0"/>
                <a:cs typeface="Calibri" panose="020F0502020204030204" pitchFamily="34" charset="0"/>
              </a:rPr>
              <a:t>Response to “speech that feels abhorrent, that feels harmful, that literally denies the humanity of people” is to have “more speech and not less.”</a:t>
            </a:r>
            <a:r>
              <a:rPr lang="en-US" sz="12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b="0" i="0" dirty="0">
                <a:solidFill>
                  <a:srgbClr val="333333"/>
                </a:solidFill>
                <a:effectLst/>
                <a:latin typeface="Spectral"/>
              </a:rPr>
              <a:t>Protesters shouted “I hope your daughters get raped” During speech, hecklers shouted over Duncan</a:t>
            </a:r>
          </a:p>
          <a:p>
            <a:pPr marL="171450" indent="-171450">
              <a:buFont typeface="Arial" panose="020B0604020202020204" pitchFamily="34" charset="0"/>
              <a:buChar char="•"/>
            </a:pPr>
            <a:r>
              <a:rPr lang="en-US" b="0" i="0" dirty="0">
                <a:solidFill>
                  <a:srgbClr val="333333"/>
                </a:solidFill>
                <a:effectLst/>
                <a:latin typeface="Spectral"/>
              </a:rPr>
              <a:t>Judge Duncan doesn’t subscribe to current woke academic orthodoxy; advocates. Doxed Fed Soc members</a:t>
            </a:r>
          </a:p>
        </p:txBody>
      </p:sp>
      <p:sp>
        <p:nvSpPr>
          <p:cNvPr id="4" name="Slide Number Placeholder 3"/>
          <p:cNvSpPr>
            <a:spLocks noGrp="1"/>
          </p:cNvSpPr>
          <p:nvPr>
            <p:ph type="sldNum" sz="quarter" idx="5"/>
          </p:nvPr>
        </p:nvSpPr>
        <p:spPr/>
        <p:txBody>
          <a:bodyPr/>
          <a:lstStyle/>
          <a:p>
            <a:fld id="{78458BB7-8E7C-6142-8819-D4D06A52B316}" type="slidenum">
              <a:rPr lang="en-US" smtClean="0"/>
              <a:t>16</a:t>
            </a:fld>
            <a:endParaRPr lang="en-US"/>
          </a:p>
        </p:txBody>
      </p:sp>
    </p:spTree>
    <p:extLst>
      <p:ext uri="{BB962C8B-B14F-4D97-AF65-F5344CB8AC3E}">
        <p14:creationId xmlns:p14="http://schemas.microsoft.com/office/powerpoint/2010/main" val="374266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Dean Martinez writes 10 </a:t>
            </a:r>
            <a:r>
              <a:rPr lang="en-US" dirty="0" err="1"/>
              <a:t>pge</a:t>
            </a:r>
            <a:r>
              <a:rPr lang="en-US" dirty="0"/>
              <a:t> letter see p 119 – good letter</a:t>
            </a:r>
          </a:p>
          <a:p>
            <a:pPr marL="171450" indent="-171450">
              <a:buFont typeface="Arial" panose="020B0604020202020204" pitchFamily="34" charset="0"/>
              <a:buChar char="•"/>
            </a:pPr>
            <a:r>
              <a:rPr lang="en-US" dirty="0"/>
              <a:t>But no punishment “The dean of a law school doesn’t think actual rule breakers should be punished because others who merely behaved badly and uncivilly are within their rights.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17</a:t>
            </a:fld>
            <a:endParaRPr lang="en-US"/>
          </a:p>
        </p:txBody>
      </p:sp>
    </p:spTree>
    <p:extLst>
      <p:ext uri="{BB962C8B-B14F-4D97-AF65-F5344CB8AC3E}">
        <p14:creationId xmlns:p14="http://schemas.microsoft.com/office/powerpoint/2010/main" val="7407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18</a:t>
            </a:fld>
            <a:endParaRPr lang="en-US"/>
          </a:p>
        </p:txBody>
      </p:sp>
    </p:spTree>
    <p:extLst>
      <p:ext uri="{BB962C8B-B14F-4D97-AF65-F5344CB8AC3E}">
        <p14:creationId xmlns:p14="http://schemas.microsoft.com/office/powerpoint/2010/main" val="297579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pectral"/>
              </a:rPr>
              <a:t>Foundation for Georgetown, Stanford, Yale, Columbia, Harvard, UCLA – So what happened?</a:t>
            </a:r>
          </a:p>
        </p:txBody>
      </p:sp>
      <p:sp>
        <p:nvSpPr>
          <p:cNvPr id="4" name="Slide Number Placeholder 3"/>
          <p:cNvSpPr>
            <a:spLocks noGrp="1"/>
          </p:cNvSpPr>
          <p:nvPr>
            <p:ph type="sldNum" sz="quarter" idx="5"/>
          </p:nvPr>
        </p:nvSpPr>
        <p:spPr/>
        <p:txBody>
          <a:bodyPr/>
          <a:lstStyle/>
          <a:p>
            <a:fld id="{78458BB7-8E7C-6142-8819-D4D06A52B316}" type="slidenum">
              <a:rPr lang="en-US" smtClean="0"/>
              <a:t>19</a:t>
            </a:fld>
            <a:endParaRPr lang="en-US"/>
          </a:p>
        </p:txBody>
      </p:sp>
    </p:spTree>
    <p:extLst>
      <p:ext uri="{BB962C8B-B14F-4D97-AF65-F5344CB8AC3E}">
        <p14:creationId xmlns:p14="http://schemas.microsoft.com/office/powerpoint/2010/main" val="164889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pectral"/>
              </a:rPr>
              <a:t>2018-2019 School budget is $632 Billion with less than 30% on instruction</a:t>
            </a:r>
          </a:p>
        </p:txBody>
      </p:sp>
      <p:sp>
        <p:nvSpPr>
          <p:cNvPr id="4" name="Slide Number Placeholder 3"/>
          <p:cNvSpPr>
            <a:spLocks noGrp="1"/>
          </p:cNvSpPr>
          <p:nvPr>
            <p:ph type="sldNum" sz="quarter" idx="5"/>
          </p:nvPr>
        </p:nvSpPr>
        <p:spPr/>
        <p:txBody>
          <a:bodyPr/>
          <a:lstStyle/>
          <a:p>
            <a:fld id="{78458BB7-8E7C-6142-8819-D4D06A52B316}" type="slidenum">
              <a:rPr lang="en-US" smtClean="0"/>
              <a:t>20</a:t>
            </a:fld>
            <a:endParaRPr lang="en-US"/>
          </a:p>
        </p:txBody>
      </p:sp>
    </p:spTree>
    <p:extLst>
      <p:ext uri="{BB962C8B-B14F-4D97-AF65-F5344CB8AC3E}">
        <p14:creationId xmlns:p14="http://schemas.microsoft.com/office/powerpoint/2010/main" val="307528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21</a:t>
            </a:fld>
            <a:endParaRPr lang="en-US"/>
          </a:p>
        </p:txBody>
      </p:sp>
    </p:spTree>
    <p:extLst>
      <p:ext uri="{BB962C8B-B14F-4D97-AF65-F5344CB8AC3E}">
        <p14:creationId xmlns:p14="http://schemas.microsoft.com/office/powerpoint/2010/main" val="1652991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pectral"/>
              </a:rPr>
              <a:t>11 pseudo-scholarly articles. No books. Political Science Professor</a:t>
            </a:r>
          </a:p>
        </p:txBody>
      </p:sp>
      <p:sp>
        <p:nvSpPr>
          <p:cNvPr id="4" name="Slide Number Placeholder 3"/>
          <p:cNvSpPr>
            <a:spLocks noGrp="1"/>
          </p:cNvSpPr>
          <p:nvPr>
            <p:ph type="sldNum" sz="quarter" idx="5"/>
          </p:nvPr>
        </p:nvSpPr>
        <p:spPr/>
        <p:txBody>
          <a:bodyPr/>
          <a:lstStyle/>
          <a:p>
            <a:fld id="{78458BB7-8E7C-6142-8819-D4D06A52B316}" type="slidenum">
              <a:rPr lang="en-US" smtClean="0"/>
              <a:t>22</a:t>
            </a:fld>
            <a:endParaRPr lang="en-US"/>
          </a:p>
        </p:txBody>
      </p:sp>
    </p:spTree>
    <p:extLst>
      <p:ext uri="{BB962C8B-B14F-4D97-AF65-F5344CB8AC3E}">
        <p14:creationId xmlns:p14="http://schemas.microsoft.com/office/powerpoint/2010/main" val="24799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Racialist approach to criminal law –</a:t>
            </a:r>
          </a:p>
          <a:p>
            <a:r>
              <a:rPr lang="en-US" dirty="0"/>
              <a:t>Prof at  U of Buffalo suggested not teaching Dred Scott v Sandford (of African descent can’t be citizens) – insulting</a:t>
            </a:r>
          </a:p>
          <a:p>
            <a:r>
              <a:rPr lang="en-US" dirty="0"/>
              <a:t>Plessy vs Ferguson (Separate but Equal)  - traumatized students</a:t>
            </a:r>
          </a:p>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5</a:t>
            </a:fld>
            <a:endParaRPr lang="en-US"/>
          </a:p>
        </p:txBody>
      </p:sp>
    </p:spTree>
    <p:extLst>
      <p:ext uri="{BB962C8B-B14F-4D97-AF65-F5344CB8AC3E}">
        <p14:creationId xmlns:p14="http://schemas.microsoft.com/office/powerpoint/2010/main" val="357831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pectral"/>
              </a:rPr>
              <a:t>ABA Policy statements on climate change, abortion, gun control</a:t>
            </a:r>
          </a:p>
          <a:p>
            <a:r>
              <a:rPr lang="en-US" b="0" i="0" dirty="0">
                <a:solidFill>
                  <a:srgbClr val="333333"/>
                </a:solidFill>
                <a:effectLst/>
                <a:latin typeface="Spectral"/>
              </a:rPr>
              <a:t>Request by top law schools to eliminate LSAT and grade admission requirements for 25% of entering class</a:t>
            </a:r>
          </a:p>
          <a:p>
            <a:r>
              <a:rPr lang="en-US" b="1" i="0" dirty="0">
                <a:solidFill>
                  <a:srgbClr val="333333"/>
                </a:solidFill>
                <a:effectLst/>
                <a:latin typeface="Spectral"/>
              </a:rPr>
              <a:t>George Mason </a:t>
            </a:r>
            <a:r>
              <a:rPr lang="en-US" b="0" i="0" dirty="0">
                <a:solidFill>
                  <a:srgbClr val="333333"/>
                </a:solidFill>
                <a:effectLst/>
                <a:latin typeface="Spectral"/>
              </a:rPr>
              <a:t>pressured to lower standards until it admitted what ABA wanted – 45% of those failed (vs 4% for those accepted on merit)</a:t>
            </a:r>
          </a:p>
          <a:p>
            <a:r>
              <a:rPr lang="en-US" b="0" i="0" dirty="0">
                <a:solidFill>
                  <a:srgbClr val="333333"/>
                </a:solidFill>
                <a:effectLst/>
                <a:latin typeface="Spectral"/>
              </a:rPr>
              <a:t>Charleston School of Law had accreditation pulled due to racial quotas.</a:t>
            </a: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23</a:t>
            </a:fld>
            <a:endParaRPr lang="en-US"/>
          </a:p>
        </p:txBody>
      </p:sp>
    </p:spTree>
    <p:extLst>
      <p:ext uri="{BB962C8B-B14F-4D97-AF65-F5344CB8AC3E}">
        <p14:creationId xmlns:p14="http://schemas.microsoft.com/office/powerpoint/2010/main" val="154605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pectral"/>
              </a:rPr>
              <a:t>11 pseudo-scholarly articles. No books. Political Science Professor</a:t>
            </a:r>
          </a:p>
          <a:p>
            <a:r>
              <a:rPr lang="en-US" sz="1200" dirty="0">
                <a:solidFill>
                  <a:schemeClr val="accent1"/>
                </a:solidFill>
                <a:latin typeface="Century Gothic" panose="020B0502020202020204" pitchFamily="34" charset="0"/>
                <a:cs typeface="Calibri" panose="020F0502020204030204" pitchFamily="34" charset="0"/>
              </a:rPr>
              <a:t>“The idea that the lawyers’ duty to confront injustice must supersede all else has eroded the norm that every American deserves legal representation and that the law should treat everyone equally</a:t>
            </a:r>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24</a:t>
            </a:fld>
            <a:endParaRPr lang="en-US"/>
          </a:p>
        </p:txBody>
      </p:sp>
    </p:spTree>
    <p:extLst>
      <p:ext uri="{BB962C8B-B14F-4D97-AF65-F5344CB8AC3E}">
        <p14:creationId xmlns:p14="http://schemas.microsoft.com/office/powerpoint/2010/main" val="2684307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C0C0C"/>
                </a:solidFill>
                <a:effectLst/>
                <a:latin typeface="cnn_sans_display"/>
              </a:rPr>
              <a:t>Not everyone agrees with the DEI movement on campuses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C0C0C"/>
                </a:solidFill>
                <a:effectLst/>
                <a:latin typeface="cnn_sans_display"/>
              </a:rPr>
              <a:t>2,000 responses to a survey, which revealed most faculty members “agreed that diversity statements put pressure on faculty to express specific positions on moral, political or social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C0C0C"/>
              </a:solidFill>
              <a:effectLst/>
              <a:latin typeface="cnn_sans_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C0C0C"/>
                </a:solidFill>
                <a:effectLst/>
                <a:latin typeface="cnn_sans_display"/>
              </a:rPr>
              <a:t>William Jacobson – Cornell – </a:t>
            </a:r>
            <a:r>
              <a:rPr lang="en-US" b="0" i="0" dirty="0" err="1">
                <a:solidFill>
                  <a:srgbClr val="0C0C0C"/>
                </a:solidFill>
                <a:effectLst/>
                <a:latin typeface="cnn_sans_display"/>
              </a:rPr>
              <a:t>CriticalRace.org</a:t>
            </a:r>
            <a:r>
              <a:rPr lang="en-US" b="0" i="0" dirty="0">
                <a:solidFill>
                  <a:srgbClr val="0C0C0C"/>
                </a:solidFill>
                <a:effectLst/>
                <a:latin typeface="cnn_sans_display"/>
              </a:rPr>
              <a:t> website to track DEI in schools</a:t>
            </a:r>
            <a:endParaRPr lang="en-US" dirty="0"/>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25</a:t>
            </a:fld>
            <a:endParaRPr lang="en-US"/>
          </a:p>
        </p:txBody>
      </p:sp>
    </p:spTree>
    <p:extLst>
      <p:ext uri="{BB962C8B-B14F-4D97-AF65-F5344CB8AC3E}">
        <p14:creationId xmlns:p14="http://schemas.microsoft.com/office/powerpoint/2010/main" val="420948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Century Gothic" panose="020B0502020202020204" pitchFamily="34" charset="0"/>
                <a:cs typeface="Calibri" panose="020F0502020204030204" pitchFamily="34" charset="0"/>
              </a:rPr>
              <a:t>Viewpoint Diversity in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latin typeface="Century Gothic" panose="020B0502020202020204" pitchFamily="34" charset="0"/>
                <a:cs typeface="Calibri" panose="020F0502020204030204" pitchFamily="34" charset="0"/>
              </a:rPr>
              <a:t>“The idea that the lawyers’ duty to confront injustice must supersede all else has eroded the norm that every American deserves legal representation and that the law should treat everyone equally”</a:t>
            </a:r>
            <a:endParaRPr lang="en-US" sz="1200" dirty="0">
              <a:solidFill>
                <a:schemeClr val="accent1"/>
              </a:solidFill>
              <a:latin typeface="Century Gothic" panose="020B0502020202020204" pitchFamily="34" charset="0"/>
            </a:endParaRP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26</a:t>
            </a:fld>
            <a:endParaRPr lang="en-US"/>
          </a:p>
        </p:txBody>
      </p:sp>
    </p:spTree>
    <p:extLst>
      <p:ext uri="{BB962C8B-B14F-4D97-AF65-F5344CB8AC3E}">
        <p14:creationId xmlns:p14="http://schemas.microsoft.com/office/powerpoint/2010/main" val="369020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27</a:t>
            </a:fld>
            <a:endParaRPr lang="en-US"/>
          </a:p>
        </p:txBody>
      </p:sp>
    </p:spTree>
    <p:extLst>
      <p:ext uri="{BB962C8B-B14F-4D97-AF65-F5344CB8AC3E}">
        <p14:creationId xmlns:p14="http://schemas.microsoft.com/office/powerpoint/2010/main" val="407432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Century Gothic" panose="020B0502020202020204" pitchFamily="34" charset="0"/>
              </a:rPr>
              <a:t>Case law is de-emphasized</a:t>
            </a:r>
          </a:p>
          <a:p>
            <a:pPr marL="171450" indent="-171450">
              <a:buFont typeface="Arial" panose="020B0604020202020204" pitchFamily="34" charset="0"/>
              <a:buChar char="•"/>
            </a:pPr>
            <a:r>
              <a:rPr lang="en-US" b="0" i="0" dirty="0">
                <a:solidFill>
                  <a:srgbClr val="333333"/>
                </a:solidFill>
                <a:effectLst/>
                <a:latin typeface="Spectral"/>
              </a:rPr>
              <a:t>William Spruance GT – mask slipped, held in non-compliant. Asked questions, suspended, told to submit to psych testing and waive medical rights</a:t>
            </a:r>
          </a:p>
          <a:p>
            <a:pPr marL="171450" indent="-171450">
              <a:buFont typeface="Arial" panose="020B0604020202020204" pitchFamily="34" charset="0"/>
              <a:buChar char="•"/>
            </a:pPr>
            <a:r>
              <a:rPr lang="en-US" b="0" i="0" dirty="0">
                <a:solidFill>
                  <a:srgbClr val="333333"/>
                </a:solidFill>
                <a:effectLst/>
                <a:latin typeface="Spectral"/>
              </a:rPr>
              <a:t>Trap House – Yale – party – Accused Fed Soc president of being cis/het/ white and required to read a pre-written apology by the dean of diversity. He refused. “Said an association with center right is grounds for investigation”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Called for </a:t>
            </a:r>
            <a:r>
              <a:rPr lang="en-US" sz="1200" b="1" dirty="0">
                <a:latin typeface="Calibri" panose="020F0502020204030204" pitchFamily="34" charset="0"/>
                <a:cs typeface="Calibri" panose="020F0502020204030204" pitchFamily="34" charset="0"/>
              </a:rPr>
              <a:t>Cancellation </a:t>
            </a:r>
            <a:r>
              <a:rPr lang="en-US" sz="1200" dirty="0">
                <a:latin typeface="Calibri" panose="020F0502020204030204" pitchFamily="34" charset="0"/>
                <a:cs typeface="Calibri" panose="020F0502020204030204" pitchFamily="34" charset="0"/>
              </a:rPr>
              <a:t>of events or projects that involve “Israel academic institutions” or promote </a:t>
            </a:r>
            <a:r>
              <a:rPr lang="en-US" sz="1200" b="1" dirty="0">
                <a:latin typeface="Calibri" panose="020F0502020204030204" pitchFamily="34" charset="0"/>
                <a:cs typeface="Calibri" panose="020F0502020204030204" pitchFamily="34" charset="0"/>
              </a:rPr>
              <a:t>normalization of Israel</a:t>
            </a:r>
            <a:r>
              <a:rPr lang="en-US" sz="1200" dirty="0">
                <a:latin typeface="Calibri" panose="020F0502020204030204" pitchFamily="34" charset="0"/>
                <a:cs typeface="Calibri" panose="020F0502020204030204" pitchFamily="34" charset="0"/>
              </a:rPr>
              <a:t>.(2022)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Berkely (2022)</a:t>
            </a: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28</a:t>
            </a:fld>
            <a:endParaRPr lang="en-US"/>
          </a:p>
        </p:txBody>
      </p:sp>
    </p:spTree>
    <p:extLst>
      <p:ext uri="{BB962C8B-B14F-4D97-AF65-F5344CB8AC3E}">
        <p14:creationId xmlns:p14="http://schemas.microsoft.com/office/powerpoint/2010/main" val="3320320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pectral"/>
              </a:rPr>
              <a:t>Encourage students to be courageous and not so easily offended</a:t>
            </a:r>
          </a:p>
        </p:txBody>
      </p:sp>
      <p:sp>
        <p:nvSpPr>
          <p:cNvPr id="4" name="Slide Number Placeholder 3"/>
          <p:cNvSpPr>
            <a:spLocks noGrp="1"/>
          </p:cNvSpPr>
          <p:nvPr>
            <p:ph type="sldNum" sz="quarter" idx="5"/>
          </p:nvPr>
        </p:nvSpPr>
        <p:spPr/>
        <p:txBody>
          <a:bodyPr/>
          <a:lstStyle/>
          <a:p>
            <a:fld id="{78458BB7-8E7C-6142-8819-D4D06A52B316}" type="slidenum">
              <a:rPr lang="en-US" smtClean="0"/>
              <a:t>29</a:t>
            </a:fld>
            <a:endParaRPr lang="en-US"/>
          </a:p>
        </p:txBody>
      </p:sp>
    </p:spTree>
    <p:extLst>
      <p:ext uri="{BB962C8B-B14F-4D97-AF65-F5344CB8AC3E}">
        <p14:creationId xmlns:p14="http://schemas.microsoft.com/office/powerpoint/2010/main" val="658638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Shapiro provides info from the 2023 rankings.</a:t>
            </a:r>
          </a:p>
          <a:p>
            <a:pPr marL="171450" indent="-171450">
              <a:buFont typeface="Arial" panose="020B0604020202020204" pitchFamily="34" charset="0"/>
              <a:buChar char="•"/>
            </a:pPr>
            <a:r>
              <a:rPr lang="en-US" dirty="0"/>
              <a:t>FIRE – Alan Charles Kors (U Penn history professor) and Harvey </a:t>
            </a:r>
            <a:r>
              <a:rPr lang="en-US" dirty="0" err="1"/>
              <a:t>Silvergate</a:t>
            </a:r>
            <a:r>
              <a:rPr lang="en-US" dirty="0"/>
              <a:t> (defense attorney and board of ACLU) created FIRE in 1999.</a:t>
            </a:r>
          </a:p>
          <a:p>
            <a:pPr marL="171450" indent="-171450">
              <a:buFont typeface="Arial" panose="020B0604020202020204" pitchFamily="34" charset="0"/>
              <a:buChar char="•"/>
            </a:pPr>
            <a:r>
              <a:rPr lang="en-US" dirty="0"/>
              <a:t>2025 rankings. https://</a:t>
            </a:r>
            <a:r>
              <a:rPr lang="en-US" dirty="0" err="1"/>
              <a:t>rankings.thefire.org</a:t>
            </a:r>
            <a:r>
              <a:rPr lang="en-US" dirty="0"/>
              <a:t>/rank</a:t>
            </a: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30</a:t>
            </a:fld>
            <a:endParaRPr lang="en-US"/>
          </a:p>
        </p:txBody>
      </p:sp>
    </p:spTree>
    <p:extLst>
      <p:ext uri="{BB962C8B-B14F-4D97-AF65-F5344CB8AC3E}">
        <p14:creationId xmlns:p14="http://schemas.microsoft.com/office/powerpoint/2010/main" val="510829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585858"/>
                </a:solidFill>
                <a:effectLst/>
                <a:latin typeface="Arial" panose="020B0604020202020204" pitchFamily="34" charset="0"/>
              </a:rPr>
              <a:t>Cornell Law School professor William Jacobson created the website </a:t>
            </a:r>
            <a:r>
              <a:rPr lang="en-US" b="0" i="0" dirty="0" err="1">
                <a:solidFill>
                  <a:srgbClr val="585858"/>
                </a:solidFill>
                <a:effectLst/>
                <a:latin typeface="Arial" panose="020B0604020202020204" pitchFamily="34" charset="0"/>
              </a:rPr>
              <a:t>Criticalrace.org</a:t>
            </a:r>
            <a:r>
              <a:rPr lang="en-US" b="0" i="0" dirty="0">
                <a:solidFill>
                  <a:srgbClr val="585858"/>
                </a:solidFill>
                <a:effectLst/>
                <a:latin typeface="Arial" panose="020B0604020202020204" pitchFamily="34" charset="0"/>
              </a:rPr>
              <a:t>.</a:t>
            </a:r>
            <a:endParaRPr lang="en-US" b="1" i="1" dirty="0">
              <a:solidFill>
                <a:srgbClr val="000000"/>
              </a:solidFill>
              <a:effectLst/>
              <a:latin typeface="Open Sans" panose="020B0606030504020204" pitchFamily="34" charset="0"/>
            </a:endParaRPr>
          </a:p>
          <a:p>
            <a:pPr marL="171450" indent="-171450">
              <a:buFont typeface="Arial" panose="020B0604020202020204" pitchFamily="34" charset="0"/>
              <a:buChar char="•"/>
            </a:pPr>
            <a:r>
              <a:rPr lang="en-US" b="1" i="1" dirty="0" err="1">
                <a:solidFill>
                  <a:srgbClr val="000000"/>
                </a:solidFill>
                <a:effectLst/>
                <a:latin typeface="Open Sans" panose="020B0606030504020204" pitchFamily="34" charset="0"/>
              </a:rPr>
              <a:t>Kemberlee</a:t>
            </a:r>
            <a:r>
              <a:rPr lang="en-US" b="1" i="1" dirty="0">
                <a:solidFill>
                  <a:srgbClr val="000000"/>
                </a:solidFill>
                <a:effectLst/>
                <a:latin typeface="Open Sans" panose="020B0606030504020204" pitchFamily="34" charset="0"/>
              </a:rPr>
              <a:t> Kaye, Managing Editor of </a:t>
            </a:r>
            <a:r>
              <a:rPr lang="en-US" b="1" i="1" dirty="0" err="1">
                <a:solidFill>
                  <a:srgbClr val="000000"/>
                </a:solidFill>
                <a:effectLst/>
                <a:latin typeface="Open Sans" panose="020B0606030504020204" pitchFamily="34" charset="0"/>
              </a:rPr>
              <a:t>CriticalRace.org</a:t>
            </a:r>
            <a:r>
              <a:rPr lang="en-US" b="1" i="1" dirty="0">
                <a:solidFill>
                  <a:srgbClr val="000000"/>
                </a:solidFill>
                <a:effectLst/>
                <a:latin typeface="Open Sans" panose="020B0606030504020204" pitchFamily="34" charset="0"/>
              </a:rPr>
              <a:t> (started in 2021): DEI would not disappear on college campuses but would move underground in a variety of ways.</a:t>
            </a:r>
          </a:p>
          <a:p>
            <a:pPr marL="171450" indent="-171450">
              <a:buFont typeface="Arial" panose="020B0604020202020204" pitchFamily="34" charset="0"/>
              <a:buChar char="•"/>
            </a:pPr>
            <a:r>
              <a:rPr lang="en-US" dirty="0"/>
              <a:t>https://</a:t>
            </a:r>
            <a:r>
              <a:rPr lang="en-US" dirty="0" err="1"/>
              <a:t>legalinsurrection.com</a:t>
            </a:r>
            <a:r>
              <a:rPr lang="en-US" dirty="0"/>
              <a:t>/2024/09/how-higher-ed-is-rebranding-dei-departments-our-study-on-how-schools-are-evading-dei-cutbacks/</a:t>
            </a: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31</a:t>
            </a:fld>
            <a:endParaRPr lang="en-US"/>
          </a:p>
        </p:txBody>
      </p:sp>
    </p:spTree>
    <p:extLst>
      <p:ext uri="{BB962C8B-B14F-4D97-AF65-F5344CB8AC3E}">
        <p14:creationId xmlns:p14="http://schemas.microsoft.com/office/powerpoint/2010/main" val="444214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32</a:t>
            </a:fld>
            <a:endParaRPr lang="en-US"/>
          </a:p>
        </p:txBody>
      </p:sp>
    </p:spTree>
    <p:extLst>
      <p:ext uri="{BB962C8B-B14F-4D97-AF65-F5344CB8AC3E}">
        <p14:creationId xmlns:p14="http://schemas.microsoft.com/office/powerpoint/2010/main" val="205630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Aff</a:t>
            </a:r>
            <a:r>
              <a:rPr lang="en-US" dirty="0"/>
              <a:t> Action cases: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Allan Bakke –  1978 UC Davis reserved 16 seats for minorities despite test scores and grades</a:t>
            </a:r>
            <a:r>
              <a:rPr lang="en-US" dirty="0"/>
              <a:t>. Supreme Court 4 – 4; Lewis Powell said can use race, but not quotas -- </a:t>
            </a:r>
            <a:r>
              <a:rPr lang="en-US" sz="1000" dirty="0">
                <a:latin typeface="Calibri" panose="020F0502020204030204" pitchFamily="34" charset="0"/>
                <a:cs typeface="Calibri" panose="020F0502020204030204" pitchFamily="34" charset="0"/>
              </a:rPr>
              <a:t>Court decided </a:t>
            </a:r>
            <a:r>
              <a:rPr lang="en-US" sz="1000" b="0" i="0" dirty="0">
                <a:effectLst/>
                <a:latin typeface="Calibri" panose="020F0502020204030204" pitchFamily="34" charset="0"/>
                <a:cs typeface="Calibri" panose="020F0502020204030204" pitchFamily="34" charset="0"/>
              </a:rPr>
              <a:t>preferential treatment for minorities could reduce educational opportunities for whites without violating the Constitution.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effectLst/>
                <a:latin typeface="Calibri" panose="020F0502020204030204" pitchFamily="34" charset="0"/>
                <a:cs typeface="Calibri" panose="020F0502020204030204" pitchFamily="34" charset="0"/>
              </a:rPr>
              <a:t> </a:t>
            </a:r>
            <a:r>
              <a:rPr lang="en-US" sz="1000" b="1" dirty="0"/>
              <a:t>Grutter vs U of MI – 2003 </a:t>
            </a:r>
            <a:r>
              <a:rPr lang="en-US" sz="1000" dirty="0"/>
              <a:t>supreme court said okay to use race in admissions to advance diversity (not using quotas)</a:t>
            </a:r>
            <a:endParaRPr lang="en-US" sz="1000" b="0" i="0" dirty="0">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effectLst/>
                <a:latin typeface="Calibri" panose="020F0502020204030204" pitchFamily="34" charset="0"/>
                <a:cs typeface="Calibri" panose="020F0502020204030204" pitchFamily="34" charset="0"/>
              </a:rPr>
              <a:t>SFFA vs Harvard/UNC - 2023 </a:t>
            </a:r>
            <a:r>
              <a:rPr lang="en-US" sz="1000" b="0" i="0" dirty="0">
                <a:effectLst/>
                <a:latin typeface="Calibri" panose="020F0502020204030204" pitchFamily="34" charset="0"/>
                <a:cs typeface="Calibri" panose="020F0502020204030204" pitchFamily="34" charset="0"/>
              </a:rPr>
              <a:t>– Reversed </a:t>
            </a:r>
            <a:r>
              <a:rPr lang="en-US" sz="1000" b="0" i="0" dirty="0" err="1">
                <a:effectLst/>
                <a:latin typeface="Calibri" panose="020F0502020204030204" pitchFamily="34" charset="0"/>
                <a:cs typeface="Calibri" panose="020F0502020204030204" pitchFamily="34" charset="0"/>
              </a:rPr>
              <a:t>Aff</a:t>
            </a:r>
            <a:r>
              <a:rPr lang="en-US" sz="1000" b="0" i="0" dirty="0">
                <a:effectLst/>
                <a:latin typeface="Calibri" panose="020F0502020204030204" pitchFamily="34" charset="0"/>
                <a:cs typeface="Calibri" panose="020F0502020204030204" pitchFamily="34" charset="0"/>
              </a:rPr>
              <a:t> Action rulings (Justices, including S Day </a:t>
            </a:r>
            <a:r>
              <a:rPr lang="en-US" sz="1000" b="0" i="0" dirty="0" err="1">
                <a:effectLst/>
                <a:latin typeface="Calibri" panose="020F0502020204030204" pitchFamily="34" charset="0"/>
                <a:cs typeface="Calibri" panose="020F0502020204030204" pitchFamily="34" charset="0"/>
              </a:rPr>
              <a:t>Oconnor</a:t>
            </a:r>
            <a:r>
              <a:rPr lang="en-US" sz="1000" b="0" i="0" dirty="0">
                <a:effectLst/>
                <a:latin typeface="Calibri" panose="020F0502020204030204" pitchFamily="34" charset="0"/>
                <a:cs typeface="Calibri" panose="020F0502020204030204" pitchFamily="34" charset="0"/>
              </a:rPr>
              <a:t> “they’ll soon come a day when we won’t need 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dirty="0">
                <a:effectLst/>
                <a:latin typeface="Calibri" panose="020F0502020204030204" pitchFamily="34" charset="0"/>
                <a:cs typeface="Calibri" panose="020F0502020204030204" pitchFamily="34" charset="0"/>
              </a:rPr>
              <a:t>Faculty Hiring </a:t>
            </a:r>
            <a:r>
              <a:rPr lang="en-US" sz="1000" b="0" i="0" dirty="0">
                <a:effectLst/>
                <a:latin typeface="Calibri" panose="020F0502020204030204" pitchFamily="34" charset="0"/>
                <a:cs typeface="Calibri" panose="020F0502020204030204" pitchFamily="34" charset="0"/>
              </a:rPr>
              <a:t>– diversity statements read before CVs</a:t>
            </a:r>
          </a:p>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6</a:t>
            </a:fld>
            <a:endParaRPr lang="en-US"/>
          </a:p>
        </p:txBody>
      </p:sp>
    </p:spTree>
    <p:extLst>
      <p:ext uri="{BB962C8B-B14F-4D97-AF65-F5344CB8AC3E}">
        <p14:creationId xmlns:p14="http://schemas.microsoft.com/office/powerpoint/2010/main" val="1419414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33</a:t>
            </a:fld>
            <a:endParaRPr lang="en-US"/>
          </a:p>
        </p:txBody>
      </p:sp>
    </p:spTree>
    <p:extLst>
      <p:ext uri="{BB962C8B-B14F-4D97-AF65-F5344CB8AC3E}">
        <p14:creationId xmlns:p14="http://schemas.microsoft.com/office/powerpoint/2010/main" val="1702315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book suggestions or questions about how to host a FAIR book club for your friends or community, contact Arnold or Karen</a:t>
            </a: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34</a:t>
            </a:fld>
            <a:endParaRPr lang="en-US"/>
          </a:p>
        </p:txBody>
      </p:sp>
    </p:spTree>
    <p:extLst>
      <p:ext uri="{BB962C8B-B14F-4D97-AF65-F5344CB8AC3E}">
        <p14:creationId xmlns:p14="http://schemas.microsoft.com/office/powerpoint/2010/main" val="314100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Encourages </a:t>
            </a:r>
            <a:r>
              <a:rPr lang="en-US" b="1" dirty="0"/>
              <a:t>cancel culture </a:t>
            </a:r>
            <a:r>
              <a:rPr lang="en-US" dirty="0"/>
              <a:t>(First woman to head ACLU, Nadine </a:t>
            </a:r>
            <a:r>
              <a:rPr lang="en-US" dirty="0" err="1"/>
              <a:t>Strossen</a:t>
            </a:r>
            <a:r>
              <a:rPr lang="en-US" dirty="0"/>
              <a:t> – assumes every word, facial gesture and tone is recorded and analyzed)</a:t>
            </a:r>
          </a:p>
          <a:p>
            <a:pPr marL="171450" indent="-171450">
              <a:buFont typeface="Arial" panose="020B0604020202020204" pitchFamily="34" charset="0"/>
              <a:buChar char="•"/>
            </a:pPr>
            <a:r>
              <a:rPr lang="en-US" dirty="0"/>
              <a:t>Students afraid to participate in class for fear of stepping out of what is ideologically accepted (146)</a:t>
            </a:r>
          </a:p>
        </p:txBody>
      </p:sp>
      <p:sp>
        <p:nvSpPr>
          <p:cNvPr id="4" name="Slide Number Placeholder 3"/>
          <p:cNvSpPr>
            <a:spLocks noGrp="1"/>
          </p:cNvSpPr>
          <p:nvPr>
            <p:ph type="sldNum" sz="quarter" idx="5"/>
          </p:nvPr>
        </p:nvSpPr>
        <p:spPr/>
        <p:txBody>
          <a:bodyPr/>
          <a:lstStyle/>
          <a:p>
            <a:fld id="{78458BB7-8E7C-6142-8819-D4D06A52B316}" type="slidenum">
              <a:rPr lang="en-US" smtClean="0"/>
              <a:t>7</a:t>
            </a:fld>
            <a:endParaRPr lang="en-US"/>
          </a:p>
        </p:txBody>
      </p:sp>
    </p:spTree>
    <p:extLst>
      <p:ext uri="{BB962C8B-B14F-4D97-AF65-F5344CB8AC3E}">
        <p14:creationId xmlns:p14="http://schemas.microsoft.com/office/powerpoint/2010/main" val="313190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Founders – Derrick Bell, Kimberlee Crenshaw, Cheryl Harris</a:t>
            </a:r>
          </a:p>
          <a:p>
            <a:pPr>
              <a:spcAft>
                <a:spcPts val="600"/>
              </a:spcAft>
              <a:buFont typeface="Wingdings" pitchFamily="2" charset="2"/>
              <a:buChar char="Ø"/>
            </a:pPr>
            <a:r>
              <a:rPr lang="en-US" sz="1200" dirty="0">
                <a:solidFill>
                  <a:schemeClr val="accent3"/>
                </a:solidFill>
                <a:latin typeface="Calibri" panose="020F0502020204030204" pitchFamily="34" charset="0"/>
                <a:cs typeface="Calibri" panose="020F0502020204030204" pitchFamily="34" charset="0"/>
              </a:rPr>
              <a:t>Canada</a:t>
            </a:r>
            <a:r>
              <a:rPr lang="en-US" sz="1200" dirty="0">
                <a:latin typeface="Calibri" panose="020F0502020204030204" pitchFamily="34" charset="0"/>
                <a:cs typeface="Calibri" panose="020F0502020204030204" pitchFamily="34" charset="0"/>
              </a:rPr>
              <a:t> encouraged judges to give lenient sentences to nonwhite criminals. </a:t>
            </a:r>
          </a:p>
          <a:p>
            <a:pPr>
              <a:spcAft>
                <a:spcPts val="600"/>
              </a:spcAft>
              <a:buFont typeface="Wingdings" pitchFamily="2" charset="2"/>
              <a:buChar char="Ø"/>
            </a:pPr>
            <a:r>
              <a:rPr lang="en-US" sz="1200" dirty="0">
                <a:latin typeface="Calibri" panose="020F0502020204030204" pitchFamily="34" charset="0"/>
                <a:cs typeface="Calibri" panose="020F0502020204030204" pitchFamily="34" charset="0"/>
              </a:rPr>
              <a:t>2020 </a:t>
            </a:r>
            <a:r>
              <a:rPr lang="en-US" sz="1200" dirty="0">
                <a:solidFill>
                  <a:schemeClr val="accent3"/>
                </a:solidFill>
                <a:latin typeface="Calibri" panose="020F0502020204030204" pitchFamily="34" charset="0"/>
                <a:cs typeface="Calibri" panose="020F0502020204030204" pitchFamily="34" charset="0"/>
              </a:rPr>
              <a:t>CA Racial Justice Act </a:t>
            </a:r>
            <a:r>
              <a:rPr lang="en-US" sz="1200" dirty="0">
                <a:latin typeface="Calibri" panose="020F0502020204030204" pitchFamily="34" charset="0"/>
                <a:cs typeface="Calibri" panose="020F0502020204030204" pitchFamily="34" charset="0"/>
              </a:rPr>
              <a:t>(felons right to challenge convictions as racially biased)</a:t>
            </a:r>
          </a:p>
          <a:p>
            <a:pPr>
              <a:spcAft>
                <a:spcPts val="600"/>
              </a:spcAft>
              <a:buFont typeface="Wingdings" pitchFamily="2" charset="2"/>
              <a:buChar char="Ø"/>
            </a:pPr>
            <a:r>
              <a:rPr lang="en-US" sz="1200" dirty="0">
                <a:latin typeface="Calibri" panose="020F0502020204030204" pitchFamily="34" charset="0"/>
                <a:cs typeface="Calibri" panose="020F0502020204030204" pitchFamily="34" charset="0"/>
              </a:rPr>
              <a:t>2023 CA bill requiring judges to </a:t>
            </a:r>
            <a:r>
              <a:rPr lang="en-US" sz="1200" dirty="0">
                <a:solidFill>
                  <a:schemeClr val="accent3"/>
                </a:solidFill>
                <a:latin typeface="Calibri" panose="020F0502020204030204" pitchFamily="34" charset="0"/>
                <a:cs typeface="Calibri" panose="020F0502020204030204" pitchFamily="34" charset="0"/>
              </a:rPr>
              <a:t>consider a convicted criminal’s race </a:t>
            </a:r>
            <a:r>
              <a:rPr lang="en-US" sz="1200" dirty="0">
                <a:latin typeface="Calibri" panose="020F0502020204030204" pitchFamily="34" charset="0"/>
                <a:cs typeface="Calibri" panose="020F0502020204030204" pitchFamily="34" charset="0"/>
              </a:rPr>
              <a:t>when determining sentencing (agents of social change not impartial adjudicators)</a:t>
            </a:r>
          </a:p>
          <a:p>
            <a:pPr marL="0" marR="0" lvl="0" indent="0" algn="l" defTabSz="914400" rtl="0" eaLnBrk="1" fontAlgn="auto" latinLnBrk="0" hangingPunct="1">
              <a:lnSpc>
                <a:spcPct val="100000"/>
              </a:lnSpc>
              <a:spcBef>
                <a:spcPts val="0"/>
              </a:spcBef>
              <a:spcAft>
                <a:spcPts val="600"/>
              </a:spcAft>
              <a:buClr>
                <a:srgbClr val="00B0F0"/>
              </a:buClr>
              <a:buSzTx/>
              <a:buFont typeface="Wingdings" pitchFamily="2" charset="2"/>
              <a:buChar char="Ø"/>
              <a:tabLst/>
              <a:defRPr/>
            </a:pPr>
            <a:r>
              <a:rPr lang="en-US" sz="1200" dirty="0">
                <a:latin typeface="Calibri" panose="020F0502020204030204" pitchFamily="34" charset="0"/>
                <a:cs typeface="Calibri" panose="020F0502020204030204" pitchFamily="34" charset="0"/>
              </a:rPr>
              <a:t> 2021 – Council for Higher Ed Accreditation (CHEA) implemented </a:t>
            </a:r>
            <a:r>
              <a:rPr lang="en-US" sz="1200" dirty="0">
                <a:solidFill>
                  <a:schemeClr val="accent3"/>
                </a:solidFill>
                <a:latin typeface="Calibri" panose="020F0502020204030204" pitchFamily="34" charset="0"/>
                <a:cs typeface="Calibri" panose="020F0502020204030204" pitchFamily="34" charset="0"/>
              </a:rPr>
              <a:t>first DEI requirement for Schools </a:t>
            </a:r>
            <a:r>
              <a:rPr lang="en-US" sz="1200" dirty="0">
                <a:latin typeface="Calibri" panose="020F0502020204030204" pitchFamily="34" charset="0"/>
                <a:cs typeface="Calibri" panose="020F0502020204030204" pitchFamily="34" charset="0"/>
              </a:rPr>
              <a:t>“must manifest a commitment to diversity, equity 	and inclusion.</a:t>
            </a:r>
          </a:p>
          <a:p>
            <a:pPr>
              <a:spcAft>
                <a:spcPts val="600"/>
              </a:spcAft>
              <a:buFont typeface="Wingdings" pitchFamily="2" charset="2"/>
              <a:buChar char="Ø"/>
            </a:pPr>
            <a:r>
              <a:rPr lang="en-US" sz="1200" dirty="0">
                <a:solidFill>
                  <a:schemeClr val="accent3"/>
                </a:solidFill>
                <a:latin typeface="Calibri" panose="020F0502020204030204" pitchFamily="34" charset="0"/>
                <a:cs typeface="Calibri" panose="020F0502020204030204" pitchFamily="34" charset="0"/>
              </a:rPr>
              <a:t>NASDAQ </a:t>
            </a:r>
            <a:r>
              <a:rPr lang="en-US" sz="1200" dirty="0">
                <a:latin typeface="Calibri" panose="020F0502020204030204" pitchFamily="34" charset="0"/>
                <a:cs typeface="Calibri" panose="020F0502020204030204" pitchFamily="34" charset="0"/>
              </a:rPr>
              <a:t>implemented </a:t>
            </a:r>
            <a:r>
              <a:rPr lang="en-US" sz="1200" b="1" dirty="0">
                <a:latin typeface="Calibri" panose="020F0502020204030204" pitchFamily="34" charset="0"/>
                <a:cs typeface="Calibri" panose="020F0502020204030204" pitchFamily="34" charset="0"/>
              </a:rPr>
              <a:t>gender and race quotas</a:t>
            </a:r>
            <a:r>
              <a:rPr lang="en-US" sz="1200" dirty="0">
                <a:latin typeface="Calibri" panose="020F0502020204030204" pitchFamily="34" charset="0"/>
                <a:cs typeface="Calibri" panose="020F0502020204030204" pitchFamily="34" charset="0"/>
              </a:rPr>
              <a:t> for new listings. </a:t>
            </a:r>
          </a:p>
          <a:p>
            <a:pPr>
              <a:spcAft>
                <a:spcPts val="600"/>
              </a:spcAft>
              <a:buFont typeface="Wingdings" pitchFamily="2" charset="2"/>
              <a:buChar char="Ø"/>
            </a:pPr>
            <a:r>
              <a:rPr lang="en-US" sz="1200" dirty="0">
                <a:solidFill>
                  <a:schemeClr val="accent3"/>
                </a:solidFill>
                <a:latin typeface="Calibri" panose="020F0502020204030204" pitchFamily="34" charset="0"/>
                <a:cs typeface="Calibri" panose="020F0502020204030204" pitchFamily="34" charset="0"/>
              </a:rPr>
              <a:t>One-sided Amicus briefs </a:t>
            </a:r>
            <a:r>
              <a:rPr lang="en-US" sz="1200" dirty="0">
                <a:latin typeface="Calibri" panose="020F0502020204030204" pitchFamily="34" charset="0"/>
                <a:cs typeface="Calibri" panose="020F0502020204030204" pitchFamily="34" charset="0"/>
              </a:rPr>
              <a:t>– in Dobbs and SFFA vs Harvard/UNC supreme court case, not one brief from 200 top law firms were filed on winning side.</a:t>
            </a:r>
          </a:p>
          <a:p>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8</a:t>
            </a:fld>
            <a:endParaRPr lang="en-US"/>
          </a:p>
        </p:txBody>
      </p:sp>
    </p:spTree>
    <p:extLst>
      <p:ext uri="{BB962C8B-B14F-4D97-AF65-F5344CB8AC3E}">
        <p14:creationId xmlns:p14="http://schemas.microsoft.com/office/powerpoint/2010/main" val="62260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 Jacobson – Cancelled  at Cornell Website to track DEI in schools. </a:t>
            </a:r>
            <a:r>
              <a:rPr lang="en-US" dirty="0" err="1"/>
              <a:t>Criticalrace.org</a:t>
            </a:r>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9</a:t>
            </a:fld>
            <a:endParaRPr lang="en-US"/>
          </a:p>
        </p:txBody>
      </p:sp>
    </p:spTree>
    <p:extLst>
      <p:ext uri="{BB962C8B-B14F-4D97-AF65-F5344CB8AC3E}">
        <p14:creationId xmlns:p14="http://schemas.microsoft.com/office/powerpoint/2010/main" val="334806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a:t>
            </a:r>
          </a:p>
        </p:txBody>
      </p:sp>
      <p:sp>
        <p:nvSpPr>
          <p:cNvPr id="4" name="Slide Number Placeholder 3"/>
          <p:cNvSpPr>
            <a:spLocks noGrp="1"/>
          </p:cNvSpPr>
          <p:nvPr>
            <p:ph type="sldNum" sz="quarter" idx="5"/>
          </p:nvPr>
        </p:nvSpPr>
        <p:spPr/>
        <p:txBody>
          <a:bodyPr/>
          <a:lstStyle/>
          <a:p>
            <a:fld id="{78458BB7-8E7C-6142-8819-D4D06A52B316}" type="slidenum">
              <a:rPr lang="en-US" smtClean="0"/>
              <a:t>10</a:t>
            </a:fld>
            <a:endParaRPr lang="en-US"/>
          </a:p>
        </p:txBody>
      </p:sp>
    </p:spTree>
    <p:extLst>
      <p:ext uri="{BB962C8B-B14F-4D97-AF65-F5344CB8AC3E}">
        <p14:creationId xmlns:p14="http://schemas.microsoft.com/office/powerpoint/2010/main" val="412139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99% of 240 law firms that responded to survey….</a:t>
            </a:r>
          </a:p>
          <a:p>
            <a:r>
              <a:rPr lang="en-US" sz="1200" dirty="0">
                <a:latin typeface="Century Gothic" panose="020B0502020202020204" pitchFamily="34" charset="0"/>
              </a:rPr>
              <a:t>What is the implication for legal objectivity? </a:t>
            </a:r>
          </a:p>
          <a:p>
            <a:r>
              <a:rPr lang="en-US" dirty="0"/>
              <a:t>SFFA case 6-3 against Harvard and UNC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cs typeface="Calibri" panose="020F0502020204030204" pitchFamily="34" charset="0"/>
              </a:rPr>
              <a:t>2020  CA legislation - felons right to challenge convictions on basis of race</a:t>
            </a:r>
          </a:p>
          <a:p>
            <a:pPr marL="171450" indent="-171450">
              <a:buFont typeface="Arial" panose="020B0604020202020204" pitchFamily="34" charset="0"/>
              <a:buChar char="•"/>
            </a:pPr>
            <a:r>
              <a:rPr lang="en-US" b="1" dirty="0"/>
              <a:t>Pro-life law firm partner </a:t>
            </a:r>
            <a:r>
              <a:rPr lang="en-US" dirty="0"/>
              <a:t>asked to do </a:t>
            </a:r>
            <a:r>
              <a:rPr lang="en-US" b="1" dirty="0"/>
              <a:t>pro bono work </a:t>
            </a:r>
            <a:r>
              <a:rPr lang="en-US" dirty="0"/>
              <a:t>for women wanting abortions, she said she was too busy so managing partner forced her resignation</a:t>
            </a:r>
          </a:p>
          <a:p>
            <a:pPr marL="171450" indent="-171450">
              <a:buFont typeface="Arial" panose="020B0604020202020204" pitchFamily="34" charset="0"/>
              <a:buChar char="•"/>
            </a:pPr>
            <a:r>
              <a:rPr lang="en-US" b="1" dirty="0"/>
              <a:t>Senior partner </a:t>
            </a:r>
            <a:r>
              <a:rPr lang="en-US" dirty="0"/>
              <a:t>called a racist after making </a:t>
            </a:r>
            <a:r>
              <a:rPr lang="en-US" b="1" dirty="0"/>
              <a:t>positive comments about the Dobbs ruling</a:t>
            </a:r>
            <a:r>
              <a:rPr lang="en-US" dirty="0"/>
              <a:t>. </a:t>
            </a:r>
          </a:p>
          <a:p>
            <a:pPr marL="171450" indent="-171450">
              <a:buFont typeface="Arial" panose="020B0604020202020204" pitchFamily="34" charset="0"/>
              <a:buChar char="•"/>
            </a:pPr>
            <a:r>
              <a:rPr lang="en-US" sz="1200" b="1" dirty="0"/>
              <a:t>Kirkland and Ellis </a:t>
            </a:r>
            <a:r>
              <a:rPr lang="en-US" sz="1200" dirty="0"/>
              <a:t>asked their best appellate lawyer in country  to </a:t>
            </a:r>
            <a:r>
              <a:rPr lang="en-US" sz="1200" b="1" dirty="0"/>
              <a:t>drop his conservative clients or resign</a:t>
            </a:r>
            <a:r>
              <a:rPr lang="en-US" sz="1200" dirty="0"/>
              <a:t>. </a:t>
            </a:r>
            <a:endParaRPr lang="en-US" dirty="0"/>
          </a:p>
        </p:txBody>
      </p:sp>
      <p:sp>
        <p:nvSpPr>
          <p:cNvPr id="4" name="Slide Number Placeholder 3"/>
          <p:cNvSpPr>
            <a:spLocks noGrp="1"/>
          </p:cNvSpPr>
          <p:nvPr>
            <p:ph type="sldNum" sz="quarter" idx="5"/>
          </p:nvPr>
        </p:nvSpPr>
        <p:spPr/>
        <p:txBody>
          <a:bodyPr/>
          <a:lstStyle/>
          <a:p>
            <a:fld id="{78458BB7-8E7C-6142-8819-D4D06A52B316}" type="slidenum">
              <a:rPr lang="en-US" smtClean="0"/>
              <a:t>11</a:t>
            </a:fld>
            <a:endParaRPr lang="en-US"/>
          </a:p>
        </p:txBody>
      </p:sp>
    </p:spTree>
    <p:extLst>
      <p:ext uri="{BB962C8B-B14F-4D97-AF65-F5344CB8AC3E}">
        <p14:creationId xmlns:p14="http://schemas.microsoft.com/office/powerpoint/2010/main" val="325455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26 2022</a:t>
            </a:r>
          </a:p>
        </p:txBody>
      </p:sp>
      <p:sp>
        <p:nvSpPr>
          <p:cNvPr id="4" name="Slide Number Placeholder 3"/>
          <p:cNvSpPr>
            <a:spLocks noGrp="1"/>
          </p:cNvSpPr>
          <p:nvPr>
            <p:ph type="sldNum" sz="quarter" idx="5"/>
          </p:nvPr>
        </p:nvSpPr>
        <p:spPr/>
        <p:txBody>
          <a:bodyPr/>
          <a:lstStyle/>
          <a:p>
            <a:fld id="{78458BB7-8E7C-6142-8819-D4D06A52B316}" type="slidenum">
              <a:rPr lang="en-US" smtClean="0"/>
              <a:t>12</a:t>
            </a:fld>
            <a:endParaRPr lang="en-US"/>
          </a:p>
        </p:txBody>
      </p:sp>
    </p:spTree>
    <p:extLst>
      <p:ext uri="{BB962C8B-B14F-4D97-AF65-F5344CB8AC3E}">
        <p14:creationId xmlns:p14="http://schemas.microsoft.com/office/powerpoint/2010/main" val="139488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45B2A61-5548-6A47-9FC7-06944F5EC4EA}"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177215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B2A61-5548-6A47-9FC7-06944F5EC4EA}"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199493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B2A61-5548-6A47-9FC7-06944F5EC4EA}"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35987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B2A61-5548-6A47-9FC7-06944F5EC4EA}"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78914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45B2A61-5548-6A47-9FC7-06944F5EC4EA}"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19996835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5B2A61-5548-6A47-9FC7-06944F5EC4EA}" type="datetimeFigureOut">
              <a:rPr lang="en-US" smtClean="0"/>
              <a:t>5/27/2025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142965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45B2A61-5548-6A47-9FC7-06944F5EC4EA}"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36473-E459-F849-847D-E6FAC813507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492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B2A61-5548-6A47-9FC7-06944F5EC4EA}"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313946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B2A61-5548-6A47-9FC7-06944F5EC4EA}"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161075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45B2A61-5548-6A47-9FC7-06944F5EC4EA}" type="datetimeFigureOut">
              <a:rPr lang="en-US" smtClean="0"/>
              <a:t>5/27/2025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196307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45B2A61-5548-6A47-9FC7-06944F5EC4EA}" type="datetimeFigureOut">
              <a:rPr lang="en-US" smtClean="0"/>
              <a:t>5/27/2025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C336473-E459-F849-847D-E6FAC813507F}" type="slidenum">
              <a:rPr lang="en-US" smtClean="0"/>
              <a:t>‹#›</a:t>
            </a:fld>
            <a:endParaRPr lang="en-US"/>
          </a:p>
        </p:txBody>
      </p:sp>
    </p:spTree>
    <p:extLst>
      <p:ext uri="{BB962C8B-B14F-4D97-AF65-F5344CB8AC3E}">
        <p14:creationId xmlns:p14="http://schemas.microsoft.com/office/powerpoint/2010/main" val="277168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45B2A61-5548-6A47-9FC7-06944F5EC4EA}" type="datetimeFigureOut">
              <a:rPr lang="en-US" smtClean="0"/>
              <a:t>5/27/2025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C336473-E459-F849-847D-E6FAC813507F}" type="slidenum">
              <a:rPr lang="en-US" smtClean="0"/>
              <a:t>‹#›</a:t>
            </a:fld>
            <a:endParaRPr lang="en-US"/>
          </a:p>
        </p:txBody>
      </p:sp>
    </p:spTree>
    <p:extLst>
      <p:ext uri="{BB962C8B-B14F-4D97-AF65-F5344CB8AC3E}">
        <p14:creationId xmlns:p14="http://schemas.microsoft.com/office/powerpoint/2010/main" val="4213661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hyperlink" Target="mailto:Arnold.Huntley@fairforall.org" TargetMode="External"/><Relationship Id="rId4" Type="http://schemas.openxmlformats.org/officeDocument/2006/relationships/hyperlink" Target="mailto:Karen.Howes@fairforal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A72D2A-4640-2EE4-564E-2F3DA797C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79AB34-B4E2-0D17-BCF0-44A38897B70C}"/>
              </a:ext>
            </a:extLst>
          </p:cNvPr>
          <p:cNvSpPr txBox="1"/>
          <p:nvPr/>
        </p:nvSpPr>
        <p:spPr>
          <a:xfrm>
            <a:off x="6586537" y="484703"/>
            <a:ext cx="5286375" cy="499752"/>
          </a:xfrm>
          <a:prstGeom prst="rect">
            <a:avLst/>
          </a:prstGeom>
          <a:solidFill>
            <a:schemeClr val="tx1"/>
          </a:solidFill>
        </p:spPr>
        <p:txBody>
          <a:bodyPr wrap="square" rtlCol="0">
            <a:spAutoFit/>
          </a:bodyPr>
          <a:lstStyle/>
          <a:p>
            <a:pPr algn="ctr">
              <a:lnSpc>
                <a:spcPct val="150000"/>
              </a:lnSpc>
              <a:spcAft>
                <a:spcPts val="3000"/>
              </a:spcAft>
            </a:pPr>
            <a:r>
              <a:rPr lang="en-US" sz="2000" dirty="0">
                <a:solidFill>
                  <a:srgbClr val="0096FF"/>
                </a:solidFill>
              </a:rPr>
              <a:t>Co-hosts Arnold Huntley and Karen Howes</a:t>
            </a:r>
          </a:p>
        </p:txBody>
      </p:sp>
    </p:spTree>
    <p:extLst>
      <p:ext uri="{BB962C8B-B14F-4D97-AF65-F5344CB8AC3E}">
        <p14:creationId xmlns:p14="http://schemas.microsoft.com/office/powerpoint/2010/main" val="144681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B7F6EFBD-54C6-B0E3-C423-8B90172431EC}"/>
              </a:ext>
            </a:extLst>
          </p:cNvPr>
          <p:cNvSpPr txBox="1"/>
          <p:nvPr/>
        </p:nvSpPr>
        <p:spPr>
          <a:xfrm>
            <a:off x="4243388" y="228600"/>
            <a:ext cx="3400426" cy="646331"/>
          </a:xfrm>
          <a:prstGeom prst="rect">
            <a:avLst/>
          </a:prstGeom>
          <a:noFill/>
        </p:spPr>
        <p:txBody>
          <a:bodyPr wrap="square" rtlCol="0">
            <a:spAutoFit/>
          </a:bodyPr>
          <a:lstStyle/>
          <a:p>
            <a:r>
              <a:rPr lang="en-US" sz="3600" b="1" dirty="0">
                <a:solidFill>
                  <a:schemeClr val="accent1"/>
                </a:solidFill>
                <a:latin typeface="Century Gothic" panose="020B0502020202020204" pitchFamily="34" charset="0"/>
              </a:rPr>
              <a:t>Why it Matters</a:t>
            </a:r>
          </a:p>
        </p:txBody>
      </p:sp>
      <p:sp>
        <p:nvSpPr>
          <p:cNvPr id="6" name="TextBox 5">
            <a:extLst>
              <a:ext uri="{FF2B5EF4-FFF2-40B4-BE49-F238E27FC236}">
                <a16:creationId xmlns:a16="http://schemas.microsoft.com/office/drawing/2014/main" id="{BC983CBE-AC21-58D6-575F-3938A8B51639}"/>
              </a:ext>
            </a:extLst>
          </p:cNvPr>
          <p:cNvSpPr txBox="1"/>
          <p:nvPr/>
        </p:nvSpPr>
        <p:spPr>
          <a:xfrm>
            <a:off x="368806" y="1048076"/>
            <a:ext cx="11675557" cy="830997"/>
          </a:xfrm>
          <a:prstGeom prst="rect">
            <a:avLst/>
          </a:prstGeom>
          <a:noFill/>
        </p:spPr>
        <p:txBody>
          <a:bodyPr wrap="square" rtlCol="0">
            <a:spAutoFit/>
          </a:bodyPr>
          <a:lstStyle/>
          <a:p>
            <a:pPr marL="0" indent="0" algn="ctr">
              <a:buNone/>
            </a:pPr>
            <a:r>
              <a:rPr lang="en-US" sz="2400" dirty="0">
                <a:latin typeface="Century Gothic" panose="020B0502020202020204" pitchFamily="34" charset="0"/>
                <a:cs typeface="Calibri" panose="020F0502020204030204" pitchFamily="34" charset="0"/>
              </a:rPr>
              <a:t>“The students who are on the news,  who rage against anyone who disagrees with them, in 20 years are going to be joining the federal bench” </a:t>
            </a:r>
            <a:r>
              <a:rPr lang="en-US" dirty="0">
                <a:latin typeface="Century Gothic" panose="020B0502020202020204" pitchFamily="34" charset="0"/>
                <a:cs typeface="Calibri" panose="020F0502020204030204" pitchFamily="34" charset="0"/>
              </a:rPr>
              <a:t>– Shapiro</a:t>
            </a:r>
          </a:p>
        </p:txBody>
      </p:sp>
      <p:sp>
        <p:nvSpPr>
          <p:cNvPr id="7" name="TextBox 6">
            <a:extLst>
              <a:ext uri="{FF2B5EF4-FFF2-40B4-BE49-F238E27FC236}">
                <a16:creationId xmlns:a16="http://schemas.microsoft.com/office/drawing/2014/main" id="{2E5DE98A-0AC2-656D-B3DA-70AA012C97D7}"/>
              </a:ext>
            </a:extLst>
          </p:cNvPr>
          <p:cNvSpPr txBox="1"/>
          <p:nvPr/>
        </p:nvSpPr>
        <p:spPr>
          <a:xfrm>
            <a:off x="5646062" y="2233137"/>
            <a:ext cx="6398301" cy="2954655"/>
          </a:xfrm>
          <a:prstGeom prst="rect">
            <a:avLst/>
          </a:prstGeom>
          <a:noFill/>
        </p:spPr>
        <p:txBody>
          <a:bodyPr wrap="square" rtlCol="0">
            <a:spAutoFit/>
          </a:bodyPr>
          <a:lstStyle/>
          <a:p>
            <a:r>
              <a:rPr lang="en-US" sz="2400" b="1" dirty="0">
                <a:solidFill>
                  <a:schemeClr val="accent1"/>
                </a:solidFill>
                <a:latin typeface="Century Gothic" panose="020B0502020202020204" pitchFamily="34" charset="0"/>
                <a:cs typeface="Calibri" panose="020F0502020204030204" pitchFamily="34" charset="0"/>
              </a:rPr>
              <a:t>Today’s lawyers are discouraged from . . .</a:t>
            </a:r>
          </a:p>
          <a:p>
            <a:pPr marL="342900" indent="-342900">
              <a:buFont typeface="Arial" panose="020B0604020202020204" pitchFamily="34" charset="0"/>
              <a:buChar char="•"/>
            </a:pPr>
            <a:r>
              <a:rPr lang="en-US" sz="2400" dirty="0">
                <a:latin typeface="Century Gothic" panose="020B0502020202020204" pitchFamily="34" charset="0"/>
                <a:cs typeface="Calibri" panose="020F0502020204030204" pitchFamily="34" charset="0"/>
              </a:rPr>
              <a:t>politically incorrect clients</a:t>
            </a:r>
          </a:p>
          <a:p>
            <a:pPr marL="342900" indent="-342900">
              <a:buFont typeface="Arial" panose="020B0604020202020204" pitchFamily="34" charset="0"/>
              <a:buChar char="•"/>
            </a:pPr>
            <a:r>
              <a:rPr lang="en-US" sz="2400" dirty="0">
                <a:latin typeface="Century Gothic" panose="020B0502020202020204" pitchFamily="34" charset="0"/>
                <a:cs typeface="Calibri" panose="020F0502020204030204" pitchFamily="34" charset="0"/>
              </a:rPr>
              <a:t>republican legislators</a:t>
            </a:r>
          </a:p>
          <a:p>
            <a:pPr marL="342900" indent="-342900">
              <a:buFont typeface="Arial" panose="020B0604020202020204" pitchFamily="34" charset="0"/>
              <a:buChar char="•"/>
            </a:pPr>
            <a:r>
              <a:rPr lang="en-US" sz="2400" dirty="0">
                <a:latin typeface="Century Gothic" panose="020B0502020202020204" pitchFamily="34" charset="0"/>
                <a:cs typeface="Calibri" panose="020F0502020204030204" pitchFamily="34" charset="0"/>
              </a:rPr>
              <a:t>anyone challenging climate or vaccine regulations</a:t>
            </a:r>
          </a:p>
          <a:p>
            <a:pPr marL="342900" indent="-342900">
              <a:buFont typeface="Arial" panose="020B0604020202020204" pitchFamily="34" charset="0"/>
              <a:buChar char="•"/>
            </a:pPr>
            <a:r>
              <a:rPr lang="en-US" sz="2400" dirty="0">
                <a:latin typeface="Century Gothic" panose="020B0502020202020204" pitchFamily="34" charset="0"/>
                <a:cs typeface="Calibri" panose="020F0502020204030204" pitchFamily="34" charset="0"/>
              </a:rPr>
              <a:t>religious-liberty cases</a:t>
            </a:r>
          </a:p>
          <a:p>
            <a:pPr marL="342900" indent="-342900">
              <a:buFont typeface="Arial" panose="020B0604020202020204" pitchFamily="34" charset="0"/>
              <a:buChar char="•"/>
            </a:pPr>
            <a:r>
              <a:rPr lang="en-US" sz="2400" dirty="0">
                <a:latin typeface="Century Gothic" panose="020B0502020202020204" pitchFamily="34" charset="0"/>
                <a:cs typeface="Calibri" panose="020F0502020204030204" pitchFamily="34" charset="0"/>
              </a:rPr>
              <a:t>anyone associated with Trump </a:t>
            </a:r>
          </a:p>
          <a:p>
            <a:endParaRPr lang="en-US" dirty="0"/>
          </a:p>
        </p:txBody>
      </p:sp>
      <p:pic>
        <p:nvPicPr>
          <p:cNvPr id="8" name="Picture 4" descr="USF Students protest DeSantis' attacks on DEI in Florida colleges ...">
            <a:extLst>
              <a:ext uri="{FF2B5EF4-FFF2-40B4-BE49-F238E27FC236}">
                <a16:creationId xmlns:a16="http://schemas.microsoft.com/office/drawing/2014/main" id="{A1D0D5F8-B5A5-EBFD-FC91-AD461A682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6" y="2233137"/>
            <a:ext cx="4929947" cy="27457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99D0351-D038-3E75-2AEA-A438AA6DFB1B}"/>
              </a:ext>
            </a:extLst>
          </p:cNvPr>
          <p:cNvSpPr txBox="1"/>
          <p:nvPr/>
        </p:nvSpPr>
        <p:spPr>
          <a:xfrm>
            <a:off x="306549" y="5404429"/>
            <a:ext cx="7895110"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entury Gothic" panose="020B0502020202020204" pitchFamily="34" charset="0"/>
              </a:rPr>
              <a:t>Law students             judges, politicians, legislators </a:t>
            </a:r>
          </a:p>
          <a:p>
            <a:pPr marL="342900" indent="-342900">
              <a:buFont typeface="Arial" panose="020B0604020202020204" pitchFamily="34" charset="0"/>
              <a:buChar char="•"/>
            </a:pPr>
            <a:r>
              <a:rPr lang="en-US" sz="2400" dirty="0">
                <a:latin typeface="Century Gothic" panose="020B0502020202020204" pitchFamily="34" charset="0"/>
              </a:rPr>
              <a:t>Cultural training impacts future legal norms</a:t>
            </a:r>
          </a:p>
          <a:p>
            <a:pPr marL="342900" indent="-342900">
              <a:buFont typeface="Arial" panose="020B0604020202020204" pitchFamily="34" charset="0"/>
              <a:buChar char="•"/>
            </a:pPr>
            <a:r>
              <a:rPr lang="en-US" sz="2400" dirty="0">
                <a:latin typeface="Century Gothic" panose="020B0502020202020204" pitchFamily="34" charset="0"/>
              </a:rPr>
              <a:t>Law weaponized as a tool for reform, revolution</a:t>
            </a:r>
            <a:r>
              <a:rPr lang="en-US" dirty="0"/>
              <a:t>,</a:t>
            </a:r>
          </a:p>
        </p:txBody>
      </p:sp>
      <p:sp>
        <p:nvSpPr>
          <p:cNvPr id="11" name="Right Arrow 10">
            <a:extLst>
              <a:ext uri="{FF2B5EF4-FFF2-40B4-BE49-F238E27FC236}">
                <a16:creationId xmlns:a16="http://schemas.microsoft.com/office/drawing/2014/main" id="{55683255-3A39-AF88-8BA1-F17BE88CC10E}"/>
              </a:ext>
            </a:extLst>
          </p:cNvPr>
          <p:cNvSpPr/>
          <p:nvPr/>
        </p:nvSpPr>
        <p:spPr>
          <a:xfrm>
            <a:off x="2838423" y="5512744"/>
            <a:ext cx="6400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3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B7F6EFBD-54C6-B0E3-C423-8B90172431EC}"/>
              </a:ext>
            </a:extLst>
          </p:cNvPr>
          <p:cNvSpPr txBox="1"/>
          <p:nvPr/>
        </p:nvSpPr>
        <p:spPr>
          <a:xfrm>
            <a:off x="4243388" y="228600"/>
            <a:ext cx="3400426" cy="646331"/>
          </a:xfrm>
          <a:prstGeom prst="rect">
            <a:avLst/>
          </a:prstGeom>
          <a:noFill/>
        </p:spPr>
        <p:txBody>
          <a:bodyPr wrap="square" rtlCol="0">
            <a:spAutoFit/>
          </a:bodyPr>
          <a:lstStyle/>
          <a:p>
            <a:r>
              <a:rPr lang="en-US" sz="3600" b="1" dirty="0">
                <a:solidFill>
                  <a:schemeClr val="accent1"/>
                </a:solidFill>
                <a:latin typeface="Century Gothic" panose="020B0502020202020204" pitchFamily="34" charset="0"/>
              </a:rPr>
              <a:t>Why it Matters</a:t>
            </a:r>
          </a:p>
        </p:txBody>
      </p:sp>
      <p:sp>
        <p:nvSpPr>
          <p:cNvPr id="3" name="TextBox 2">
            <a:extLst>
              <a:ext uri="{FF2B5EF4-FFF2-40B4-BE49-F238E27FC236}">
                <a16:creationId xmlns:a16="http://schemas.microsoft.com/office/drawing/2014/main" id="{7F18E7C0-8BE1-3D7A-4286-8B5581F52ADB}"/>
              </a:ext>
            </a:extLst>
          </p:cNvPr>
          <p:cNvSpPr txBox="1"/>
          <p:nvPr/>
        </p:nvSpPr>
        <p:spPr>
          <a:xfrm>
            <a:off x="1994443" y="934215"/>
            <a:ext cx="7898316" cy="461665"/>
          </a:xfrm>
          <a:prstGeom prst="rect">
            <a:avLst/>
          </a:prstGeom>
          <a:noFill/>
        </p:spPr>
        <p:txBody>
          <a:bodyPr wrap="none" rtlCol="0">
            <a:spAutoFit/>
          </a:bodyPr>
          <a:lstStyle/>
          <a:p>
            <a:r>
              <a:rPr lang="en-US" sz="2400" dirty="0">
                <a:latin typeface="Century Gothic" panose="020B0502020202020204" pitchFamily="34" charset="0"/>
              </a:rPr>
              <a:t>99% of law firms in 2020 implemented DEI Programs</a:t>
            </a:r>
          </a:p>
        </p:txBody>
      </p:sp>
      <p:sp>
        <p:nvSpPr>
          <p:cNvPr id="4" name="TextBox 3">
            <a:extLst>
              <a:ext uri="{FF2B5EF4-FFF2-40B4-BE49-F238E27FC236}">
                <a16:creationId xmlns:a16="http://schemas.microsoft.com/office/drawing/2014/main" id="{2FFABD8C-3081-6686-2CBF-AB4FF5C4414F}"/>
              </a:ext>
            </a:extLst>
          </p:cNvPr>
          <p:cNvSpPr txBox="1"/>
          <p:nvPr/>
        </p:nvSpPr>
        <p:spPr>
          <a:xfrm>
            <a:off x="1367684" y="1651590"/>
            <a:ext cx="9905153" cy="738664"/>
          </a:xfrm>
          <a:prstGeom prst="rect">
            <a:avLst/>
          </a:prstGeom>
          <a:noFill/>
        </p:spPr>
        <p:txBody>
          <a:bodyPr wrap="square" rtlCol="0">
            <a:spAutoFit/>
          </a:bodyPr>
          <a:lstStyle/>
          <a:p>
            <a:r>
              <a:rPr lang="en-US" sz="2400" b="1" dirty="0">
                <a:solidFill>
                  <a:schemeClr val="accent1"/>
                </a:solidFill>
                <a:latin typeface="Century Gothic" panose="020B0502020202020204" pitchFamily="34" charset="0"/>
              </a:rPr>
              <a:t>Are Law students being trained to be activists or advocates?</a:t>
            </a:r>
          </a:p>
          <a:p>
            <a:endParaRPr lang="en-US" dirty="0"/>
          </a:p>
        </p:txBody>
      </p:sp>
      <p:sp>
        <p:nvSpPr>
          <p:cNvPr id="10" name="TextBox 9">
            <a:extLst>
              <a:ext uri="{FF2B5EF4-FFF2-40B4-BE49-F238E27FC236}">
                <a16:creationId xmlns:a16="http://schemas.microsoft.com/office/drawing/2014/main" id="{6ADA1C96-73AD-2D8C-56CD-BF0E18743C9D}"/>
              </a:ext>
            </a:extLst>
          </p:cNvPr>
          <p:cNvSpPr txBox="1"/>
          <p:nvPr/>
        </p:nvSpPr>
        <p:spPr>
          <a:xfrm>
            <a:off x="694006" y="2645965"/>
            <a:ext cx="10803988" cy="3647152"/>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latin typeface="Century Gothic" panose="020B0502020202020204" pitchFamily="34" charset="0"/>
                <a:cs typeface="Calibri" panose="020F0502020204030204" pitchFamily="34" charset="0"/>
              </a:rPr>
              <a:t>One-sided Amicus briefs – Dobbs; SFFA vs Harvard/UNC (2023), not one brief from 200 top law firms were filed on winning side</a:t>
            </a:r>
          </a:p>
          <a:p>
            <a:pPr marL="342900" indent="-342900">
              <a:spcBef>
                <a:spcPts val="1200"/>
              </a:spcBef>
              <a:spcAft>
                <a:spcPts val="6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2023 CA bill requiring judges to consider a convicted criminal’s race when determining sentencing</a:t>
            </a:r>
          </a:p>
          <a:p>
            <a:pPr marL="342900" indent="-342900">
              <a:spcBef>
                <a:spcPts val="1200"/>
              </a:spcBef>
              <a:spcAft>
                <a:spcPts val="6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Kirkland and Ellis asked top attorney to drop conservative clients or resign</a:t>
            </a:r>
          </a:p>
          <a:p>
            <a:pPr marL="342900" indent="-342900">
              <a:spcBef>
                <a:spcPts val="1200"/>
              </a:spcBef>
              <a:spcAft>
                <a:spcPts val="6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Clerkships offered only to students of color</a:t>
            </a:r>
            <a:endParaRPr lang="en-US" dirty="0"/>
          </a:p>
          <a:p>
            <a:endParaRPr lang="en-US" dirty="0"/>
          </a:p>
        </p:txBody>
      </p:sp>
    </p:spTree>
    <p:extLst>
      <p:ext uri="{BB962C8B-B14F-4D97-AF65-F5344CB8AC3E}">
        <p14:creationId xmlns:p14="http://schemas.microsoft.com/office/powerpoint/2010/main" val="264029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B0B9CC72-F822-CFF5-AB19-923B344933AD}"/>
              </a:ext>
            </a:extLst>
          </p:cNvPr>
          <p:cNvSpPr txBox="1"/>
          <p:nvPr/>
        </p:nvSpPr>
        <p:spPr>
          <a:xfrm>
            <a:off x="5050787" y="5419636"/>
            <a:ext cx="2893175" cy="923330"/>
          </a:xfrm>
          <a:prstGeom prst="rect">
            <a:avLst/>
          </a:prstGeom>
          <a:noFill/>
        </p:spPr>
        <p:txBody>
          <a:bodyPr wrap="square" rtlCol="0">
            <a:spAutoFit/>
          </a:bodyPr>
          <a:lstStyle/>
          <a:p>
            <a:pPr algn="ctr"/>
            <a:r>
              <a:rPr lang="en-US" b="1" u="sng" dirty="0">
                <a:latin typeface="Century Gothic" panose="020B0502020202020204" pitchFamily="34" charset="0"/>
                <a:cs typeface="Times New Roman" panose="02020603050405020304" pitchFamily="18" charset="0"/>
              </a:rPr>
              <a:t>Sri Srinivasan</a:t>
            </a:r>
          </a:p>
          <a:p>
            <a:pPr algn="ctr"/>
            <a:r>
              <a:rPr lang="en-US" dirty="0">
                <a:latin typeface="Century Gothic" panose="020B0502020202020204" pitchFamily="34" charset="0"/>
                <a:cs typeface="Times New Roman" panose="02020603050405020304" pitchFamily="18" charset="0"/>
              </a:rPr>
              <a:t>C</a:t>
            </a:r>
            <a:r>
              <a:rPr lang="en-US" b="0" i="0" dirty="0">
                <a:effectLst/>
                <a:latin typeface="Century Gothic" panose="020B0502020202020204" pitchFamily="34" charset="0"/>
                <a:cs typeface="Times New Roman" panose="02020603050405020304" pitchFamily="18" charset="0"/>
              </a:rPr>
              <a:t>ircuit Judge, US Court of Appeals for DC</a:t>
            </a:r>
            <a:endParaRPr lang="en-US" dirty="0">
              <a:latin typeface="Century Gothic" panose="020B0502020202020204" pitchFamily="34" charset="0"/>
              <a:cs typeface="Times New Roman" panose="02020603050405020304" pitchFamily="18" charset="0"/>
            </a:endParaRPr>
          </a:p>
        </p:txBody>
      </p:sp>
      <p:pic>
        <p:nvPicPr>
          <p:cNvPr id="4" name="Picture 12" descr="Sri Srinivasan Biography: New! | Who2">
            <a:extLst>
              <a:ext uri="{FF2B5EF4-FFF2-40B4-BE49-F238E27FC236}">
                <a16:creationId xmlns:a16="http://schemas.microsoft.com/office/drawing/2014/main" id="{5A686A18-7E5B-8B7F-7137-282CF82E0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321" y="3429000"/>
            <a:ext cx="1483694" cy="1853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ephen Breyer retirement: How does a Supreme Court justice get ...">
            <a:extLst>
              <a:ext uri="{FF2B5EF4-FFF2-40B4-BE49-F238E27FC236}">
                <a16:creationId xmlns:a16="http://schemas.microsoft.com/office/drawing/2014/main" id="{51E45C6F-208D-7872-CF6F-1168D97E7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202" y="3414855"/>
            <a:ext cx="1858706" cy="1858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BA289F-045B-B8FE-8AFB-18692050EEB5}"/>
              </a:ext>
            </a:extLst>
          </p:cNvPr>
          <p:cNvSpPr txBox="1"/>
          <p:nvPr/>
        </p:nvSpPr>
        <p:spPr>
          <a:xfrm>
            <a:off x="1742967" y="5483266"/>
            <a:ext cx="2893175" cy="923330"/>
          </a:xfrm>
          <a:prstGeom prst="rect">
            <a:avLst/>
          </a:prstGeom>
          <a:noFill/>
        </p:spPr>
        <p:txBody>
          <a:bodyPr wrap="square" rtlCol="0">
            <a:spAutoFit/>
          </a:bodyPr>
          <a:lstStyle/>
          <a:p>
            <a:pPr algn="ctr"/>
            <a:r>
              <a:rPr lang="en-US" b="1" u="sng" dirty="0">
                <a:latin typeface="Century Gothic" panose="020B0502020202020204" pitchFamily="34" charset="0"/>
                <a:cs typeface="Calibri" panose="020F0502020204030204" pitchFamily="34" charset="0"/>
              </a:rPr>
              <a:t>Stephen Breyer</a:t>
            </a:r>
          </a:p>
          <a:p>
            <a:pPr algn="ctr"/>
            <a:r>
              <a:rPr lang="en-US" b="0" i="0" dirty="0">
                <a:effectLst/>
                <a:latin typeface="Century Gothic" panose="020B0502020202020204" pitchFamily="34" charset="0"/>
                <a:cs typeface="Calibri" panose="020F0502020204030204" pitchFamily="34" charset="0"/>
              </a:rPr>
              <a:t>U.S. Supreme Court from 1994 </a:t>
            </a:r>
            <a:r>
              <a:rPr lang="en-US" dirty="0">
                <a:latin typeface="Century Gothic" panose="020B0502020202020204" pitchFamily="34" charset="0"/>
                <a:cs typeface="Calibri" panose="020F0502020204030204" pitchFamily="34" charset="0"/>
              </a:rPr>
              <a:t>-</a:t>
            </a:r>
            <a:r>
              <a:rPr lang="en-US" b="0" i="0" dirty="0">
                <a:effectLst/>
                <a:latin typeface="Century Gothic" panose="020B0502020202020204" pitchFamily="34" charset="0"/>
                <a:cs typeface="Calibri" panose="020F0502020204030204" pitchFamily="34" charset="0"/>
              </a:rPr>
              <a:t>2022 </a:t>
            </a:r>
            <a:endParaRPr lang="en-US" dirty="0">
              <a:latin typeface="Century Gothic" panose="020B0502020202020204" pitchFamily="34" charset="0"/>
              <a:cs typeface="Calibri" panose="020F0502020204030204" pitchFamily="34" charset="0"/>
            </a:endParaRPr>
          </a:p>
        </p:txBody>
      </p:sp>
      <p:pic>
        <p:nvPicPr>
          <p:cNvPr id="7" name="Picture 8" descr="Senate Confirms Ketanji Brown Jackson as First Black Woman to Serve on ...">
            <a:extLst>
              <a:ext uri="{FF2B5EF4-FFF2-40B4-BE49-F238E27FC236}">
                <a16:creationId xmlns:a16="http://schemas.microsoft.com/office/drawing/2014/main" id="{FCAF248D-A132-CC0A-E511-6459513ED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428" y="3386431"/>
            <a:ext cx="1315531" cy="18445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C1542B-AF36-88DE-E8F1-8A58DD71DEA2}"/>
              </a:ext>
            </a:extLst>
          </p:cNvPr>
          <p:cNvSpPr txBox="1"/>
          <p:nvPr/>
        </p:nvSpPr>
        <p:spPr>
          <a:xfrm>
            <a:off x="8358608" y="5419636"/>
            <a:ext cx="2893175" cy="1200329"/>
          </a:xfrm>
          <a:prstGeom prst="rect">
            <a:avLst/>
          </a:prstGeom>
          <a:noFill/>
        </p:spPr>
        <p:txBody>
          <a:bodyPr wrap="square" rtlCol="0">
            <a:spAutoFit/>
          </a:bodyPr>
          <a:lstStyle/>
          <a:p>
            <a:pPr algn="ctr"/>
            <a:r>
              <a:rPr lang="en-US" b="1" i="0" u="sng" dirty="0">
                <a:effectLst/>
                <a:latin typeface="Century Gothic" panose="020B0502020202020204" pitchFamily="34" charset="0"/>
                <a:cs typeface="Times New Roman" panose="02020603050405020304" pitchFamily="18" charset="0"/>
              </a:rPr>
              <a:t>Ketanji Brown Jackson</a:t>
            </a:r>
            <a:endParaRPr lang="en-US" i="0" u="sng" dirty="0">
              <a:effectLst/>
              <a:latin typeface="Century Gothic" panose="020B0502020202020204" pitchFamily="34" charset="0"/>
              <a:cs typeface="Times New Roman" panose="02020603050405020304" pitchFamily="18" charset="0"/>
            </a:endParaRPr>
          </a:p>
          <a:p>
            <a:pPr algn="ctr"/>
            <a:r>
              <a:rPr lang="en-US" b="0" i="0" dirty="0">
                <a:effectLst/>
                <a:latin typeface="Century Gothic" panose="020B0502020202020204" pitchFamily="34" charset="0"/>
                <a:cs typeface="Times New Roman" panose="02020603050405020304" pitchFamily="18" charset="0"/>
              </a:rPr>
              <a:t>Judge, U.S. Court of Appeals for the D.C. Circuit </a:t>
            </a:r>
            <a:endParaRPr lang="en-US" dirty="0">
              <a:latin typeface="Century Gothic" panose="020B0502020202020204" pitchFamily="34" charset="0"/>
              <a:cs typeface="Times New Roman" panose="02020603050405020304" pitchFamily="18" charset="0"/>
            </a:endParaRPr>
          </a:p>
        </p:txBody>
      </p:sp>
      <p:pic>
        <p:nvPicPr>
          <p:cNvPr id="9" name="Picture 10" descr="Biden to nominate Black woman by end of February to replace retiring ...">
            <a:extLst>
              <a:ext uri="{FF2B5EF4-FFF2-40B4-BE49-F238E27FC236}">
                <a16:creationId xmlns:a16="http://schemas.microsoft.com/office/drawing/2014/main" id="{C2F0C748-1822-4AF2-A127-3011042949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56" y="251532"/>
            <a:ext cx="2603795" cy="14612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4714CE-9024-037E-8F12-5641B0665A86}"/>
              </a:ext>
            </a:extLst>
          </p:cNvPr>
          <p:cNvSpPr txBox="1"/>
          <p:nvPr/>
        </p:nvSpPr>
        <p:spPr>
          <a:xfrm>
            <a:off x="0" y="1712733"/>
            <a:ext cx="3142244" cy="1200329"/>
          </a:xfrm>
          <a:prstGeom prst="rect">
            <a:avLst/>
          </a:prstGeom>
          <a:noFill/>
        </p:spPr>
        <p:txBody>
          <a:bodyPr wrap="square">
            <a:spAutoFit/>
          </a:bodyPr>
          <a:lstStyle/>
          <a:p>
            <a:pPr algn="ctr"/>
            <a:r>
              <a:rPr lang="en-US" b="1" i="0" u="sng" dirty="0">
                <a:effectLst/>
                <a:latin typeface="Century Gothic" panose="020B0502020202020204" pitchFamily="34" charset="0"/>
                <a:cs typeface="Times New Roman" panose="02020603050405020304" pitchFamily="18" charset="0"/>
              </a:rPr>
              <a:t>Joe Biden </a:t>
            </a:r>
          </a:p>
          <a:p>
            <a:pPr algn="ctr"/>
            <a:r>
              <a:rPr lang="en-US" dirty="0">
                <a:latin typeface="Century Gothic" panose="020B0502020202020204" pitchFamily="34" charset="0"/>
                <a:cs typeface="Times New Roman" panose="02020603050405020304" pitchFamily="18" charset="0"/>
              </a:rPr>
              <a:t>P</a:t>
            </a:r>
            <a:r>
              <a:rPr lang="en-US" i="0" dirty="0">
                <a:effectLst/>
                <a:latin typeface="Century Gothic" panose="020B0502020202020204" pitchFamily="34" charset="0"/>
                <a:cs typeface="Times New Roman" panose="02020603050405020304" pitchFamily="18" charset="0"/>
              </a:rPr>
              <a:t>ledges to nominate the first black woman to Supreme Court</a:t>
            </a:r>
          </a:p>
        </p:txBody>
      </p:sp>
      <p:pic>
        <p:nvPicPr>
          <p:cNvPr id="11" name="Picture 8" descr="Georgetown Law lecturer Ilya Shapiro resigns after SCOTUS tweet">
            <a:extLst>
              <a:ext uri="{FF2B5EF4-FFF2-40B4-BE49-F238E27FC236}">
                <a16:creationId xmlns:a16="http://schemas.microsoft.com/office/drawing/2014/main" id="{21DC94A6-1B01-23E8-E108-64639FB740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9970" y="251532"/>
            <a:ext cx="2726228" cy="18117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DD113BC-5BB9-1F3D-0E93-3D99F16E2986}"/>
              </a:ext>
            </a:extLst>
          </p:cNvPr>
          <p:cNvSpPr txBox="1"/>
          <p:nvPr/>
        </p:nvSpPr>
        <p:spPr>
          <a:xfrm>
            <a:off x="9156699" y="2168118"/>
            <a:ext cx="3142244" cy="923330"/>
          </a:xfrm>
          <a:prstGeom prst="rect">
            <a:avLst/>
          </a:prstGeom>
          <a:noFill/>
        </p:spPr>
        <p:txBody>
          <a:bodyPr wrap="square" rtlCol="0">
            <a:spAutoFit/>
          </a:bodyPr>
          <a:lstStyle/>
          <a:p>
            <a:pPr algn="ctr"/>
            <a:r>
              <a:rPr lang="en-US" u="sng" dirty="0">
                <a:latin typeface="Century Gothic" panose="020B0502020202020204" pitchFamily="34" charset="0"/>
                <a:cs typeface="Calibri" panose="020F0502020204030204" pitchFamily="34" charset="0"/>
              </a:rPr>
              <a:t>Ilya Shapiro</a:t>
            </a:r>
            <a:br>
              <a:rPr lang="en-US" u="sng" dirty="0">
                <a:latin typeface="Century Gothic" panose="020B0502020202020204" pitchFamily="34" charset="0"/>
                <a:cs typeface="Calibri" panose="020F0502020204030204" pitchFamily="34" charset="0"/>
              </a:rPr>
            </a:br>
            <a:r>
              <a:rPr lang="en-US" dirty="0">
                <a:latin typeface="Century Gothic" panose="020B0502020202020204" pitchFamily="34" charset="0"/>
                <a:cs typeface="Calibri" panose="020F0502020204030204" pitchFamily="34" charset="0"/>
              </a:rPr>
              <a:t>Director of Constitutional Studies, Georgetown </a:t>
            </a:r>
          </a:p>
        </p:txBody>
      </p:sp>
      <p:sp>
        <p:nvSpPr>
          <p:cNvPr id="13" name="TextBox 12">
            <a:extLst>
              <a:ext uri="{FF2B5EF4-FFF2-40B4-BE49-F238E27FC236}">
                <a16:creationId xmlns:a16="http://schemas.microsoft.com/office/drawing/2014/main" id="{C814C759-EB5D-EB86-9BCD-578319EDDE97}"/>
              </a:ext>
            </a:extLst>
          </p:cNvPr>
          <p:cNvSpPr txBox="1"/>
          <p:nvPr/>
        </p:nvSpPr>
        <p:spPr>
          <a:xfrm>
            <a:off x="3351973" y="813015"/>
            <a:ext cx="5415265" cy="646331"/>
          </a:xfrm>
          <a:prstGeom prst="rect">
            <a:avLst/>
          </a:prstGeom>
          <a:noFill/>
        </p:spPr>
        <p:txBody>
          <a:bodyPr wrap="none" rtlCol="0">
            <a:spAutoFit/>
          </a:bodyPr>
          <a:lstStyle/>
          <a:p>
            <a:pPr algn="ctr"/>
            <a:r>
              <a:rPr lang="en-US" sz="3600" b="1" dirty="0">
                <a:solidFill>
                  <a:schemeClr val="accent1"/>
                </a:solidFill>
                <a:latin typeface="Century Gothic" panose="020B0502020202020204" pitchFamily="34" charset="0"/>
              </a:rPr>
              <a:t>Shapiro Tweet Incident </a:t>
            </a:r>
          </a:p>
        </p:txBody>
      </p:sp>
      <p:sp>
        <p:nvSpPr>
          <p:cNvPr id="14" name="TextBox 13">
            <a:extLst>
              <a:ext uri="{FF2B5EF4-FFF2-40B4-BE49-F238E27FC236}">
                <a16:creationId xmlns:a16="http://schemas.microsoft.com/office/drawing/2014/main" id="{1B5BA83E-FEE3-4BF6-63AA-9EA6220C05B9}"/>
              </a:ext>
            </a:extLst>
          </p:cNvPr>
          <p:cNvSpPr txBox="1"/>
          <p:nvPr/>
        </p:nvSpPr>
        <p:spPr>
          <a:xfrm>
            <a:off x="5090720" y="1552344"/>
            <a:ext cx="1714700" cy="369332"/>
          </a:xfrm>
          <a:prstGeom prst="rect">
            <a:avLst/>
          </a:prstGeom>
          <a:noFill/>
        </p:spPr>
        <p:txBody>
          <a:bodyPr wrap="none" rtlCol="0">
            <a:spAutoFit/>
          </a:bodyPr>
          <a:lstStyle/>
          <a:p>
            <a:r>
              <a:rPr lang="en-US" dirty="0"/>
              <a:t>January 26, 2022</a:t>
            </a:r>
          </a:p>
        </p:txBody>
      </p:sp>
    </p:spTree>
    <p:extLst>
      <p:ext uri="{BB962C8B-B14F-4D97-AF65-F5344CB8AC3E}">
        <p14:creationId xmlns:p14="http://schemas.microsoft.com/office/powerpoint/2010/main" val="226986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3" name="Picture 14" descr="X confirms plans for NSFW Communities | TechCrunch">
            <a:extLst>
              <a:ext uri="{FF2B5EF4-FFF2-40B4-BE49-F238E27FC236}">
                <a16:creationId xmlns:a16="http://schemas.microsoft.com/office/drawing/2014/main" id="{59BF5203-665F-70AD-8A02-19DB52B34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06" y="888753"/>
            <a:ext cx="3231511" cy="1798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E9BC9D-4062-2B6D-343D-00CFD91E5ECC}"/>
              </a:ext>
            </a:extLst>
          </p:cNvPr>
          <p:cNvSpPr txBox="1"/>
          <p:nvPr/>
        </p:nvSpPr>
        <p:spPr>
          <a:xfrm>
            <a:off x="4951829" y="337819"/>
            <a:ext cx="6781166" cy="2308324"/>
          </a:xfrm>
          <a:prstGeom prst="rect">
            <a:avLst/>
          </a:prstGeom>
          <a:noFill/>
        </p:spPr>
        <p:txBody>
          <a:bodyPr wrap="square" rtlCol="0">
            <a:spAutoFit/>
          </a:bodyPr>
          <a:lstStyle/>
          <a:p>
            <a:r>
              <a:rPr lang="en-US" sz="2400" b="0" i="0" dirty="0">
                <a:effectLst/>
                <a:latin typeface="Century Gothic" panose="020B0502020202020204" pitchFamily="34" charset="0"/>
                <a:cs typeface="Calibri" panose="020F0502020204030204" pitchFamily="34" charset="0"/>
              </a:rPr>
              <a:t>“Objectively best pick for Biden is Sri Srinivasan</a:t>
            </a:r>
            <a:r>
              <a:rPr lang="en-US" sz="2400" dirty="0">
                <a:latin typeface="Century Gothic" panose="020B0502020202020204" pitchFamily="34" charset="0"/>
                <a:cs typeface="Calibri" panose="020F0502020204030204" pitchFamily="34" charset="0"/>
              </a:rPr>
              <a:t>. . .</a:t>
            </a:r>
            <a:r>
              <a:rPr lang="en-US" sz="2400" b="0" i="0" dirty="0">
                <a:effectLst/>
                <a:latin typeface="Century Gothic" panose="020B0502020202020204" pitchFamily="34" charset="0"/>
                <a:cs typeface="Calibri" panose="020F0502020204030204" pitchFamily="34" charset="0"/>
              </a:rPr>
              <a:t> Even has identity politics benefit of being first Asian (Indian) American.  But alas, doesn’t fit into the latest intersectionality hierarchy so we’ll get lesser black woman.” </a:t>
            </a:r>
            <a:r>
              <a:rPr lang="en-US" b="0" i="0" dirty="0">
                <a:effectLst/>
                <a:latin typeface="Century Gothic" panose="020B0502020202020204" pitchFamily="34" charset="0"/>
                <a:cs typeface="Calibri" panose="020F0502020204030204" pitchFamily="34" charset="0"/>
              </a:rPr>
              <a:t>– </a:t>
            </a:r>
            <a:r>
              <a:rPr lang="en-US" dirty="0">
                <a:latin typeface="Century Gothic" panose="020B0502020202020204" pitchFamily="34" charset="0"/>
                <a:cs typeface="Calibri" panose="020F0502020204030204" pitchFamily="34" charset="0"/>
              </a:rPr>
              <a:t>J</a:t>
            </a:r>
            <a:r>
              <a:rPr lang="en-US" b="0" i="0" dirty="0">
                <a:effectLst/>
                <a:latin typeface="Century Gothic" panose="020B0502020202020204" pitchFamily="34" charset="0"/>
                <a:cs typeface="Calibri" panose="020F0502020204030204" pitchFamily="34" charset="0"/>
              </a:rPr>
              <a:t>an 26 2022 tweet by Shapiro</a:t>
            </a:r>
            <a:endParaRPr lang="en-US" dirty="0">
              <a:latin typeface="Century Gothic" panose="020B0502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0D5B573-CEA7-2B95-3DF7-C1C2538FB038}"/>
              </a:ext>
            </a:extLst>
          </p:cNvPr>
          <p:cNvSpPr txBox="1"/>
          <p:nvPr/>
        </p:nvSpPr>
        <p:spPr>
          <a:xfrm>
            <a:off x="1772529" y="3429000"/>
            <a:ext cx="7802880" cy="1200329"/>
          </a:xfrm>
          <a:prstGeom prst="rect">
            <a:avLst/>
          </a:prstGeom>
          <a:noFill/>
        </p:spPr>
        <p:txBody>
          <a:bodyPr wrap="square" rtlCol="0">
            <a:spAutoFit/>
          </a:bodyPr>
          <a:lstStyle/>
          <a:p>
            <a:pPr>
              <a:buClr>
                <a:srgbClr val="00B0F0"/>
              </a:buClr>
            </a:pPr>
            <a:r>
              <a:rPr lang="en-US" sz="2400" b="1" dirty="0">
                <a:solidFill>
                  <a:schemeClr val="accent1"/>
                </a:solidFill>
                <a:latin typeface="Century Gothic" panose="020B0502020202020204" pitchFamily="34" charset="0"/>
                <a:cs typeface="Calibri" panose="020F0502020204030204" pitchFamily="34" charset="0"/>
              </a:rPr>
              <a:t>4 days in hell </a:t>
            </a:r>
            <a:r>
              <a:rPr lang="en-US" sz="2400" dirty="0">
                <a:solidFill>
                  <a:schemeClr val="accent1"/>
                </a:solidFill>
                <a:latin typeface="Century Gothic" panose="020B0502020202020204" pitchFamily="34" charset="0"/>
                <a:cs typeface="Calibri" panose="020F0502020204030204" pitchFamily="34" charset="0"/>
              </a:rPr>
              <a:t>– firestorm, backlash on social media</a:t>
            </a:r>
            <a:br>
              <a:rPr lang="en-US" sz="2400" b="1" dirty="0">
                <a:solidFill>
                  <a:schemeClr val="accent1"/>
                </a:solidFill>
                <a:latin typeface="Century Gothic" panose="020B0502020202020204" pitchFamily="34" charset="0"/>
                <a:cs typeface="Calibri" panose="020F0502020204030204" pitchFamily="34" charset="0"/>
              </a:rPr>
            </a:br>
            <a:endParaRPr lang="en-US" sz="2400" b="1" dirty="0">
              <a:solidFill>
                <a:schemeClr val="accent1"/>
              </a:solidFill>
              <a:latin typeface="Century Gothic" panose="020B0502020202020204" pitchFamily="34" charset="0"/>
              <a:cs typeface="Calibri" panose="020F0502020204030204" pitchFamily="34" charset="0"/>
            </a:endParaRPr>
          </a:p>
          <a:p>
            <a:pPr>
              <a:buClr>
                <a:srgbClr val="00B0F0"/>
              </a:buClr>
            </a:pPr>
            <a:r>
              <a:rPr lang="en-US" sz="2400" b="1" dirty="0">
                <a:solidFill>
                  <a:schemeClr val="accent1"/>
                </a:solidFill>
                <a:latin typeface="Century Gothic" panose="020B0502020202020204" pitchFamily="34" charset="0"/>
                <a:cs typeface="Calibri" panose="020F0502020204030204" pitchFamily="34" charset="0"/>
              </a:rPr>
              <a:t>4 months in purgatory </a:t>
            </a:r>
            <a:r>
              <a:rPr lang="en-US" sz="2400" dirty="0">
                <a:solidFill>
                  <a:schemeClr val="accent1"/>
                </a:solidFill>
                <a:latin typeface="Century Gothic" panose="020B0502020202020204" pitchFamily="34" charset="0"/>
                <a:cs typeface="Calibri" panose="020F0502020204030204" pitchFamily="34" charset="0"/>
              </a:rPr>
              <a:t>– investigation GT</a:t>
            </a:r>
          </a:p>
        </p:txBody>
      </p:sp>
      <p:sp>
        <p:nvSpPr>
          <p:cNvPr id="6" name="TextBox 5">
            <a:extLst>
              <a:ext uri="{FF2B5EF4-FFF2-40B4-BE49-F238E27FC236}">
                <a16:creationId xmlns:a16="http://schemas.microsoft.com/office/drawing/2014/main" id="{EB210E75-E281-831F-0EA4-44E88E3D77B5}"/>
              </a:ext>
            </a:extLst>
          </p:cNvPr>
          <p:cNvSpPr txBox="1"/>
          <p:nvPr/>
        </p:nvSpPr>
        <p:spPr>
          <a:xfrm>
            <a:off x="1242735" y="5237527"/>
            <a:ext cx="6846727" cy="830997"/>
          </a:xfrm>
          <a:prstGeom prst="rect">
            <a:avLst/>
          </a:prstGeom>
          <a:noFill/>
        </p:spPr>
        <p:txBody>
          <a:bodyPr wrap="square">
            <a:spAutoFit/>
          </a:bodyPr>
          <a:lstStyle/>
          <a:p>
            <a:pPr algn="ctr"/>
            <a:r>
              <a:rPr lang="en-US" sz="2400" b="0" i="0" dirty="0">
                <a:effectLst/>
                <a:latin typeface="Century Gothic" panose="020B0502020202020204" pitchFamily="34" charset="0"/>
                <a:cs typeface="Calibri" panose="020F0502020204030204" pitchFamily="34" charset="0"/>
              </a:rPr>
              <a:t>“I apologize. I meant no offense, but it was an inartful tweet. I have taken it down.”</a:t>
            </a:r>
            <a:endParaRPr lang="en-US" sz="2400"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95985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EC92EA83-C91B-C440-B09F-34433207689F}"/>
              </a:ext>
            </a:extLst>
          </p:cNvPr>
          <p:cNvSpPr txBox="1">
            <a:spLocks/>
          </p:cNvSpPr>
          <p:nvPr/>
        </p:nvSpPr>
        <p:spPr>
          <a:xfrm>
            <a:off x="332032" y="133038"/>
            <a:ext cx="6477674" cy="1811373"/>
          </a:xfrm>
          <a:prstGeom prst="rect">
            <a:avLst/>
          </a:prstGeom>
        </p:spPr>
        <p:txBody>
          <a:bodyPr vert="horz" lIns="91440" tIns="45720" rIns="91440" bIns="45720" rtlCol="0" anchor="b">
            <a:normAutofit fontScale="75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900" b="1" dirty="0">
                <a:solidFill>
                  <a:schemeClr val="accent1"/>
                </a:solidFill>
                <a:latin typeface="Century Gothic" panose="020B0502020202020204" pitchFamily="34" charset="0"/>
              </a:rPr>
              <a:t>The Process is the Punishment</a:t>
            </a:r>
            <a:br>
              <a:rPr lang="en-US" dirty="0">
                <a:solidFill>
                  <a:schemeClr val="tx1"/>
                </a:solidFill>
              </a:rPr>
            </a:br>
            <a:endParaRPr lang="en-US" sz="3600" i="1" dirty="0">
              <a:solidFill>
                <a:schemeClr val="tx1"/>
              </a:solidFill>
            </a:endParaRPr>
          </a:p>
        </p:txBody>
      </p:sp>
      <p:pic>
        <p:nvPicPr>
          <p:cNvPr id="8" name="Picture 4" descr="Pin on College &amp; University Cartoons">
            <a:extLst>
              <a:ext uri="{FF2B5EF4-FFF2-40B4-BE49-F238E27FC236}">
                <a16:creationId xmlns:a16="http://schemas.microsoft.com/office/drawing/2014/main" id="{97D51293-1562-1317-25FD-F46E8C0DC7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746"/>
          <a:stretch/>
        </p:blipFill>
        <p:spPr bwMode="auto">
          <a:xfrm>
            <a:off x="7202658" y="0"/>
            <a:ext cx="4883336" cy="32585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FB5125-680F-E714-613D-3E395713BA33}"/>
              </a:ext>
            </a:extLst>
          </p:cNvPr>
          <p:cNvSpPr txBox="1"/>
          <p:nvPr/>
        </p:nvSpPr>
        <p:spPr>
          <a:xfrm>
            <a:off x="7353887" y="3429000"/>
            <a:ext cx="5138224" cy="1323439"/>
          </a:xfrm>
          <a:prstGeom prst="rect">
            <a:avLst/>
          </a:prstGeom>
          <a:noFill/>
        </p:spPr>
        <p:txBody>
          <a:bodyPr wrap="square">
            <a:spAutoFit/>
          </a:bodyPr>
          <a:lstStyle/>
          <a:p>
            <a:pPr algn="ctr"/>
            <a:r>
              <a:rPr lang="en-US" sz="2000" b="1" dirty="0">
                <a:solidFill>
                  <a:schemeClr val="accent1"/>
                </a:solidFill>
                <a:latin typeface="Century Gothic" panose="020B0502020202020204" pitchFamily="34" charset="0"/>
                <a:cs typeface="Calibri" panose="020F0502020204030204" pitchFamily="34" charset="0"/>
              </a:rPr>
              <a:t>Investigations seek truth</a:t>
            </a:r>
          </a:p>
          <a:p>
            <a:pPr algn="ctr"/>
            <a:endParaRPr lang="en-US" sz="2000" b="1" dirty="0">
              <a:solidFill>
                <a:schemeClr val="accent1"/>
              </a:solidFill>
              <a:latin typeface="Century Gothic" panose="020B0502020202020204" pitchFamily="34" charset="0"/>
              <a:cs typeface="Calibri" panose="020F0502020204030204" pitchFamily="34" charset="0"/>
            </a:endParaRPr>
          </a:p>
          <a:p>
            <a:pPr algn="ctr"/>
            <a:r>
              <a:rPr lang="en-US" sz="2000" b="1" dirty="0">
                <a:solidFill>
                  <a:schemeClr val="accent1"/>
                </a:solidFill>
                <a:latin typeface="Century Gothic" panose="020B0502020202020204" pitchFamily="34" charset="0"/>
                <a:cs typeface="Calibri" panose="020F0502020204030204" pitchFamily="34" charset="0"/>
              </a:rPr>
              <a:t>Inquisitions seek evidence for a predetermined result</a:t>
            </a:r>
          </a:p>
        </p:txBody>
      </p:sp>
      <p:sp>
        <p:nvSpPr>
          <p:cNvPr id="13" name="TextBox 12">
            <a:extLst>
              <a:ext uri="{FF2B5EF4-FFF2-40B4-BE49-F238E27FC236}">
                <a16:creationId xmlns:a16="http://schemas.microsoft.com/office/drawing/2014/main" id="{5912D51A-F2AA-73F2-CF97-44721F613E03}"/>
              </a:ext>
            </a:extLst>
          </p:cNvPr>
          <p:cNvSpPr txBox="1"/>
          <p:nvPr/>
        </p:nvSpPr>
        <p:spPr>
          <a:xfrm>
            <a:off x="225084" y="1804507"/>
            <a:ext cx="6780628" cy="1631216"/>
          </a:xfrm>
          <a:prstGeom prst="rect">
            <a:avLst/>
          </a:prstGeom>
          <a:noFill/>
        </p:spPr>
        <p:txBody>
          <a:bodyPr wrap="square">
            <a:spAutoFit/>
          </a:bodyPr>
          <a:lstStyle/>
          <a:p>
            <a:pPr algn="ctr">
              <a:buClr>
                <a:srgbClr val="00B0F0"/>
              </a:buClr>
            </a:pPr>
            <a:r>
              <a:rPr lang="en-US" sz="2000" b="1" dirty="0">
                <a:latin typeface="Century Gothic" panose="020B0502020202020204" pitchFamily="34" charset="0"/>
                <a:cs typeface="Calibri" panose="020F0502020204030204" pitchFamily="34" charset="0"/>
              </a:rPr>
              <a:t>HR/IDEAA </a:t>
            </a:r>
            <a:r>
              <a:rPr lang="en-US" sz="2000" dirty="0">
                <a:latin typeface="Century Gothic" panose="020B0502020202020204" pitchFamily="34" charset="0"/>
                <a:cs typeface="Calibri" panose="020F0502020204030204" pitchFamily="34" charset="0"/>
              </a:rPr>
              <a:t>determined that there was ”significant negative impact on the Georgetown Community”</a:t>
            </a:r>
          </a:p>
          <a:p>
            <a:pPr algn="ctr">
              <a:buClr>
                <a:srgbClr val="00B0F0"/>
              </a:buClr>
            </a:pPr>
            <a:r>
              <a:rPr lang="en-US" sz="2000" dirty="0">
                <a:latin typeface="Century Gothic" panose="020B0502020202020204" pitchFamily="34" charset="0"/>
                <a:cs typeface="Calibri" panose="020F0502020204030204" pitchFamily="34" charset="0"/>
              </a:rPr>
              <a:t> </a:t>
            </a:r>
          </a:p>
          <a:p>
            <a:pPr algn="ctr">
              <a:buClr>
                <a:srgbClr val="00B0F0"/>
              </a:buClr>
            </a:pPr>
            <a:r>
              <a:rPr lang="en-US" sz="2000" dirty="0">
                <a:latin typeface="Century Gothic" panose="020B0502020202020204" pitchFamily="34" charset="0"/>
                <a:cs typeface="Calibri" panose="020F0502020204030204" pitchFamily="34" charset="0"/>
              </a:rPr>
              <a:t>– prioritizing Impact on “feelings” over intent of speech</a:t>
            </a:r>
          </a:p>
        </p:txBody>
      </p:sp>
      <p:sp>
        <p:nvSpPr>
          <p:cNvPr id="14" name="TextBox 13">
            <a:extLst>
              <a:ext uri="{FF2B5EF4-FFF2-40B4-BE49-F238E27FC236}">
                <a16:creationId xmlns:a16="http://schemas.microsoft.com/office/drawing/2014/main" id="{DFC1DE66-AF95-5EB1-98A8-115685E4C9F9}"/>
              </a:ext>
            </a:extLst>
          </p:cNvPr>
          <p:cNvSpPr txBox="1"/>
          <p:nvPr/>
        </p:nvSpPr>
        <p:spPr>
          <a:xfrm>
            <a:off x="507739" y="3559373"/>
            <a:ext cx="6126260" cy="2708434"/>
          </a:xfrm>
          <a:prstGeom prst="rect">
            <a:avLst/>
          </a:prstGeom>
          <a:noFill/>
        </p:spPr>
        <p:txBody>
          <a:bodyPr wrap="square" rtlCol="0">
            <a:spAutoFit/>
          </a:bodyPr>
          <a:lstStyle/>
          <a:p>
            <a:pPr>
              <a:buClr>
                <a:srgbClr val="00B0F0"/>
              </a:buClr>
            </a:pPr>
            <a:r>
              <a:rPr lang="en-US" sz="2000" b="1" dirty="0">
                <a:latin typeface="Century Gothic" panose="020B0502020202020204" pitchFamily="34" charset="0"/>
                <a:cs typeface="Calibri" panose="020F0502020204030204" pitchFamily="34" charset="0"/>
              </a:rPr>
              <a:t>IDEAA</a:t>
            </a:r>
            <a:r>
              <a:rPr lang="en-US" sz="2000" dirty="0">
                <a:latin typeface="Century Gothic" panose="020B0502020202020204" pitchFamily="34" charset="0"/>
                <a:cs typeface="Calibri" panose="020F0502020204030204" pitchFamily="34" charset="0"/>
              </a:rPr>
              <a:t> recommended measures to prevent the recurrence of offensive conduct by Shapiro: </a:t>
            </a:r>
          </a:p>
          <a:p>
            <a:pPr marL="285750" indent="-285750">
              <a:buClr>
                <a:srgbClr val="00B0F0"/>
              </a:buClr>
              <a:buFont typeface="Arial" panose="020B0604020202020204" pitchFamily="34" charset="0"/>
              <a:buChar char="•"/>
            </a:pPr>
            <a:endParaRPr lang="en-US" sz="2000" dirty="0">
              <a:latin typeface="Century Gothic" panose="020B0502020202020204" pitchFamily="34" charset="0"/>
              <a:cs typeface="Calibri" panose="020F0502020204030204" pitchFamily="34" charset="0"/>
            </a:endParaRPr>
          </a:p>
          <a:p>
            <a:pPr marL="285750" indent="-285750">
              <a:spcAft>
                <a:spcPts val="1200"/>
              </a:spcAft>
              <a:buClr>
                <a:srgbClr val="00B0F0"/>
              </a:buClr>
              <a:buFont typeface="Arial" panose="020B0604020202020204" pitchFamily="34" charset="0"/>
              <a:buChar char="•"/>
            </a:pPr>
            <a:r>
              <a:rPr lang="en-US" sz="2000" dirty="0">
                <a:latin typeface="Century Gothic" panose="020B0502020202020204" pitchFamily="34" charset="0"/>
                <a:cs typeface="Calibri" panose="020F0502020204030204" pitchFamily="34" charset="0"/>
              </a:rPr>
              <a:t>PR guidance with communication</a:t>
            </a:r>
          </a:p>
          <a:p>
            <a:pPr marL="285750" indent="-285750">
              <a:spcAft>
                <a:spcPts val="1200"/>
              </a:spcAft>
              <a:buClr>
                <a:srgbClr val="00B0F0"/>
              </a:buClr>
              <a:buFont typeface="Arial" panose="020B0604020202020204" pitchFamily="34" charset="0"/>
              <a:buChar char="•"/>
            </a:pPr>
            <a:r>
              <a:rPr lang="en-US" sz="2000" dirty="0">
                <a:latin typeface="Century Gothic" panose="020B0502020202020204" pitchFamily="34" charset="0"/>
                <a:cs typeface="Calibri" panose="020F0502020204030204" pitchFamily="34" charset="0"/>
              </a:rPr>
              <a:t>Courses subject to review</a:t>
            </a:r>
          </a:p>
          <a:p>
            <a:pPr marL="285750" indent="-285750">
              <a:spcAft>
                <a:spcPts val="1200"/>
              </a:spcAft>
              <a:buClr>
                <a:srgbClr val="00B0F0"/>
              </a:buClr>
              <a:buFont typeface="Arial" panose="020B0604020202020204" pitchFamily="34" charset="0"/>
              <a:buChar char="•"/>
            </a:pPr>
            <a:r>
              <a:rPr lang="en-US" sz="2000" dirty="0">
                <a:latin typeface="Century Gothic" panose="020B0502020202020204" pitchFamily="34" charset="0"/>
                <a:cs typeface="Calibri" panose="020F0502020204030204" pitchFamily="34" charset="0"/>
              </a:rPr>
              <a:t>Summer training program on implicit bias</a:t>
            </a:r>
          </a:p>
          <a:p>
            <a:pPr marL="285750" indent="-285750">
              <a:spcAft>
                <a:spcPts val="1200"/>
              </a:spcAft>
              <a:buClr>
                <a:srgbClr val="00B0F0"/>
              </a:buClr>
              <a:buFont typeface="Arial" panose="020B0604020202020204" pitchFamily="34" charset="0"/>
              <a:buChar char="•"/>
            </a:pPr>
            <a:r>
              <a:rPr lang="en-US" sz="2000" dirty="0">
                <a:latin typeface="Century Gothic" panose="020B0502020202020204" pitchFamily="34" charset="0"/>
                <a:cs typeface="Calibri" panose="020F0502020204030204" pitchFamily="34" charset="0"/>
              </a:rPr>
              <a:t>Future violations subject to disciplinary action</a:t>
            </a:r>
          </a:p>
        </p:txBody>
      </p:sp>
    </p:spTree>
    <p:extLst>
      <p:ext uri="{BB962C8B-B14F-4D97-AF65-F5344CB8AC3E}">
        <p14:creationId xmlns:p14="http://schemas.microsoft.com/office/powerpoint/2010/main" val="320311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EC92EA83-C91B-C440-B09F-34433207689F}"/>
              </a:ext>
            </a:extLst>
          </p:cNvPr>
          <p:cNvSpPr txBox="1">
            <a:spLocks/>
          </p:cNvSpPr>
          <p:nvPr/>
        </p:nvSpPr>
        <p:spPr>
          <a:xfrm>
            <a:off x="332032" y="133038"/>
            <a:ext cx="6477674" cy="1811373"/>
          </a:xfrm>
          <a:prstGeom prst="rect">
            <a:avLst/>
          </a:prstGeom>
        </p:spPr>
        <p:txBody>
          <a:bodyPr vert="horz" lIns="91440" tIns="45720" rIns="91440" bIns="45720" rtlCol="0" anchor="b">
            <a:normAutofit fontScale="75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900" b="1" dirty="0">
                <a:solidFill>
                  <a:schemeClr val="accent1"/>
                </a:solidFill>
                <a:latin typeface="Century Gothic" panose="020B0502020202020204" pitchFamily="34" charset="0"/>
              </a:rPr>
              <a:t>The Process is the Punishment</a:t>
            </a:r>
            <a:br>
              <a:rPr lang="en-US" dirty="0">
                <a:solidFill>
                  <a:schemeClr val="tx1"/>
                </a:solidFill>
              </a:rPr>
            </a:br>
            <a:endParaRPr lang="en-US" sz="3600" i="1" dirty="0">
              <a:solidFill>
                <a:schemeClr val="tx1"/>
              </a:solidFill>
            </a:endParaRPr>
          </a:p>
        </p:txBody>
      </p:sp>
      <p:sp>
        <p:nvSpPr>
          <p:cNvPr id="12" name="TextBox 11">
            <a:extLst>
              <a:ext uri="{FF2B5EF4-FFF2-40B4-BE49-F238E27FC236}">
                <a16:creationId xmlns:a16="http://schemas.microsoft.com/office/drawing/2014/main" id="{E180DAF7-3B01-33D8-7DF0-3097AB945D5B}"/>
              </a:ext>
            </a:extLst>
          </p:cNvPr>
          <p:cNvSpPr txBox="1"/>
          <p:nvPr/>
        </p:nvSpPr>
        <p:spPr>
          <a:xfrm>
            <a:off x="2646178" y="1787249"/>
            <a:ext cx="6899646" cy="830997"/>
          </a:xfrm>
          <a:prstGeom prst="rect">
            <a:avLst/>
          </a:prstGeom>
          <a:noFill/>
        </p:spPr>
        <p:txBody>
          <a:bodyPr wrap="none" rtlCol="0">
            <a:spAutoFit/>
          </a:bodyPr>
          <a:lstStyle/>
          <a:p>
            <a:pPr algn="ctr"/>
            <a:r>
              <a:rPr lang="en-US" sz="2400" dirty="0">
                <a:latin typeface="Century Gothic" panose="020B0502020202020204" pitchFamily="34" charset="0"/>
              </a:rPr>
              <a:t>Over 1080 sanctions in Academia  in 22 years</a:t>
            </a:r>
          </a:p>
          <a:p>
            <a:pPr algn="ctr"/>
            <a:r>
              <a:rPr lang="en-US" sz="2400" dirty="0">
                <a:latin typeface="Century Gothic" panose="020B0502020202020204" pitchFamily="34" charset="0"/>
              </a:rPr>
              <a:t>5 in 2000 growing to 145 in 2022</a:t>
            </a:r>
          </a:p>
        </p:txBody>
      </p:sp>
      <p:sp>
        <p:nvSpPr>
          <p:cNvPr id="4" name="TextBox 3">
            <a:extLst>
              <a:ext uri="{FF2B5EF4-FFF2-40B4-BE49-F238E27FC236}">
                <a16:creationId xmlns:a16="http://schemas.microsoft.com/office/drawing/2014/main" id="{16D1FF50-4E05-37A4-7DF7-BAD48B8A0904}"/>
              </a:ext>
            </a:extLst>
          </p:cNvPr>
          <p:cNvSpPr txBox="1"/>
          <p:nvPr/>
        </p:nvSpPr>
        <p:spPr>
          <a:xfrm>
            <a:off x="687562" y="2991144"/>
            <a:ext cx="10425916" cy="3416320"/>
          </a:xfrm>
          <a:prstGeom prst="rect">
            <a:avLst/>
          </a:prstGeom>
          <a:noFill/>
        </p:spPr>
        <p:txBody>
          <a:bodyPr wrap="square" rtlCol="0">
            <a:spAutoFit/>
          </a:bodyPr>
          <a:lstStyle/>
          <a:p>
            <a:pPr marL="171450" indent="-171450">
              <a:buFont typeface="Arial" panose="020B0604020202020204" pitchFamily="34" charset="0"/>
              <a:buChar char="•"/>
            </a:pPr>
            <a:endParaRPr lang="en-US" dirty="0"/>
          </a:p>
          <a:p>
            <a:pPr marL="342900" lvl="0" indent="-342900" defTabSz="914400">
              <a:spcAft>
                <a:spcPts val="1200"/>
              </a:spcAft>
              <a:buFont typeface="Arial" panose="020B0604020202020204" pitchFamily="34" charset="0"/>
              <a:buChar char="•"/>
              <a:defRPr/>
            </a:pPr>
            <a:r>
              <a:rPr lang="en-US" sz="2400" i="0" dirty="0">
                <a:solidFill>
                  <a:schemeClr val="accent1"/>
                </a:solidFill>
                <a:effectLst/>
                <a:latin typeface="Century Gothic" panose="020B0502020202020204" pitchFamily="34" charset="0"/>
              </a:rPr>
              <a:t>Wm Jacobson </a:t>
            </a:r>
            <a:r>
              <a:rPr lang="en-US" sz="2400" i="0" dirty="0">
                <a:effectLst/>
                <a:latin typeface="Century Gothic" panose="020B0502020202020204" pitchFamily="34" charset="0"/>
              </a:rPr>
              <a:t>(</a:t>
            </a:r>
            <a:r>
              <a:rPr lang="en-US" sz="2400" dirty="0">
                <a:latin typeface="Century Gothic" panose="020B0502020202020204" pitchFamily="34" charset="0"/>
              </a:rPr>
              <a:t>C</a:t>
            </a:r>
            <a:r>
              <a:rPr lang="en-US" sz="2400" i="0" dirty="0">
                <a:effectLst/>
                <a:latin typeface="Century Gothic" panose="020B0502020202020204" pitchFamily="34" charset="0"/>
              </a:rPr>
              <a:t>ornell) </a:t>
            </a:r>
            <a:r>
              <a:rPr lang="en-US" sz="2400" dirty="0">
                <a:latin typeface="Century Gothic" panose="020B0502020202020204" pitchFamily="34" charset="0"/>
              </a:rPr>
              <a:t>–</a:t>
            </a:r>
            <a:r>
              <a:rPr lang="en-US" sz="2400" i="0" dirty="0">
                <a:effectLst/>
                <a:latin typeface="Century Gothic" panose="020B0502020202020204" pitchFamily="34" charset="0"/>
              </a:rPr>
              <a:t> (founder of Legal Insurrection Website) 		criticized BLM</a:t>
            </a:r>
          </a:p>
          <a:p>
            <a:pPr marL="342900" lvl="0" indent="-342900" defTabSz="914400">
              <a:spcAft>
                <a:spcPts val="1200"/>
              </a:spcAft>
              <a:buFont typeface="Arial" panose="020B0604020202020204" pitchFamily="34" charset="0"/>
              <a:buChar char="•"/>
              <a:defRPr/>
            </a:pPr>
            <a:r>
              <a:rPr lang="en-US" sz="2400" i="0" dirty="0">
                <a:solidFill>
                  <a:schemeClr val="accent1"/>
                </a:solidFill>
                <a:effectLst/>
                <a:latin typeface="Century Gothic" panose="020B0502020202020204" pitchFamily="34" charset="0"/>
              </a:rPr>
              <a:t>Thomas Smith </a:t>
            </a:r>
            <a:r>
              <a:rPr lang="en-US" sz="2400" i="0" dirty="0">
                <a:effectLst/>
                <a:latin typeface="Century Gothic" panose="020B0502020202020204" pitchFamily="34" charset="0"/>
              </a:rPr>
              <a:t>(USD) </a:t>
            </a:r>
            <a:r>
              <a:rPr lang="en-US" sz="2400" dirty="0">
                <a:latin typeface="Century Gothic" panose="020B0502020202020204" pitchFamily="34" charset="0"/>
              </a:rPr>
              <a:t>–</a:t>
            </a:r>
            <a:r>
              <a:rPr lang="en-US" sz="2400" i="0" dirty="0">
                <a:effectLst/>
                <a:latin typeface="Century Gothic" panose="020B0502020202020204" pitchFamily="34" charset="0"/>
              </a:rPr>
              <a:t> posted findings of Covid 19 from lab – 	persecuted by students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i="0" dirty="0">
                <a:solidFill>
                  <a:schemeClr val="accent1"/>
                </a:solidFill>
                <a:effectLst/>
                <a:latin typeface="Century Gothic" panose="020B0502020202020204" pitchFamily="34" charset="0"/>
              </a:rPr>
              <a:t>Amy Wax </a:t>
            </a:r>
            <a:r>
              <a:rPr lang="en-US" sz="2400" i="0" dirty="0">
                <a:effectLst/>
                <a:latin typeface="Century Gothic" panose="020B0502020202020204" pitchFamily="34" charset="0"/>
              </a:rPr>
              <a:t>(UPenn) – said admission criteria leads to black students 	in lower tiers of achievement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i="0" dirty="0">
                <a:solidFill>
                  <a:schemeClr val="accent1"/>
                </a:solidFill>
                <a:effectLst/>
                <a:latin typeface="Century Gothic" panose="020B0502020202020204" pitchFamily="34" charset="0"/>
              </a:rPr>
              <a:t>Scott Gerber </a:t>
            </a:r>
            <a:r>
              <a:rPr lang="en-US" sz="2400" dirty="0">
                <a:latin typeface="Century Gothic" panose="020B0502020202020204" pitchFamily="34" charset="0"/>
              </a:rPr>
              <a:t>(ONU) – criticized DEI training</a:t>
            </a:r>
          </a:p>
        </p:txBody>
      </p:sp>
    </p:spTree>
    <p:extLst>
      <p:ext uri="{BB962C8B-B14F-4D97-AF65-F5344CB8AC3E}">
        <p14:creationId xmlns:p14="http://schemas.microsoft.com/office/powerpoint/2010/main" val="381396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D0183CB7-32F2-8C02-CBB8-DA7009F614E8}"/>
              </a:ext>
            </a:extLst>
          </p:cNvPr>
          <p:cNvSpPr txBox="1"/>
          <p:nvPr/>
        </p:nvSpPr>
        <p:spPr>
          <a:xfrm>
            <a:off x="3707103" y="203749"/>
            <a:ext cx="5072222" cy="646331"/>
          </a:xfrm>
          <a:prstGeom prst="rect">
            <a:avLst/>
          </a:prstGeom>
          <a:noFill/>
        </p:spPr>
        <p:txBody>
          <a:bodyPr wrap="none" rtlCol="0">
            <a:spAutoFit/>
          </a:bodyPr>
          <a:lstStyle/>
          <a:p>
            <a:r>
              <a:rPr lang="en-US" sz="3600" dirty="0">
                <a:solidFill>
                  <a:schemeClr val="accent1"/>
                </a:solidFill>
                <a:latin typeface="Century Gothic" panose="020B0502020202020204" pitchFamily="34" charset="0"/>
              </a:rPr>
              <a:t>Stanford Law Incident</a:t>
            </a:r>
          </a:p>
        </p:txBody>
      </p:sp>
      <p:pic>
        <p:nvPicPr>
          <p:cNvPr id="4" name="Picture 2" descr="Screen Shot 2023-03-20 at 1.59.13 PM">
            <a:extLst>
              <a:ext uri="{FF2B5EF4-FFF2-40B4-BE49-F238E27FC236}">
                <a16:creationId xmlns:a16="http://schemas.microsoft.com/office/drawing/2014/main" id="{0FD3C26D-8095-D821-3714-1569035672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7" r="32916"/>
          <a:stretch/>
        </p:blipFill>
        <p:spPr bwMode="auto">
          <a:xfrm>
            <a:off x="468934" y="310263"/>
            <a:ext cx="2637386" cy="33047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918A01-D920-C72B-B9C7-8BFA384CD15E}"/>
              </a:ext>
            </a:extLst>
          </p:cNvPr>
          <p:cNvSpPr txBox="1"/>
          <p:nvPr/>
        </p:nvSpPr>
        <p:spPr>
          <a:xfrm>
            <a:off x="202032" y="4235005"/>
            <a:ext cx="5072222" cy="2400657"/>
          </a:xfrm>
          <a:prstGeom prst="rect">
            <a:avLst/>
          </a:prstGeom>
          <a:noFill/>
        </p:spPr>
        <p:txBody>
          <a:bodyPr wrap="square" rtlCol="0">
            <a:spAutoFit/>
          </a:bodyPr>
          <a:lstStyle/>
          <a:p>
            <a:r>
              <a:rPr lang="en-US" sz="2000" b="0" i="0" dirty="0">
                <a:effectLst/>
                <a:latin typeface="Century Gothic" panose="020B0502020202020204" pitchFamily="34" charset="0"/>
                <a:cs typeface="Calibri" panose="020F0502020204030204" pitchFamily="34" charset="0"/>
              </a:rPr>
              <a:t>“</a:t>
            </a:r>
            <a:r>
              <a:rPr lang="en-US" sz="2000" dirty="0">
                <a:latin typeface="Century Gothic" panose="020B0502020202020204" pitchFamily="34" charset="0"/>
                <a:cs typeface="Calibri" panose="020F0502020204030204" pitchFamily="34" charset="0"/>
              </a:rPr>
              <a:t>H</a:t>
            </a:r>
            <a:r>
              <a:rPr lang="en-US" sz="2000" b="0" i="0" dirty="0">
                <a:effectLst/>
                <a:latin typeface="Century Gothic" panose="020B0502020202020204" pitchFamily="34" charset="0"/>
                <a:cs typeface="Calibri" panose="020F0502020204030204" pitchFamily="34" charset="0"/>
              </a:rPr>
              <a:t>e represents a significant hit to their sense of belonging.”</a:t>
            </a:r>
          </a:p>
          <a:p>
            <a:endParaRPr lang="en-US" sz="2000" b="0" i="0" dirty="0">
              <a:effectLst/>
              <a:latin typeface="Century Gothic" panose="020B0502020202020204" pitchFamily="34" charset="0"/>
              <a:cs typeface="Calibri" panose="020F0502020204030204" pitchFamily="34" charset="0"/>
            </a:endParaRPr>
          </a:p>
          <a:p>
            <a:r>
              <a:rPr lang="en-US" sz="2000" dirty="0">
                <a:latin typeface="Century Gothic" panose="020B0502020202020204" pitchFamily="34" charset="0"/>
                <a:cs typeface="Calibri" panose="020F0502020204030204" pitchFamily="34" charset="0"/>
              </a:rPr>
              <a:t>“S</a:t>
            </a:r>
            <a:r>
              <a:rPr lang="en-US" b="0" i="0" dirty="0">
                <a:effectLst/>
                <a:latin typeface="Century Gothic" panose="020B0502020202020204" pitchFamily="34" charset="0"/>
                <a:cs typeface="Calibri" panose="020F0502020204030204" pitchFamily="34" charset="0"/>
              </a:rPr>
              <a:t>peech that feels abhorrent, that feels harmful, that literally denies the humanity of people” is to have “more speech and not less.”</a:t>
            </a:r>
            <a:r>
              <a:rPr lang="en-US" dirty="0">
                <a:latin typeface="Century Gothic" panose="020B0502020202020204" pitchFamily="34" charset="0"/>
                <a:cs typeface="Calibri" panose="020F0502020204030204" pitchFamily="34" charset="0"/>
              </a:rPr>
              <a:t> </a:t>
            </a:r>
          </a:p>
          <a:p>
            <a:endParaRPr lang="en-US" sz="1600" dirty="0">
              <a:latin typeface="Century Gothic" panose="020B0502020202020204" pitchFamily="34" charset="0"/>
              <a:cs typeface="Calibri" panose="020F0502020204030204" pitchFamily="34" charset="0"/>
            </a:endParaRPr>
          </a:p>
        </p:txBody>
      </p:sp>
      <p:pic>
        <p:nvPicPr>
          <p:cNvPr id="6" name="Picture 10" descr="Judge Kyle Duncan delivers lecture on free speech at Notre Dame after ...">
            <a:extLst>
              <a:ext uri="{FF2B5EF4-FFF2-40B4-BE49-F238E27FC236}">
                <a16:creationId xmlns:a16="http://schemas.microsoft.com/office/drawing/2014/main" id="{58513D18-7544-8413-6F2A-29ECE2A58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738" y="1286318"/>
            <a:ext cx="3427931" cy="19960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3C176A-9E6A-C769-2CEA-4EB0ED208AF7}"/>
              </a:ext>
            </a:extLst>
          </p:cNvPr>
          <p:cNvSpPr txBox="1"/>
          <p:nvPr/>
        </p:nvSpPr>
        <p:spPr>
          <a:xfrm>
            <a:off x="8298738" y="4154805"/>
            <a:ext cx="3655952" cy="2246769"/>
          </a:xfrm>
          <a:prstGeom prst="rect">
            <a:avLst/>
          </a:prstGeom>
          <a:noFill/>
        </p:spPr>
        <p:txBody>
          <a:bodyPr wrap="square" rtlCol="0">
            <a:spAutoFit/>
          </a:bodyPr>
          <a:lstStyle/>
          <a:p>
            <a:r>
              <a:rPr lang="en-US" sz="2000" dirty="0">
                <a:latin typeface="Century Gothic" panose="020B0502020202020204" pitchFamily="34" charset="0"/>
                <a:cs typeface="Calibri" panose="020F0502020204030204" pitchFamily="34" charset="0"/>
              </a:rPr>
              <a:t>Called for school to discipline event disrupters and to fire Steinbach. “If enough of these kids get into the legal profession, the rule of law will descend into barbarism.” </a:t>
            </a:r>
            <a:r>
              <a:rPr lang="en-US" sz="1600" dirty="0">
                <a:latin typeface="Calibri" panose="020F0502020204030204" pitchFamily="34" charset="0"/>
                <a:cs typeface="Calibri" panose="020F0502020204030204" pitchFamily="34" charset="0"/>
              </a:rPr>
              <a:t>(115)</a:t>
            </a:r>
          </a:p>
        </p:txBody>
      </p:sp>
      <p:sp>
        <p:nvSpPr>
          <p:cNvPr id="8" name="TextBox 7">
            <a:extLst>
              <a:ext uri="{FF2B5EF4-FFF2-40B4-BE49-F238E27FC236}">
                <a16:creationId xmlns:a16="http://schemas.microsoft.com/office/drawing/2014/main" id="{DF031BB1-0CDD-3EF4-1598-763C0E9DDBB6}"/>
              </a:ext>
            </a:extLst>
          </p:cNvPr>
          <p:cNvSpPr txBox="1"/>
          <p:nvPr/>
        </p:nvSpPr>
        <p:spPr>
          <a:xfrm>
            <a:off x="8417540" y="3310949"/>
            <a:ext cx="2989344" cy="707886"/>
          </a:xfrm>
          <a:prstGeom prst="rect">
            <a:avLst/>
          </a:prstGeom>
          <a:noFill/>
        </p:spPr>
        <p:txBody>
          <a:bodyPr wrap="none" rtlCol="0">
            <a:spAutoFit/>
          </a:bodyPr>
          <a:lstStyle/>
          <a:p>
            <a:pPr algn="ctr"/>
            <a:r>
              <a:rPr lang="en-US" sz="2000" dirty="0">
                <a:solidFill>
                  <a:srgbClr val="FFC000"/>
                </a:solidFill>
                <a:latin typeface="Calibri" panose="020F0502020204030204" pitchFamily="34" charset="0"/>
                <a:cs typeface="Calibri" panose="020F0502020204030204" pitchFamily="34" charset="0"/>
              </a:rPr>
              <a:t>Justice Kyle Duncan</a:t>
            </a:r>
          </a:p>
          <a:p>
            <a:pPr algn="ctr"/>
            <a:r>
              <a:rPr lang="en-US" sz="2000" dirty="0">
                <a:solidFill>
                  <a:srgbClr val="FFC000"/>
                </a:solidFill>
                <a:latin typeface="Calibri" panose="020F0502020204030204" pitchFamily="34" charset="0"/>
                <a:cs typeface="Calibri" panose="020F0502020204030204" pitchFamily="34" charset="0"/>
              </a:rPr>
              <a:t>5</a:t>
            </a:r>
            <a:r>
              <a:rPr lang="en-US" sz="2000" baseline="30000" dirty="0">
                <a:solidFill>
                  <a:srgbClr val="FFC000"/>
                </a:solidFill>
                <a:latin typeface="Calibri" panose="020F0502020204030204" pitchFamily="34" charset="0"/>
                <a:cs typeface="Calibri" panose="020F0502020204030204" pitchFamily="34" charset="0"/>
              </a:rPr>
              <a:t>th</a:t>
            </a:r>
            <a:r>
              <a:rPr lang="en-US" sz="2000" dirty="0">
                <a:solidFill>
                  <a:srgbClr val="FFC000"/>
                </a:solidFill>
                <a:latin typeface="Calibri" panose="020F0502020204030204" pitchFamily="34" charset="0"/>
                <a:cs typeface="Calibri" panose="020F0502020204030204" pitchFamily="34" charset="0"/>
              </a:rPr>
              <a:t> Circuit Court of Appeals</a:t>
            </a:r>
          </a:p>
        </p:txBody>
      </p:sp>
      <p:sp>
        <p:nvSpPr>
          <p:cNvPr id="13" name="TextBox 12">
            <a:extLst>
              <a:ext uri="{FF2B5EF4-FFF2-40B4-BE49-F238E27FC236}">
                <a16:creationId xmlns:a16="http://schemas.microsoft.com/office/drawing/2014/main" id="{638DBEAB-8F43-0CC0-83D9-6F4AAD1645C8}"/>
              </a:ext>
            </a:extLst>
          </p:cNvPr>
          <p:cNvSpPr txBox="1"/>
          <p:nvPr/>
        </p:nvSpPr>
        <p:spPr>
          <a:xfrm>
            <a:off x="6829425" y="818337"/>
            <a:ext cx="1469313" cy="369332"/>
          </a:xfrm>
          <a:prstGeom prst="rect">
            <a:avLst/>
          </a:prstGeom>
          <a:noFill/>
        </p:spPr>
        <p:txBody>
          <a:bodyPr wrap="none" rtlCol="0">
            <a:spAutoFit/>
          </a:bodyPr>
          <a:lstStyle/>
          <a:p>
            <a:r>
              <a:rPr lang="en-US" dirty="0"/>
              <a:t>March 9 2023</a:t>
            </a:r>
          </a:p>
        </p:txBody>
      </p:sp>
      <p:sp>
        <p:nvSpPr>
          <p:cNvPr id="15" name="TextBox 14">
            <a:extLst>
              <a:ext uri="{FF2B5EF4-FFF2-40B4-BE49-F238E27FC236}">
                <a16:creationId xmlns:a16="http://schemas.microsoft.com/office/drawing/2014/main" id="{BA02A28F-8ABF-5986-DB72-9A5FCCCAA111}"/>
              </a:ext>
            </a:extLst>
          </p:cNvPr>
          <p:cNvSpPr txBox="1"/>
          <p:nvPr/>
        </p:nvSpPr>
        <p:spPr>
          <a:xfrm>
            <a:off x="165810" y="3740355"/>
            <a:ext cx="3653564" cy="369332"/>
          </a:xfrm>
          <a:prstGeom prst="rect">
            <a:avLst/>
          </a:prstGeom>
          <a:noFill/>
        </p:spPr>
        <p:txBody>
          <a:bodyPr wrap="none" rtlCol="0">
            <a:spAutoFit/>
          </a:bodyPr>
          <a:lstStyle/>
          <a:p>
            <a:r>
              <a:rPr lang="en-US" sz="1800" b="0" i="0" dirty="0" err="1">
                <a:solidFill>
                  <a:schemeClr val="accent1"/>
                </a:solidFill>
                <a:effectLst/>
                <a:latin typeface="Century Gothic" panose="020B0502020202020204" pitchFamily="34" charset="0"/>
                <a:cs typeface="Calibri" panose="020F0502020204030204" pitchFamily="34" charset="0"/>
              </a:rPr>
              <a:t>Tirien</a:t>
            </a:r>
            <a:r>
              <a:rPr lang="en-US" sz="1800" b="0" i="0" dirty="0">
                <a:solidFill>
                  <a:schemeClr val="accent1"/>
                </a:solidFill>
                <a:effectLst/>
                <a:latin typeface="Century Gothic" panose="020B0502020202020204" pitchFamily="34" charset="0"/>
                <a:cs typeface="Calibri" panose="020F0502020204030204" pitchFamily="34" charset="0"/>
              </a:rPr>
              <a:t> Steinbach, Diversity Dean</a:t>
            </a:r>
            <a:endParaRPr lang="en-US" dirty="0"/>
          </a:p>
        </p:txBody>
      </p:sp>
    </p:spTree>
    <p:extLst>
      <p:ext uri="{BB962C8B-B14F-4D97-AF65-F5344CB8AC3E}">
        <p14:creationId xmlns:p14="http://schemas.microsoft.com/office/powerpoint/2010/main" val="266478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D0183CB7-32F2-8C02-CBB8-DA7009F614E8}"/>
              </a:ext>
            </a:extLst>
          </p:cNvPr>
          <p:cNvSpPr txBox="1"/>
          <p:nvPr/>
        </p:nvSpPr>
        <p:spPr>
          <a:xfrm>
            <a:off x="3478503" y="211015"/>
            <a:ext cx="5072222" cy="646331"/>
          </a:xfrm>
          <a:prstGeom prst="rect">
            <a:avLst/>
          </a:prstGeom>
          <a:noFill/>
        </p:spPr>
        <p:txBody>
          <a:bodyPr wrap="none" rtlCol="0">
            <a:spAutoFit/>
          </a:bodyPr>
          <a:lstStyle/>
          <a:p>
            <a:r>
              <a:rPr lang="en-US" sz="3600" dirty="0">
                <a:solidFill>
                  <a:schemeClr val="accent1"/>
                </a:solidFill>
                <a:latin typeface="Century Gothic" panose="020B0502020202020204" pitchFamily="34" charset="0"/>
              </a:rPr>
              <a:t>Stanford Law Incident</a:t>
            </a:r>
          </a:p>
        </p:txBody>
      </p:sp>
      <p:pic>
        <p:nvPicPr>
          <p:cNvPr id="9" name="Picture 14" descr="Undergraduate Financial Aid | Stanford Momentum">
            <a:extLst>
              <a:ext uri="{FF2B5EF4-FFF2-40B4-BE49-F238E27FC236}">
                <a16:creationId xmlns:a16="http://schemas.microsoft.com/office/drawing/2014/main" id="{55DBBF44-5268-AC1C-0A6F-01E4B8A2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8" y="1882523"/>
            <a:ext cx="1546477" cy="30929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3ADBC8-660C-3B90-8474-DD822B42AEAC}"/>
              </a:ext>
            </a:extLst>
          </p:cNvPr>
          <p:cNvSpPr txBox="1"/>
          <p:nvPr/>
        </p:nvSpPr>
        <p:spPr>
          <a:xfrm>
            <a:off x="376238" y="5038178"/>
            <a:ext cx="2124492" cy="369332"/>
          </a:xfrm>
          <a:prstGeom prst="rect">
            <a:avLst/>
          </a:prstGeom>
          <a:noFill/>
        </p:spPr>
        <p:txBody>
          <a:bodyPr wrap="none" rtlCol="0">
            <a:spAutoFit/>
          </a:bodyPr>
          <a:lstStyle/>
          <a:p>
            <a:r>
              <a:rPr lang="en-US" dirty="0">
                <a:solidFill>
                  <a:schemeClr val="accent1"/>
                </a:solidFill>
              </a:rPr>
              <a:t>Dean Jenny Martinez</a:t>
            </a:r>
          </a:p>
        </p:txBody>
      </p:sp>
      <p:sp>
        <p:nvSpPr>
          <p:cNvPr id="12" name="TextBox 11">
            <a:extLst>
              <a:ext uri="{FF2B5EF4-FFF2-40B4-BE49-F238E27FC236}">
                <a16:creationId xmlns:a16="http://schemas.microsoft.com/office/drawing/2014/main" id="{0E4F803A-55C3-47A8-BFA9-D936562251D9}"/>
              </a:ext>
            </a:extLst>
          </p:cNvPr>
          <p:cNvSpPr txBox="1"/>
          <p:nvPr/>
        </p:nvSpPr>
        <p:spPr>
          <a:xfrm>
            <a:off x="3121163" y="2164755"/>
            <a:ext cx="9070837" cy="3046988"/>
          </a:xfrm>
          <a:prstGeom prst="rect">
            <a:avLst/>
          </a:prstGeom>
          <a:noFill/>
        </p:spPr>
        <p:txBody>
          <a:bodyPr wrap="square">
            <a:spAutoFit/>
          </a:bodyPr>
          <a:lstStyle/>
          <a:p>
            <a:r>
              <a:rPr lang="en-US" sz="2400" dirty="0">
                <a:latin typeface="Century Gothic" panose="020B0502020202020204" pitchFamily="34" charset="0"/>
                <a:cs typeface="Calibri" panose="020F0502020204030204" pitchFamily="34" charset="0"/>
              </a:rPr>
              <a:t>“Freedom of speech does not protect a right to shout down others so that they can’t be heard. . . Our commitment to Diversity, equity, and inclusion is not going to take the form of having the school administration announce institutional positions on a wide range of current news events, or exclude or condemn speakers who hold views on social and political issues with whom some or even many in our community disagree…”</a:t>
            </a:r>
            <a:endParaRPr lang="en-US" sz="2400" dirty="0">
              <a:latin typeface="Century Gothic" panose="020B0502020202020204" pitchFamily="34" charset="0"/>
            </a:endParaRPr>
          </a:p>
        </p:txBody>
      </p:sp>
    </p:spTree>
    <p:extLst>
      <p:ext uri="{BB962C8B-B14F-4D97-AF65-F5344CB8AC3E}">
        <p14:creationId xmlns:p14="http://schemas.microsoft.com/office/powerpoint/2010/main" val="245875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14338" name="Picture 2" descr="Judge Duncan's Stanford visit and the aftermath, explained">
            <a:extLst>
              <a:ext uri="{FF2B5EF4-FFF2-40B4-BE49-F238E27FC236}">
                <a16:creationId xmlns:a16="http://schemas.microsoft.com/office/drawing/2014/main" id="{1BEB677A-25B0-2AD5-1935-722F0A45F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6" y="3428863"/>
            <a:ext cx="4400551" cy="3295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2D2CAE-8FA3-BF3D-1D96-DFDE555B86DD}"/>
              </a:ext>
            </a:extLst>
          </p:cNvPr>
          <p:cNvSpPr txBox="1"/>
          <p:nvPr/>
        </p:nvSpPr>
        <p:spPr>
          <a:xfrm>
            <a:off x="376238" y="1859203"/>
            <a:ext cx="7476091" cy="1569660"/>
          </a:xfrm>
          <a:prstGeom prst="rect">
            <a:avLst/>
          </a:prstGeom>
          <a:noFill/>
        </p:spPr>
        <p:txBody>
          <a:bodyPr wrap="square">
            <a:spAutoFit/>
          </a:bodyPr>
          <a:lstStyle/>
          <a:p>
            <a:r>
              <a:rPr lang="en-US" sz="2400" dirty="0">
                <a:latin typeface="Century Gothic" panose="020B0502020202020204" pitchFamily="34" charset="0"/>
                <a:cs typeface="Calibri" panose="020F0502020204030204" pitchFamily="34" charset="0"/>
              </a:rPr>
              <a:t>The Stanford apology “aligns with white supremacist practices, leaving members ashamed of the institution we were once excited to attend.”</a:t>
            </a:r>
            <a:endParaRPr lang="en-US" sz="2400" dirty="0">
              <a:latin typeface="Century Gothic" panose="020B0502020202020204" pitchFamily="34" charset="0"/>
            </a:endParaRPr>
          </a:p>
        </p:txBody>
      </p:sp>
      <p:pic>
        <p:nvPicPr>
          <p:cNvPr id="4" name="Picture 2" descr="Stanford BLSA — Design &amp; visuals for your human audience • Hueman Studio™">
            <a:extLst>
              <a:ext uri="{FF2B5EF4-FFF2-40B4-BE49-F238E27FC236}">
                <a16:creationId xmlns:a16="http://schemas.microsoft.com/office/drawing/2014/main" id="{086BE709-5B50-B995-5E2E-BED9944F8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003" y="473315"/>
            <a:ext cx="3009900" cy="1098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DABF2D-2A06-11EB-1454-3760F1EDF7F3}"/>
              </a:ext>
            </a:extLst>
          </p:cNvPr>
          <p:cNvSpPr txBox="1"/>
          <p:nvPr/>
        </p:nvSpPr>
        <p:spPr>
          <a:xfrm>
            <a:off x="2094421" y="4615083"/>
            <a:ext cx="3429144" cy="461665"/>
          </a:xfrm>
          <a:prstGeom prst="rect">
            <a:avLst/>
          </a:prstGeom>
          <a:noFill/>
        </p:spPr>
        <p:txBody>
          <a:bodyPr wrap="none" rtlCol="0">
            <a:spAutoFit/>
          </a:bodyPr>
          <a:lstStyle/>
          <a:p>
            <a:r>
              <a:rPr lang="en-US" sz="2400" dirty="0">
                <a:latin typeface="Century Gothic" panose="020B0502020202020204" pitchFamily="34" charset="0"/>
              </a:rPr>
              <a:t>Not everyone agreed</a:t>
            </a:r>
          </a:p>
        </p:txBody>
      </p:sp>
    </p:spTree>
    <p:extLst>
      <p:ext uri="{BB962C8B-B14F-4D97-AF65-F5344CB8AC3E}">
        <p14:creationId xmlns:p14="http://schemas.microsoft.com/office/powerpoint/2010/main" val="48892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9" name="Picture 6" descr="University of Chicago Ties for No. 3 Spot on Best Colleges List ...">
            <a:extLst>
              <a:ext uri="{FF2B5EF4-FFF2-40B4-BE49-F238E27FC236}">
                <a16:creationId xmlns:a16="http://schemas.microsoft.com/office/drawing/2014/main" id="{24B21A73-B08F-429A-528A-18E4279B49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928"/>
          <a:stretch/>
        </p:blipFill>
        <p:spPr bwMode="auto">
          <a:xfrm>
            <a:off x="271591" y="1676000"/>
            <a:ext cx="5657131" cy="27959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F1EA95-3123-F1E5-664E-AEC44F4DF885}"/>
              </a:ext>
            </a:extLst>
          </p:cNvPr>
          <p:cNvSpPr txBox="1"/>
          <p:nvPr/>
        </p:nvSpPr>
        <p:spPr>
          <a:xfrm>
            <a:off x="6567487" y="2214383"/>
            <a:ext cx="5491163" cy="1754326"/>
          </a:xfrm>
          <a:prstGeom prst="rect">
            <a:avLst/>
          </a:prstGeom>
          <a:noFill/>
        </p:spPr>
        <p:txBody>
          <a:bodyPr wrap="square">
            <a:spAutoFit/>
          </a:bodyPr>
          <a:lstStyle/>
          <a:p>
            <a:r>
              <a:rPr lang="en-US" sz="2400" dirty="0">
                <a:latin typeface="Century Gothic" panose="020B0502020202020204" pitchFamily="34" charset="0"/>
                <a:cs typeface="Calibri" panose="020F0502020204030204" pitchFamily="34" charset="0"/>
              </a:rPr>
              <a:t>“The neutrality of the university… arises out of respect for free inquiry and the obligation to cherish a diversity of viewpoints”  </a:t>
            </a:r>
          </a:p>
          <a:p>
            <a:pPr algn="r"/>
            <a:r>
              <a:rPr lang="en-US" sz="1200" dirty="0">
                <a:latin typeface="Century Gothic" panose="020B0502020202020204" pitchFamily="34" charset="0"/>
                <a:cs typeface="Calibri" panose="020F0502020204030204" pitchFamily="34" charset="0"/>
              </a:rPr>
              <a:t>1967, </a:t>
            </a:r>
            <a:r>
              <a:rPr lang="en-US" sz="1200" dirty="0" err="1">
                <a:latin typeface="Century Gothic" panose="020B0502020202020204" pitchFamily="34" charset="0"/>
                <a:cs typeface="Calibri" panose="020F0502020204030204" pitchFamily="34" charset="0"/>
              </a:rPr>
              <a:t>Kalven</a:t>
            </a:r>
            <a:r>
              <a:rPr lang="en-US" sz="1200" dirty="0">
                <a:latin typeface="Century Gothic" panose="020B0502020202020204" pitchFamily="34" charset="0"/>
                <a:cs typeface="Calibri" panose="020F0502020204030204" pitchFamily="34" charset="0"/>
              </a:rPr>
              <a:t> Report </a:t>
            </a:r>
            <a:endParaRPr lang="en-US" dirty="0">
              <a:latin typeface="Century Gothic" panose="020B0502020202020204" pitchFamily="34" charset="0"/>
            </a:endParaRPr>
          </a:p>
        </p:txBody>
      </p:sp>
      <p:sp>
        <p:nvSpPr>
          <p:cNvPr id="11" name="TextBox 10">
            <a:extLst>
              <a:ext uri="{FF2B5EF4-FFF2-40B4-BE49-F238E27FC236}">
                <a16:creationId xmlns:a16="http://schemas.microsoft.com/office/drawing/2014/main" id="{62998C5B-42AE-92B1-6AEA-F2BD8D4370BA}"/>
              </a:ext>
            </a:extLst>
          </p:cNvPr>
          <p:cNvSpPr txBox="1"/>
          <p:nvPr/>
        </p:nvSpPr>
        <p:spPr>
          <a:xfrm>
            <a:off x="985880" y="4718039"/>
            <a:ext cx="4274789" cy="369332"/>
          </a:xfrm>
          <a:prstGeom prst="rect">
            <a:avLst/>
          </a:prstGeom>
          <a:noFill/>
        </p:spPr>
        <p:txBody>
          <a:bodyPr wrap="square" rtlCol="0">
            <a:spAutoFit/>
          </a:bodyPr>
          <a:lstStyle/>
          <a:p>
            <a:pPr algn="ctr"/>
            <a:r>
              <a:rPr lang="en-US" dirty="0">
                <a:solidFill>
                  <a:schemeClr val="accent1"/>
                </a:solidFill>
                <a:latin typeface="Century Gothic" panose="020B0502020202020204" pitchFamily="34" charset="0"/>
              </a:rPr>
              <a:t>University of Chicago</a:t>
            </a:r>
          </a:p>
        </p:txBody>
      </p:sp>
      <p:sp>
        <p:nvSpPr>
          <p:cNvPr id="12" name="TextBox 11">
            <a:extLst>
              <a:ext uri="{FF2B5EF4-FFF2-40B4-BE49-F238E27FC236}">
                <a16:creationId xmlns:a16="http://schemas.microsoft.com/office/drawing/2014/main" id="{2D5BCE9C-8DB1-FB7D-7F3C-8CC49420AA98}"/>
              </a:ext>
            </a:extLst>
          </p:cNvPr>
          <p:cNvSpPr txBox="1"/>
          <p:nvPr/>
        </p:nvSpPr>
        <p:spPr>
          <a:xfrm>
            <a:off x="1228725" y="58170"/>
            <a:ext cx="9007594" cy="1200329"/>
          </a:xfrm>
          <a:prstGeom prst="rect">
            <a:avLst/>
          </a:prstGeom>
          <a:noFill/>
        </p:spPr>
        <p:txBody>
          <a:bodyPr wrap="none" rtlCol="0">
            <a:spAutoFit/>
          </a:bodyPr>
          <a:lstStyle/>
          <a:p>
            <a:pPr algn="ctr"/>
            <a:r>
              <a:rPr lang="en-US" sz="3600" b="1" dirty="0">
                <a:solidFill>
                  <a:schemeClr val="accent1"/>
                </a:solidFill>
                <a:latin typeface="Century Gothic" panose="020B0502020202020204" pitchFamily="34" charset="0"/>
              </a:rPr>
              <a:t>Gold Standard for Academic Freedom </a:t>
            </a:r>
          </a:p>
          <a:p>
            <a:pPr algn="ctr"/>
            <a:r>
              <a:rPr lang="en-US" sz="3600" b="1" dirty="0">
                <a:solidFill>
                  <a:schemeClr val="accent1"/>
                </a:solidFill>
                <a:latin typeface="Century Gothic" panose="020B0502020202020204" pitchFamily="34" charset="0"/>
              </a:rPr>
              <a:t>and Institutional Neutrality</a:t>
            </a:r>
          </a:p>
        </p:txBody>
      </p:sp>
      <p:sp>
        <p:nvSpPr>
          <p:cNvPr id="15" name="TextBox 14">
            <a:extLst>
              <a:ext uri="{FF2B5EF4-FFF2-40B4-BE49-F238E27FC236}">
                <a16:creationId xmlns:a16="http://schemas.microsoft.com/office/drawing/2014/main" id="{807B44C4-6112-BF5B-17E0-BE17CEB8D469}"/>
              </a:ext>
            </a:extLst>
          </p:cNvPr>
          <p:cNvSpPr txBox="1"/>
          <p:nvPr/>
        </p:nvSpPr>
        <p:spPr>
          <a:xfrm>
            <a:off x="8015288" y="5087371"/>
            <a:ext cx="2887329" cy="461665"/>
          </a:xfrm>
          <a:prstGeom prst="rect">
            <a:avLst/>
          </a:prstGeom>
          <a:noFill/>
        </p:spPr>
        <p:txBody>
          <a:bodyPr wrap="none" rtlCol="0">
            <a:spAutoFit/>
          </a:bodyPr>
          <a:lstStyle/>
          <a:p>
            <a:r>
              <a:rPr lang="en-US" sz="2400" b="1" dirty="0">
                <a:solidFill>
                  <a:schemeClr val="accent1"/>
                </a:solidFill>
                <a:latin typeface="Century Gothic" panose="020B0502020202020204" pitchFamily="34" charset="0"/>
              </a:rPr>
              <a:t>What Happened?</a:t>
            </a:r>
          </a:p>
        </p:txBody>
      </p:sp>
    </p:spTree>
    <p:extLst>
      <p:ext uri="{BB962C8B-B14F-4D97-AF65-F5344CB8AC3E}">
        <p14:creationId xmlns:p14="http://schemas.microsoft.com/office/powerpoint/2010/main" val="125912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4" descr="Lawless: The Miseducation of America's Elites | Manhattan Institute">
            <a:extLst>
              <a:ext uri="{FF2B5EF4-FFF2-40B4-BE49-F238E27FC236}">
                <a16:creationId xmlns:a16="http://schemas.microsoft.com/office/drawing/2014/main" id="{D5AA1CFA-DEF9-5E0F-4850-A53D0294D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30" y="1967574"/>
            <a:ext cx="2800940" cy="42307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A4771A0-1330-07FD-6183-530311784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1612900" cy="134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2855BC-F97F-F994-19F1-7750AE1BA743}"/>
              </a:ext>
            </a:extLst>
          </p:cNvPr>
          <p:cNvSpPr txBox="1"/>
          <p:nvPr/>
        </p:nvSpPr>
        <p:spPr>
          <a:xfrm>
            <a:off x="562709" y="6198364"/>
            <a:ext cx="2121093" cy="338554"/>
          </a:xfrm>
          <a:prstGeom prst="rect">
            <a:avLst/>
          </a:prstGeom>
          <a:noFill/>
        </p:spPr>
        <p:txBody>
          <a:bodyPr wrap="none" rtlCol="0">
            <a:spAutoFit/>
          </a:bodyPr>
          <a:lstStyle/>
          <a:p>
            <a:r>
              <a:rPr lang="en-US" sz="1600" dirty="0"/>
              <a:t>Published Jan. 2025</a:t>
            </a:r>
          </a:p>
        </p:txBody>
      </p:sp>
      <p:sp>
        <p:nvSpPr>
          <p:cNvPr id="6" name="TextBox 5">
            <a:extLst>
              <a:ext uri="{FF2B5EF4-FFF2-40B4-BE49-F238E27FC236}">
                <a16:creationId xmlns:a16="http://schemas.microsoft.com/office/drawing/2014/main" id="{72560BB8-CA83-48A1-C9CF-1E19DF1820A9}"/>
              </a:ext>
            </a:extLst>
          </p:cNvPr>
          <p:cNvSpPr txBox="1"/>
          <p:nvPr/>
        </p:nvSpPr>
        <p:spPr>
          <a:xfrm>
            <a:off x="3373954" y="215899"/>
            <a:ext cx="8658225" cy="2308324"/>
          </a:xfrm>
          <a:prstGeom prst="rect">
            <a:avLst/>
          </a:prstGeom>
          <a:noFill/>
        </p:spPr>
        <p:txBody>
          <a:bodyPr wrap="square">
            <a:spAutoFit/>
          </a:bodyPr>
          <a:lstStyle/>
          <a:p>
            <a:pPr algn="ctr"/>
            <a:r>
              <a:rPr lang="en-US" sz="3600" b="1" dirty="0">
                <a:solidFill>
                  <a:schemeClr val="accent1"/>
                </a:solidFill>
                <a:latin typeface="Century Gothic" panose="020B0502020202020204" pitchFamily="34" charset="0"/>
                <a:cs typeface="Angsana New" panose="02020603050405020304" pitchFamily="18" charset="-34"/>
              </a:rPr>
              <a:t>FAIR’s Mission</a:t>
            </a:r>
            <a:br>
              <a:rPr lang="en-US" sz="2400" b="1" dirty="0">
                <a:solidFill>
                  <a:srgbClr val="FFC000"/>
                </a:solidFill>
                <a:latin typeface="Century Gothic" panose="020B0502020202020204" pitchFamily="34" charset="0"/>
                <a:cs typeface="Angsana New" panose="02020603050405020304" pitchFamily="18" charset="-34"/>
              </a:rPr>
            </a:br>
            <a:endParaRPr lang="en-US" sz="2400" b="1" dirty="0">
              <a:solidFill>
                <a:srgbClr val="FFC000"/>
              </a:solidFill>
              <a:latin typeface="Century Gothic" panose="020B0502020202020204" pitchFamily="34" charset="0"/>
              <a:cs typeface="Angsana New" panose="02020603050405020304" pitchFamily="18" charset="-34"/>
            </a:endParaRPr>
          </a:p>
          <a:p>
            <a:pPr algn="ctr"/>
            <a:r>
              <a:rPr lang="en-US" sz="2400" b="1" dirty="0">
                <a:latin typeface="Century Gothic" panose="020B0502020202020204" pitchFamily="34" charset="0"/>
                <a:cs typeface="Angsana New" panose="02020603050405020304" pitchFamily="18" charset="-34"/>
              </a:rPr>
              <a:t> </a:t>
            </a:r>
            <a:r>
              <a:rPr lang="en-US" sz="2800" dirty="0">
                <a:latin typeface="Century Gothic" panose="020B0502020202020204" pitchFamily="34" charset="0"/>
                <a:cs typeface="Angsana New" panose="02020603050405020304" pitchFamily="18" charset="-34"/>
              </a:rPr>
              <a:t>Promote civil rights and liberties for all Americans, and to advance a common culture based on fairness, understanding, and humanity</a:t>
            </a:r>
          </a:p>
        </p:txBody>
      </p:sp>
      <p:sp>
        <p:nvSpPr>
          <p:cNvPr id="7" name="TextBox 6">
            <a:extLst>
              <a:ext uri="{FF2B5EF4-FFF2-40B4-BE49-F238E27FC236}">
                <a16:creationId xmlns:a16="http://schemas.microsoft.com/office/drawing/2014/main" id="{D9ACC005-F55A-916F-61EA-AC3B97C9B76E}"/>
              </a:ext>
            </a:extLst>
          </p:cNvPr>
          <p:cNvSpPr txBox="1"/>
          <p:nvPr/>
        </p:nvSpPr>
        <p:spPr>
          <a:xfrm>
            <a:off x="4363595" y="2997488"/>
            <a:ext cx="7343775" cy="3539430"/>
          </a:xfrm>
          <a:prstGeom prst="rect">
            <a:avLst/>
          </a:prstGeom>
          <a:noFill/>
        </p:spPr>
        <p:txBody>
          <a:bodyPr wrap="square">
            <a:spAutoFit/>
          </a:bodyPr>
          <a:lstStyle/>
          <a:p>
            <a:pPr>
              <a:buFont typeface="Arial" panose="020B0604020202020204" pitchFamily="34" charset="0"/>
              <a:buChar char="•"/>
            </a:pPr>
            <a:r>
              <a:rPr lang="en-US" sz="2800" b="1" dirty="0">
                <a:solidFill>
                  <a:schemeClr val="accent1"/>
                </a:solidFill>
                <a:latin typeface="Century Gothic" panose="020B0502020202020204" pitchFamily="34" charset="0"/>
              </a:rPr>
              <a:t>The suppression of dissenting views</a:t>
            </a:r>
          </a:p>
          <a:p>
            <a:endParaRPr lang="en-US" sz="2800" b="1" dirty="0">
              <a:solidFill>
                <a:schemeClr val="accent1"/>
              </a:solidFill>
              <a:latin typeface="Century Gothic" panose="020B0502020202020204" pitchFamily="34" charset="0"/>
            </a:endParaRPr>
          </a:p>
          <a:p>
            <a:pPr>
              <a:buFont typeface="Arial" panose="020B0604020202020204" pitchFamily="34" charset="0"/>
              <a:buChar char="•"/>
            </a:pPr>
            <a:r>
              <a:rPr lang="en-US" sz="2800" b="1" dirty="0">
                <a:solidFill>
                  <a:schemeClr val="accent1"/>
                </a:solidFill>
                <a:latin typeface="Century Gothic" panose="020B0502020202020204" pitchFamily="34" charset="0"/>
              </a:rPr>
              <a:t>The erosion of academic freedom and institutional neutrality</a:t>
            </a:r>
          </a:p>
          <a:p>
            <a:pPr>
              <a:buFont typeface="Arial" panose="020B0604020202020204" pitchFamily="34" charset="0"/>
              <a:buChar char="•"/>
            </a:pPr>
            <a:endParaRPr lang="en-US" sz="2800" b="1" dirty="0">
              <a:solidFill>
                <a:schemeClr val="accent1"/>
              </a:solidFill>
              <a:latin typeface="Century Gothic" panose="020B0502020202020204" pitchFamily="34" charset="0"/>
            </a:endParaRPr>
          </a:p>
          <a:p>
            <a:pPr>
              <a:buFont typeface="Arial" panose="020B0604020202020204" pitchFamily="34" charset="0"/>
              <a:buChar char="•"/>
            </a:pPr>
            <a:r>
              <a:rPr lang="en-US" sz="2800" b="1" dirty="0">
                <a:solidFill>
                  <a:schemeClr val="accent1"/>
                </a:solidFill>
                <a:latin typeface="Century Gothic" panose="020B0502020202020204" pitchFamily="34" charset="0"/>
              </a:rPr>
              <a:t>The politicization and capture of educational institutions via DEI and CRT ideologies</a:t>
            </a:r>
          </a:p>
        </p:txBody>
      </p:sp>
      <p:sp>
        <p:nvSpPr>
          <p:cNvPr id="8" name="Right Brace 7">
            <a:extLst>
              <a:ext uri="{FF2B5EF4-FFF2-40B4-BE49-F238E27FC236}">
                <a16:creationId xmlns:a16="http://schemas.microsoft.com/office/drawing/2014/main" id="{4671DC3C-362A-E7B7-9F2E-70A614F7CE92}"/>
              </a:ext>
            </a:extLst>
          </p:cNvPr>
          <p:cNvSpPr>
            <a:spLocks noChangeAspect="1"/>
          </p:cNvSpPr>
          <p:nvPr/>
        </p:nvSpPr>
        <p:spPr>
          <a:xfrm>
            <a:off x="3264094" y="2622375"/>
            <a:ext cx="971550" cy="3071950"/>
          </a:xfrm>
          <a:prstGeom prst="rightBrace">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52400">
                <a:solidFill>
                  <a:schemeClr val="tx1"/>
                </a:solidFill>
              </a:ln>
            </a:endParaRPr>
          </a:p>
        </p:txBody>
      </p:sp>
    </p:spTree>
    <p:extLst>
      <p:ext uri="{BB962C8B-B14F-4D97-AF65-F5344CB8AC3E}">
        <p14:creationId xmlns:p14="http://schemas.microsoft.com/office/powerpoint/2010/main" val="51358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E5CBF86-1112-2B9B-A557-1118CA2C66D0}"/>
              </a:ext>
            </a:extLst>
          </p:cNvPr>
          <p:cNvSpPr txBox="1"/>
          <p:nvPr/>
        </p:nvSpPr>
        <p:spPr>
          <a:xfrm>
            <a:off x="-40512" y="3600622"/>
            <a:ext cx="4460111" cy="1569660"/>
          </a:xfrm>
          <a:prstGeom prst="rect">
            <a:avLst/>
          </a:prstGeom>
          <a:noFill/>
        </p:spPr>
        <p:txBody>
          <a:bodyPr wrap="square" rtlCol="0">
            <a:spAutoFit/>
          </a:bodyPr>
          <a:lstStyle/>
          <a:p>
            <a:pPr algn="ctr"/>
            <a:r>
              <a:rPr lang="en-US" sz="2400" i="0" dirty="0">
                <a:effectLst/>
                <a:latin typeface="Calibri" panose="020F0502020204030204" pitchFamily="34" charset="0"/>
                <a:cs typeface="Calibri" panose="020F0502020204030204" pitchFamily="34" charset="0"/>
              </a:rPr>
              <a:t>Marcus </a:t>
            </a:r>
            <a:r>
              <a:rPr lang="en-US" sz="2400" i="0" dirty="0" err="1">
                <a:effectLst/>
                <a:latin typeface="Calibri" panose="020F0502020204030204" pitchFamily="34" charset="0"/>
                <a:cs typeface="Calibri" panose="020F0502020204030204" pitchFamily="34" charset="0"/>
              </a:rPr>
              <a:t>Raskin</a:t>
            </a:r>
            <a:r>
              <a:rPr lang="en-US" sz="2400" i="0" dirty="0">
                <a:effectLst/>
                <a:latin typeface="Calibri" panose="020F0502020204030204" pitchFamily="34" charset="0"/>
                <a:cs typeface="Calibri" panose="020F0502020204030204" pitchFamily="34" charset="0"/>
              </a:rPr>
              <a:t> believed the government could be overthrown by taking over the administrative state.</a:t>
            </a:r>
            <a:endParaRPr lang="en-US" sz="2400" dirty="0">
              <a:latin typeface="Calibri" panose="020F0502020204030204" pitchFamily="34" charset="0"/>
              <a:cs typeface="Calibri" panose="020F0502020204030204" pitchFamily="34" charset="0"/>
            </a:endParaRPr>
          </a:p>
        </p:txBody>
      </p:sp>
      <p:pic>
        <p:nvPicPr>
          <p:cNvPr id="7" name="Picture 2" descr="Marcus Raskin | C-SPAN.org">
            <a:extLst>
              <a:ext uri="{FF2B5EF4-FFF2-40B4-BE49-F238E27FC236}">
                <a16:creationId xmlns:a16="http://schemas.microsoft.com/office/drawing/2014/main" id="{16B700AF-5139-774F-99CD-345C3FCB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44" y="1105005"/>
            <a:ext cx="4064000" cy="2311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4AB477-A462-579B-54F1-B2AEE7799930}"/>
              </a:ext>
            </a:extLst>
          </p:cNvPr>
          <p:cNvSpPr txBox="1"/>
          <p:nvPr/>
        </p:nvSpPr>
        <p:spPr>
          <a:xfrm>
            <a:off x="3349895" y="245968"/>
            <a:ext cx="5492209"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Growth of Bureaucracy </a:t>
            </a:r>
          </a:p>
        </p:txBody>
      </p:sp>
      <p:sp>
        <p:nvSpPr>
          <p:cNvPr id="10" name="TextBox 9">
            <a:extLst>
              <a:ext uri="{FF2B5EF4-FFF2-40B4-BE49-F238E27FC236}">
                <a16:creationId xmlns:a16="http://schemas.microsoft.com/office/drawing/2014/main" id="{644ECE8B-31A2-CE7F-4264-B8715F0802F6}"/>
              </a:ext>
            </a:extLst>
          </p:cNvPr>
          <p:cNvSpPr txBox="1"/>
          <p:nvPr/>
        </p:nvSpPr>
        <p:spPr>
          <a:xfrm>
            <a:off x="5214554" y="1105005"/>
            <a:ext cx="6819902" cy="5139869"/>
          </a:xfrm>
          <a:prstGeom prst="rect">
            <a:avLst/>
          </a:prstGeom>
          <a:noFill/>
        </p:spPr>
        <p:txBody>
          <a:bodyPr wrap="square" rtlCol="0">
            <a:spAutoFit/>
          </a:bodyPr>
          <a:lstStyle/>
          <a:p>
            <a:pPr>
              <a:spcAft>
                <a:spcPts val="1200"/>
              </a:spcAft>
              <a:buClr>
                <a:srgbClr val="00B0F0"/>
              </a:buClr>
            </a:pPr>
            <a:r>
              <a:rPr lang="en-US" sz="2400" dirty="0">
                <a:latin typeface="Century Gothic" panose="020B0502020202020204" pitchFamily="34" charset="0"/>
                <a:cs typeface="Calibri" panose="020F0502020204030204" pitchFamily="34" charset="0"/>
              </a:rPr>
              <a:t>1970:          446,830 profs and 268,952 admins</a:t>
            </a:r>
          </a:p>
          <a:p>
            <a:pPr>
              <a:spcAft>
                <a:spcPts val="1200"/>
              </a:spcAft>
              <a:buClr>
                <a:srgbClr val="00B0F0"/>
              </a:buClr>
            </a:pPr>
            <a:r>
              <a:rPr lang="en-US" sz="2400" dirty="0">
                <a:latin typeface="Century Gothic" panose="020B0502020202020204" pitchFamily="34" charset="0"/>
                <a:cs typeface="Calibri" panose="020F0502020204030204" pitchFamily="34" charset="0"/>
              </a:rPr>
              <a:t>1975-2005: Professors grew 50%; admins 					   grew 85%, admin staff grew 240%</a:t>
            </a:r>
          </a:p>
          <a:p>
            <a:pPr>
              <a:spcAft>
                <a:spcPts val="1200"/>
              </a:spcAft>
              <a:buClr>
                <a:srgbClr val="00B0F0"/>
              </a:buClr>
            </a:pPr>
            <a:r>
              <a:rPr lang="en-US" sz="2400" dirty="0">
                <a:latin typeface="Century Gothic" panose="020B0502020202020204" pitchFamily="34" charset="0"/>
                <a:cs typeface="Calibri" panose="020F0502020204030204" pitchFamily="34" charset="0"/>
              </a:rPr>
              <a:t>1993-2009: Admins grew at 10x growth 					   of tenured faculty</a:t>
            </a:r>
          </a:p>
          <a:p>
            <a:pPr>
              <a:spcAft>
                <a:spcPts val="1200"/>
              </a:spcAft>
              <a:buClr>
                <a:srgbClr val="00B0F0"/>
              </a:buClr>
            </a:pPr>
            <a:r>
              <a:rPr lang="en-US" sz="2400" dirty="0">
                <a:latin typeface="Century Gothic" panose="020B0502020202020204" pitchFamily="34" charset="0"/>
                <a:cs typeface="Calibri" panose="020F0502020204030204" pitchFamily="34" charset="0"/>
              </a:rPr>
              <a:t>1987-2012: Private university admin doubled  			   Public </a:t>
            </a:r>
            <a:r>
              <a:rPr lang="en-US" sz="2400" dirty="0" err="1">
                <a:latin typeface="Century Gothic" panose="020B0502020202020204" pitchFamily="34" charset="0"/>
                <a:cs typeface="Calibri" panose="020F0502020204030204" pitchFamily="34" charset="0"/>
              </a:rPr>
              <a:t>universitiy</a:t>
            </a:r>
            <a:r>
              <a:rPr lang="en-US" sz="2400" dirty="0">
                <a:latin typeface="Century Gothic" panose="020B0502020202020204" pitchFamily="34" charset="0"/>
                <a:cs typeface="Calibri" panose="020F0502020204030204" pitchFamily="34" charset="0"/>
              </a:rPr>
              <a:t> admin grew 34x</a:t>
            </a:r>
          </a:p>
          <a:p>
            <a:r>
              <a:rPr lang="en-US" sz="2400" dirty="0">
                <a:latin typeface="Century Gothic" panose="020B0502020202020204" pitchFamily="34" charset="0"/>
                <a:cs typeface="Calibri" panose="020F0502020204030204" pitchFamily="34" charset="0"/>
              </a:rPr>
              <a:t>1993-2007: Admin spending increased 61% 				  per student. Instruction-related 				   increased 39%</a:t>
            </a:r>
          </a:p>
          <a:p>
            <a:r>
              <a:rPr lang="en-US" sz="2400" dirty="0">
                <a:latin typeface="Century Gothic" panose="020B0502020202020204" pitchFamily="34" charset="0"/>
                <a:cs typeface="Calibri" panose="020F0502020204030204" pitchFamily="34" charset="0"/>
              </a:rPr>
              <a:t>2018-2019: Schools spent less than 30% on 				  instruction</a:t>
            </a:r>
          </a:p>
        </p:txBody>
      </p:sp>
    </p:spTree>
    <p:extLst>
      <p:ext uri="{BB962C8B-B14F-4D97-AF65-F5344CB8AC3E}">
        <p14:creationId xmlns:p14="http://schemas.microsoft.com/office/powerpoint/2010/main" val="196827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useBgFill="1">
        <p:nvSpPr>
          <p:cNvPr id="9" name="TextBox 8">
            <a:extLst>
              <a:ext uri="{FF2B5EF4-FFF2-40B4-BE49-F238E27FC236}">
                <a16:creationId xmlns:a16="http://schemas.microsoft.com/office/drawing/2014/main" id="{55B2619A-C828-5275-6CC5-6C9097A73D57}"/>
              </a:ext>
            </a:extLst>
          </p:cNvPr>
          <p:cNvSpPr txBox="1"/>
          <p:nvPr/>
        </p:nvSpPr>
        <p:spPr>
          <a:xfrm>
            <a:off x="242888" y="892299"/>
            <a:ext cx="11949112" cy="2985433"/>
          </a:xfrm>
          <a:prstGeom prst="rect">
            <a:avLst/>
          </a:prstGeom>
        </p:spPr>
        <p:txBody>
          <a:bodyPr wrap="square">
            <a:spAutoFit/>
          </a:bodyPr>
          <a:lstStyle/>
          <a:p>
            <a:pPr algn="ctr"/>
            <a:endParaRPr lang="en-US" sz="2400" dirty="0">
              <a:latin typeface="Century Gothic" panose="020B0502020202020204" pitchFamily="34" charset="0"/>
              <a:cs typeface="Calibri" panose="020F0502020204030204" pitchFamily="34" charset="0"/>
            </a:endParaRPr>
          </a:p>
          <a:p>
            <a:pPr marL="342900" indent="-342900">
              <a:spcAft>
                <a:spcPts val="1200"/>
              </a:spcAft>
              <a:buClr>
                <a:srgbClr val="00B0F0"/>
              </a:buClr>
              <a:buFont typeface="Arial" panose="020B0604020202020204" pitchFamily="34" charset="0"/>
              <a:buChar char="•"/>
            </a:pPr>
            <a:r>
              <a:rPr lang="en-US" sz="2400" dirty="0">
                <a:latin typeface="Century Gothic" panose="020B0502020202020204" pitchFamily="34" charset="0"/>
                <a:cs typeface="Calibri" panose="020F0502020204030204" pitchFamily="34" charset="0"/>
              </a:rPr>
              <a:t>Average school has 45 admins devoted to DEI – 2021 survey of 65 large universities</a:t>
            </a:r>
          </a:p>
          <a:p>
            <a:pPr marL="342900" indent="-342900">
              <a:spcAft>
                <a:spcPts val="1200"/>
              </a:spcAft>
              <a:buClr>
                <a:srgbClr val="00B0F0"/>
              </a:buClr>
              <a:buFont typeface="Arial" panose="020B0604020202020204" pitchFamily="34" charset="0"/>
              <a:buChar char="•"/>
            </a:pPr>
            <a:r>
              <a:rPr lang="en-US" sz="2400" dirty="0">
                <a:latin typeface="Century Gothic" panose="020B0502020202020204" pitchFamily="34" charset="0"/>
                <a:cs typeface="Calibri" panose="020F0502020204030204" pitchFamily="34" charset="0"/>
              </a:rPr>
              <a:t>261 staffers focused on DEI  at U of Michigan in 2023, at $30 million/year</a:t>
            </a:r>
          </a:p>
          <a:p>
            <a:pPr marL="342900" indent="-342900">
              <a:spcAft>
                <a:spcPts val="1200"/>
              </a:spcAft>
              <a:buClr>
                <a:srgbClr val="00B0F0"/>
              </a:buClr>
              <a:buFont typeface="Arial" panose="020B0604020202020204" pitchFamily="34" charset="0"/>
              <a:buChar char="•"/>
            </a:pPr>
            <a:r>
              <a:rPr lang="en-US" sz="2400" dirty="0">
                <a:latin typeface="Century Gothic" panose="020B0502020202020204" pitchFamily="34" charset="0"/>
                <a:cs typeface="Calibri" panose="020F0502020204030204" pitchFamily="34" charset="0"/>
              </a:rPr>
              <a:t>Council for Higher Ed Accreditation (CHEA) implemented DEI requirement for all schools in 2021: “must manifest a commitment to diversity, equity and inclusion”</a:t>
            </a:r>
          </a:p>
        </p:txBody>
      </p:sp>
      <p:sp>
        <p:nvSpPr>
          <p:cNvPr id="10" name="TextBox 9">
            <a:extLst>
              <a:ext uri="{FF2B5EF4-FFF2-40B4-BE49-F238E27FC236}">
                <a16:creationId xmlns:a16="http://schemas.microsoft.com/office/drawing/2014/main" id="{889D530B-9A63-DE69-472F-3FB031ABC063}"/>
              </a:ext>
            </a:extLst>
          </p:cNvPr>
          <p:cNvSpPr txBox="1"/>
          <p:nvPr/>
        </p:nvSpPr>
        <p:spPr>
          <a:xfrm>
            <a:off x="3349895" y="245968"/>
            <a:ext cx="5492209"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Growth of Bureaucracy </a:t>
            </a:r>
          </a:p>
        </p:txBody>
      </p:sp>
      <p:sp>
        <p:nvSpPr>
          <p:cNvPr id="13" name="TextBox 12">
            <a:extLst>
              <a:ext uri="{FF2B5EF4-FFF2-40B4-BE49-F238E27FC236}">
                <a16:creationId xmlns:a16="http://schemas.microsoft.com/office/drawing/2014/main" id="{6C5C192F-5E7F-1A1B-740D-E93A2DD4FFF6}"/>
              </a:ext>
            </a:extLst>
          </p:cNvPr>
          <p:cNvSpPr txBox="1"/>
          <p:nvPr/>
        </p:nvSpPr>
        <p:spPr>
          <a:xfrm>
            <a:off x="5326322" y="3748925"/>
            <a:ext cx="5994130" cy="3323987"/>
          </a:xfrm>
          <a:prstGeom prst="rect">
            <a:avLst/>
          </a:prstGeom>
          <a:noFill/>
        </p:spPr>
        <p:txBody>
          <a:bodyPr wrap="square" rtlCol="0">
            <a:spAutoFit/>
          </a:bodyPr>
          <a:lstStyle/>
          <a:p>
            <a:r>
              <a:rPr lang="en-US" sz="2800" dirty="0">
                <a:solidFill>
                  <a:schemeClr val="accent1"/>
                </a:solidFill>
                <a:latin typeface="Calibri" panose="020F0502020204030204" pitchFamily="34" charset="0"/>
                <a:cs typeface="Calibri" panose="020F0502020204030204" pitchFamily="34" charset="0"/>
              </a:rPr>
              <a:t>“ Universities no longer see their role as facilitating open search for truth, or … producing skilled lawyers … they employ an army of </a:t>
            </a:r>
            <a:r>
              <a:rPr lang="en-US" sz="2800" dirty="0" err="1">
                <a:solidFill>
                  <a:schemeClr val="accent1"/>
                </a:solidFill>
                <a:latin typeface="Calibri" panose="020F0502020204030204" pitchFamily="34" charset="0"/>
                <a:cs typeface="Calibri" panose="020F0502020204030204" pitchFamily="34" charset="0"/>
              </a:rPr>
              <a:t>educrats</a:t>
            </a:r>
            <a:r>
              <a:rPr lang="en-US" sz="2800" dirty="0">
                <a:solidFill>
                  <a:schemeClr val="accent1"/>
                </a:solidFill>
                <a:latin typeface="Calibri" panose="020F0502020204030204" pitchFamily="34" charset="0"/>
                <a:cs typeface="Calibri" panose="020F0502020204030204" pitchFamily="34" charset="0"/>
              </a:rPr>
              <a:t> who … prevent truth-seeking by enforcing an ideological orthodoxy</a:t>
            </a:r>
            <a:r>
              <a:rPr lang="en-US" sz="28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(67-68)</a:t>
            </a:r>
          </a:p>
          <a:p>
            <a:endParaRPr lang="en-US" sz="2400" dirty="0">
              <a:latin typeface="Calibri" panose="020F0502020204030204" pitchFamily="34" charset="0"/>
              <a:cs typeface="Calibri" panose="020F0502020204030204" pitchFamily="34" charset="0"/>
            </a:endParaRPr>
          </a:p>
          <a:p>
            <a:endParaRPr lang="en-US" dirty="0"/>
          </a:p>
        </p:txBody>
      </p:sp>
      <p:pic>
        <p:nvPicPr>
          <p:cNvPr id="15362" name="Picture 2" descr="Student protest calls for university action against anti-DEI ...">
            <a:extLst>
              <a:ext uri="{FF2B5EF4-FFF2-40B4-BE49-F238E27FC236}">
                <a16:creationId xmlns:a16="http://schemas.microsoft.com/office/drawing/2014/main" id="{653F535A-A433-B5E6-D67B-C52C7D8E8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23" y="4220280"/>
            <a:ext cx="3836743" cy="20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3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B7C1E3A7-D736-94C6-D38B-056512104720}"/>
              </a:ext>
            </a:extLst>
          </p:cNvPr>
          <p:cNvSpPr txBox="1"/>
          <p:nvPr/>
        </p:nvSpPr>
        <p:spPr>
          <a:xfrm>
            <a:off x="3349895" y="245968"/>
            <a:ext cx="5041765"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Policies Requiring DEI </a:t>
            </a:r>
          </a:p>
        </p:txBody>
      </p:sp>
      <p:sp>
        <p:nvSpPr>
          <p:cNvPr id="9" name="TextBox 8">
            <a:extLst>
              <a:ext uri="{FF2B5EF4-FFF2-40B4-BE49-F238E27FC236}">
                <a16:creationId xmlns:a16="http://schemas.microsoft.com/office/drawing/2014/main" id="{7B037CDD-417B-C48D-5FF3-9627D9224A71}"/>
              </a:ext>
            </a:extLst>
          </p:cNvPr>
          <p:cNvSpPr txBox="1"/>
          <p:nvPr/>
        </p:nvSpPr>
        <p:spPr>
          <a:xfrm>
            <a:off x="349018" y="1083261"/>
            <a:ext cx="11493963" cy="5632311"/>
          </a:xfrm>
          <a:prstGeom prst="rect">
            <a:avLst/>
          </a:prstGeom>
          <a:noFill/>
        </p:spPr>
        <p:txBody>
          <a:bodyPr wrap="square">
            <a:spAutoFit/>
          </a:bodyPr>
          <a:lstStyle/>
          <a:p>
            <a:r>
              <a:rPr lang="en-US" sz="2400" b="1" dirty="0">
                <a:solidFill>
                  <a:schemeClr val="accent1"/>
                </a:solidFill>
                <a:latin typeface="Century Gothic" panose="020B0502020202020204" pitchFamily="34" charset="0"/>
                <a:cs typeface="Calibri" panose="020F0502020204030204" pitchFamily="34" charset="0"/>
              </a:rPr>
              <a:t>Biden’s EO #13985 – Advancing Racial Equity  </a:t>
            </a:r>
            <a:r>
              <a:rPr lang="en-US" sz="1600" b="1" dirty="0">
                <a:solidFill>
                  <a:schemeClr val="accent1"/>
                </a:solidFill>
                <a:latin typeface="Century Gothic" panose="020B0502020202020204" pitchFamily="34" charset="0"/>
                <a:cs typeface="Calibri" panose="020F0502020204030204" pitchFamily="34" charset="0"/>
              </a:rPr>
              <a:t>(1/20/2021)</a:t>
            </a:r>
          </a:p>
          <a:p>
            <a:pPr marL="0" indent="0"/>
            <a:r>
              <a:rPr lang="en-US" sz="2400" dirty="0">
                <a:latin typeface="Century Gothic" panose="020B0502020202020204" pitchFamily="34" charset="0"/>
                <a:cs typeface="Calibri" panose="020F0502020204030204" pitchFamily="34" charset="0"/>
              </a:rPr>
              <a:t>	“Each unit of govt must evaluate whether and to what extent its programs and policies perpetuate systemic barriers to opportunities and benefits for people of color and other underserved groups.”</a:t>
            </a:r>
            <a:br>
              <a:rPr lang="en-US" sz="2400" dirty="0">
                <a:latin typeface="Century Gothic" panose="020B0502020202020204" pitchFamily="34" charset="0"/>
                <a:cs typeface="Calibri" panose="020F0502020204030204" pitchFamily="34" charset="0"/>
              </a:rPr>
            </a:br>
            <a:endParaRPr lang="en-US" sz="2400" dirty="0">
              <a:latin typeface="Century Gothic" panose="020B0502020202020204" pitchFamily="34" charset="0"/>
              <a:cs typeface="Calibri" panose="020F0502020204030204" pitchFamily="34" charset="0"/>
            </a:endParaRPr>
          </a:p>
          <a:p>
            <a:r>
              <a:rPr lang="en-US" sz="2400" b="1" dirty="0">
                <a:solidFill>
                  <a:schemeClr val="accent1"/>
                </a:solidFill>
                <a:latin typeface="Century Gothic" panose="020B0502020202020204" pitchFamily="34" charset="0"/>
                <a:cs typeface="Calibri" panose="020F0502020204030204" pitchFamily="34" charset="0"/>
              </a:rPr>
              <a:t>Biden’s EO #14035 – Diversity, Equity and Inclusion in the Federal Workplace </a:t>
            </a:r>
            <a:r>
              <a:rPr lang="en-US" sz="1600" b="1" dirty="0">
                <a:solidFill>
                  <a:schemeClr val="accent1"/>
                </a:solidFill>
                <a:latin typeface="Century Gothic" panose="020B0502020202020204" pitchFamily="34" charset="0"/>
                <a:cs typeface="Calibri" panose="020F0502020204030204" pitchFamily="34" charset="0"/>
              </a:rPr>
              <a:t>(6/25/2021)</a:t>
            </a:r>
          </a:p>
          <a:p>
            <a:pPr marL="0" indent="0"/>
            <a:r>
              <a:rPr lang="en-US" sz="2400" dirty="0">
                <a:latin typeface="Century Gothic" panose="020B0502020202020204" pitchFamily="34" charset="0"/>
                <a:cs typeface="Calibri" panose="020F0502020204030204" pitchFamily="34" charset="0"/>
              </a:rPr>
              <a:t>	Establishes DEI as a priority and tasks high govt officials with establishing 	government-wide DEI strategic plan</a:t>
            </a:r>
            <a:br>
              <a:rPr lang="en-US" sz="2400" dirty="0">
                <a:latin typeface="Century Gothic" panose="020B0502020202020204" pitchFamily="34" charset="0"/>
                <a:cs typeface="Calibri" panose="020F0502020204030204" pitchFamily="34" charset="0"/>
              </a:rPr>
            </a:br>
            <a:endParaRPr lang="en-US" sz="2400" dirty="0">
              <a:latin typeface="Century Gothic" panose="020B0502020202020204" pitchFamily="34" charset="0"/>
              <a:cs typeface="Calibri" panose="020F0502020204030204" pitchFamily="34" charset="0"/>
            </a:endParaRPr>
          </a:p>
          <a:p>
            <a:r>
              <a:rPr lang="en-US" sz="2400" b="1" dirty="0">
                <a:solidFill>
                  <a:schemeClr val="accent1"/>
                </a:solidFill>
                <a:latin typeface="Century Gothic" panose="020B0502020202020204" pitchFamily="34" charset="0"/>
                <a:cs typeface="Calibri" panose="020F0502020204030204" pitchFamily="34" charset="0"/>
              </a:rPr>
              <a:t>Biden’s EO #14091 -- Further Advancing Racial Equity </a:t>
            </a:r>
            <a:r>
              <a:rPr lang="en-US" sz="1600" b="1" dirty="0">
                <a:solidFill>
                  <a:schemeClr val="accent1"/>
                </a:solidFill>
                <a:latin typeface="Century Gothic" panose="020B0502020202020204" pitchFamily="34" charset="0"/>
                <a:cs typeface="Calibri" panose="020F0502020204030204" pitchFamily="34" charset="0"/>
              </a:rPr>
              <a:t>(2/16/23)</a:t>
            </a:r>
          </a:p>
          <a:p>
            <a:pPr marL="0" indent="0"/>
            <a:r>
              <a:rPr lang="en-US" sz="2400" b="1" dirty="0">
                <a:solidFill>
                  <a:schemeClr val="accent3"/>
                </a:solidFill>
                <a:latin typeface="Century Gothic" panose="020B0502020202020204" pitchFamily="34" charset="0"/>
                <a:cs typeface="Calibri" panose="020F0502020204030204" pitchFamily="34" charset="0"/>
              </a:rPr>
              <a:t>	</a:t>
            </a:r>
            <a:r>
              <a:rPr lang="en-US" sz="2400" dirty="0">
                <a:latin typeface="Century Gothic" panose="020B0502020202020204" pitchFamily="34" charset="0"/>
                <a:cs typeface="Calibri" panose="020F0502020204030204" pitchFamily="34" charset="0"/>
              </a:rPr>
              <a:t>“… embed equity into all aspects of federal decision-making… requires office of 	Management and Budget to Support equitable decision-making, promote equitable deployment of financial and technical assistance, and assist agencies in advancing equities</a:t>
            </a:r>
            <a:r>
              <a:rPr lang="en-US" sz="2000" dirty="0">
                <a:latin typeface="Century Gothic" panose="020B050202020202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(23)</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330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4DBB54D-BE33-FE4D-8733-1E8DF0EEAA37}"/>
              </a:ext>
            </a:extLst>
          </p:cNvPr>
          <p:cNvSpPr txBox="1"/>
          <p:nvPr/>
        </p:nvSpPr>
        <p:spPr>
          <a:xfrm>
            <a:off x="4011077" y="274104"/>
            <a:ext cx="5041765"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Policies Requiring DEI </a:t>
            </a:r>
          </a:p>
        </p:txBody>
      </p:sp>
      <p:sp>
        <p:nvSpPr>
          <p:cNvPr id="10" name="TextBox 9">
            <a:extLst>
              <a:ext uri="{FF2B5EF4-FFF2-40B4-BE49-F238E27FC236}">
                <a16:creationId xmlns:a16="http://schemas.microsoft.com/office/drawing/2014/main" id="{2DBED0F4-CF3F-8787-CF5A-F3A61AC75C8A}"/>
              </a:ext>
            </a:extLst>
          </p:cNvPr>
          <p:cNvSpPr txBox="1"/>
          <p:nvPr/>
        </p:nvSpPr>
        <p:spPr>
          <a:xfrm>
            <a:off x="703385" y="1266093"/>
            <a:ext cx="11338560" cy="261610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American Bar Association – Accrediting body with political stances; pressures law schools to lower standards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Accrediting bodies mandate DEI compliance and impose ideological conformity</a:t>
            </a:r>
          </a:p>
          <a:p>
            <a:pPr marL="342900" indent="-342900">
              <a:spcAft>
                <a:spcPts val="12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Council for Higher Ed Accreditation (CHEA) – 2021 DEI requirement: “Must manifest a commitment to diversity, equity and inclusion”</a:t>
            </a:r>
            <a:r>
              <a:rPr lang="en-US" sz="2400" dirty="0">
                <a:latin typeface="Century Gothic" panose="020B0502020202020204" pitchFamily="34" charset="0"/>
              </a:rPr>
              <a:t> </a:t>
            </a:r>
          </a:p>
        </p:txBody>
      </p:sp>
      <p:pic>
        <p:nvPicPr>
          <p:cNvPr id="16388" name="Picture 4" descr="2021 Annual Report | The Heritage Foundation">
            <a:extLst>
              <a:ext uri="{FF2B5EF4-FFF2-40B4-BE49-F238E27FC236}">
                <a16:creationId xmlns:a16="http://schemas.microsoft.com/office/drawing/2014/main" id="{9AA48CD2-D558-F5BB-C239-C4DE2F627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23" r="12100"/>
          <a:stretch/>
        </p:blipFill>
        <p:spPr bwMode="auto">
          <a:xfrm>
            <a:off x="8876714" y="3968826"/>
            <a:ext cx="3165231" cy="30433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72991DF-71A0-650C-5F1D-7CA108BC62B3}"/>
              </a:ext>
            </a:extLst>
          </p:cNvPr>
          <p:cNvSpPr txBox="1"/>
          <p:nvPr/>
        </p:nvSpPr>
        <p:spPr>
          <a:xfrm>
            <a:off x="703385" y="3769958"/>
            <a:ext cx="7825275" cy="206210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Counseling Accreditation and University course work mandates DEI and CRT compliance</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CRT filtering into K-12 curriculum </a:t>
            </a:r>
            <a:r>
              <a:rPr lang="en-US" dirty="0">
                <a:latin typeface="Century Gothic" panose="020B0502020202020204" pitchFamily="34" charset="0"/>
              </a:rPr>
              <a:t>(CA Ethnic Studies hotly debated)</a:t>
            </a:r>
          </a:p>
          <a:p>
            <a:endParaRPr lang="en-US" dirty="0"/>
          </a:p>
        </p:txBody>
      </p:sp>
    </p:spTree>
    <p:extLst>
      <p:ext uri="{BB962C8B-B14F-4D97-AF65-F5344CB8AC3E}">
        <p14:creationId xmlns:p14="http://schemas.microsoft.com/office/powerpoint/2010/main" val="387295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3" name="Picture 2" descr="Opinion: Harvard is right to back its president | CNN">
            <a:extLst>
              <a:ext uri="{FF2B5EF4-FFF2-40B4-BE49-F238E27FC236}">
                <a16:creationId xmlns:a16="http://schemas.microsoft.com/office/drawing/2014/main" id="{21FDDD00-BA44-2675-8D1A-F41339CD9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93" y="2512538"/>
            <a:ext cx="2797063" cy="1569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1315CC-A224-5B20-584C-C5F14411876F}"/>
              </a:ext>
            </a:extLst>
          </p:cNvPr>
          <p:cNvSpPr txBox="1"/>
          <p:nvPr/>
        </p:nvSpPr>
        <p:spPr>
          <a:xfrm>
            <a:off x="3478503" y="2655771"/>
            <a:ext cx="6950887" cy="1200329"/>
          </a:xfrm>
          <a:prstGeom prst="rect">
            <a:avLst/>
          </a:prstGeom>
          <a:noFill/>
        </p:spPr>
        <p:txBody>
          <a:bodyPr wrap="square" rtlCol="0">
            <a:spAutoFit/>
          </a:bodyPr>
          <a:lstStyle/>
          <a:p>
            <a:r>
              <a:rPr lang="en-US" sz="2400" b="1" dirty="0">
                <a:solidFill>
                  <a:srgbClr val="FFC000"/>
                </a:solidFill>
                <a:latin typeface="Calibri" panose="020F0502020204030204" pitchFamily="34" charset="0"/>
                <a:cs typeface="Calibri" panose="020F0502020204030204" pitchFamily="34" charset="0"/>
              </a:rPr>
              <a:t>Claudine Gay  </a:t>
            </a:r>
            <a:r>
              <a:rPr lang="en-US" sz="2400" dirty="0">
                <a:latin typeface="Calibri" panose="020F0502020204030204" pitchFamily="34" charset="0"/>
                <a:cs typeface="Calibri" panose="020F0502020204030204" pitchFamily="34" charset="0"/>
              </a:rPr>
              <a:t>- </a:t>
            </a:r>
            <a:r>
              <a:rPr lang="en-US" sz="2400" i="0" dirty="0">
                <a:effectLst/>
                <a:latin typeface="Calibri" panose="020F0502020204030204" pitchFamily="34" charset="0"/>
                <a:cs typeface="Calibri" panose="020F0502020204030204" pitchFamily="34" charset="0"/>
              </a:rPr>
              <a:t>Harvard’s 2</a:t>
            </a:r>
            <a:r>
              <a:rPr lang="en-US" sz="2400" i="0" baseline="30000" dirty="0">
                <a:effectLst/>
                <a:latin typeface="Calibri" panose="020F0502020204030204" pitchFamily="34" charset="0"/>
                <a:cs typeface="Calibri" panose="020F0502020204030204" pitchFamily="34" charset="0"/>
              </a:rPr>
              <a:t>nd</a:t>
            </a:r>
            <a:r>
              <a:rPr lang="en-US" sz="2400" i="0" dirty="0">
                <a:effectLst/>
                <a:latin typeface="Calibri" panose="020F0502020204030204" pitchFamily="34" charset="0"/>
                <a:cs typeface="Calibri" panose="020F0502020204030204" pitchFamily="34" charset="0"/>
              </a:rPr>
              <a:t> woman and 1</a:t>
            </a:r>
            <a:r>
              <a:rPr lang="en-US" sz="2400" i="0" baseline="30000" dirty="0">
                <a:effectLst/>
                <a:latin typeface="Calibri" panose="020F0502020204030204" pitchFamily="34" charset="0"/>
                <a:cs typeface="Calibri" panose="020F0502020204030204" pitchFamily="34" charset="0"/>
              </a:rPr>
              <a:t>st</a:t>
            </a:r>
            <a:r>
              <a:rPr lang="en-US" sz="2400" i="0" dirty="0">
                <a:effectLst/>
                <a:latin typeface="Calibri" panose="020F0502020204030204" pitchFamily="34" charset="0"/>
                <a:cs typeface="Calibri" panose="020F0502020204030204" pitchFamily="34" charset="0"/>
              </a:rPr>
              <a:t> black president resigned after 6 months following her handling of antisemitism</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510BBDD-EDD0-A60B-182B-53E8D4433AF3}"/>
              </a:ext>
            </a:extLst>
          </p:cNvPr>
          <p:cNvSpPr txBox="1"/>
          <p:nvPr/>
        </p:nvSpPr>
        <p:spPr>
          <a:xfrm>
            <a:off x="100013" y="1082099"/>
            <a:ext cx="11182754" cy="830997"/>
          </a:xfrm>
          <a:prstGeom prst="rect">
            <a:avLst/>
          </a:prstGeom>
          <a:noFill/>
        </p:spPr>
        <p:txBody>
          <a:bodyPr wrap="square" rtlCol="0">
            <a:spAutoFit/>
          </a:bodyPr>
          <a:lstStyle/>
          <a:p>
            <a:pPr algn="ctr"/>
            <a:r>
              <a:rPr lang="en-US" sz="2400" dirty="0">
                <a:latin typeface="Century Gothic" panose="020B0502020202020204" pitchFamily="34" charset="0"/>
                <a:cs typeface="Calibri" panose="020F0502020204030204" pitchFamily="34" charset="0"/>
              </a:rPr>
              <a:t>“… the apotheosis of anti-intellectual movement that values DEI, identity, and activism over truth-seeking, merit, and education”  </a:t>
            </a:r>
            <a:r>
              <a:rPr lang="en-US" sz="1600" dirty="0">
                <a:latin typeface="Century Gothic" panose="020B0502020202020204" pitchFamily="34" charset="0"/>
                <a:cs typeface="Calibri" panose="020F0502020204030204" pitchFamily="34" charset="0"/>
              </a:rPr>
              <a:t>(60)</a:t>
            </a:r>
          </a:p>
        </p:txBody>
      </p:sp>
      <p:sp>
        <p:nvSpPr>
          <p:cNvPr id="7" name="TextBox 6">
            <a:extLst>
              <a:ext uri="{FF2B5EF4-FFF2-40B4-BE49-F238E27FC236}">
                <a16:creationId xmlns:a16="http://schemas.microsoft.com/office/drawing/2014/main" id="{B7C1E3A7-D736-94C6-D38B-056512104720}"/>
              </a:ext>
            </a:extLst>
          </p:cNvPr>
          <p:cNvSpPr txBox="1"/>
          <p:nvPr/>
        </p:nvSpPr>
        <p:spPr>
          <a:xfrm>
            <a:off x="2016566" y="177961"/>
            <a:ext cx="8481809"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Failures of The Bureaucratic ideology </a:t>
            </a:r>
          </a:p>
        </p:txBody>
      </p:sp>
      <p:sp>
        <p:nvSpPr>
          <p:cNvPr id="9" name="TextBox 8">
            <a:extLst>
              <a:ext uri="{FF2B5EF4-FFF2-40B4-BE49-F238E27FC236}">
                <a16:creationId xmlns:a16="http://schemas.microsoft.com/office/drawing/2014/main" id="{B8C112FB-768B-376D-6AAD-032685195496}"/>
              </a:ext>
            </a:extLst>
          </p:cNvPr>
          <p:cNvSpPr txBox="1"/>
          <p:nvPr/>
        </p:nvSpPr>
        <p:spPr>
          <a:xfrm>
            <a:off x="161471" y="4944904"/>
            <a:ext cx="11869057"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effectLst/>
                <a:latin typeface="Century Gothic" panose="020B0502020202020204" pitchFamily="34" charset="0"/>
              </a:rPr>
              <a:t>Not all faculty support the DEI movement on campuses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dirty="0">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effectLst/>
                <a:latin typeface="Century Gothic" panose="020B0502020202020204" pitchFamily="34" charset="0"/>
              </a:rPr>
              <a:t>2,000 responses to a survey revealed most faculty members “agreed that diversity statements put pressure on faculty to express specific positions on moral, political or social issues.”</a:t>
            </a:r>
            <a:endParaRPr lang="en-US" sz="20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542905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25C78E1E-7EFF-2470-8F24-2F1AF8BAE749}"/>
              </a:ext>
            </a:extLst>
          </p:cNvPr>
          <p:cNvSpPr txBox="1"/>
          <p:nvPr/>
        </p:nvSpPr>
        <p:spPr>
          <a:xfrm>
            <a:off x="4486276" y="178233"/>
            <a:ext cx="7272337" cy="6247864"/>
          </a:xfrm>
          <a:prstGeom prst="rect">
            <a:avLst/>
          </a:prstGeom>
          <a:noFill/>
        </p:spPr>
        <p:txBody>
          <a:bodyPr wrap="square">
            <a:spAutoFit/>
          </a:bodyPr>
          <a:lstStyle/>
          <a:p>
            <a:pPr algn="l" fontAlgn="base"/>
            <a:r>
              <a:rPr lang="en-US" sz="2000" dirty="0">
                <a:effectLst/>
                <a:latin typeface="Century Gothic" panose="020B0502020202020204" pitchFamily="34" charset="0"/>
              </a:rPr>
              <a:t>These programs </a:t>
            </a:r>
            <a:r>
              <a:rPr lang="en-US" sz="2000" b="1" dirty="0">
                <a:solidFill>
                  <a:schemeClr val="accent1"/>
                </a:solidFill>
                <a:effectLst/>
                <a:latin typeface="Century Gothic" panose="020B0502020202020204" pitchFamily="34" charset="0"/>
              </a:rPr>
              <a:t>“exacerbate the very problems they intend to solve and are incompatible with higher education’s longstanding mission of cultivating critical thinking,”</a:t>
            </a:r>
          </a:p>
          <a:p>
            <a:pPr algn="l" fontAlgn="base"/>
            <a:endParaRPr lang="en-US" sz="2000" dirty="0">
              <a:effectLst/>
              <a:latin typeface="Century Gothic" panose="020B0502020202020204" pitchFamily="34" charset="0"/>
            </a:endParaRPr>
          </a:p>
          <a:p>
            <a:pPr algn="l" fontAlgn="base"/>
            <a:r>
              <a:rPr lang="en-US" sz="2000" dirty="0">
                <a:effectLst/>
                <a:latin typeface="Century Gothic" panose="020B0502020202020204" pitchFamily="34" charset="0"/>
              </a:rPr>
              <a:t>Best and Levine argue </a:t>
            </a:r>
            <a:r>
              <a:rPr lang="en-US" sz="2000" b="1" dirty="0">
                <a:solidFill>
                  <a:schemeClr val="accent1"/>
                </a:solidFill>
                <a:effectLst/>
                <a:latin typeface="Century Gothic" panose="020B0502020202020204" pitchFamily="34" charset="0"/>
              </a:rPr>
              <a:t>DEI programs place too much emphasis on identity</a:t>
            </a:r>
            <a:r>
              <a:rPr lang="en-US" sz="2000" b="1" dirty="0">
                <a:effectLst/>
                <a:latin typeface="Century Gothic" panose="020B0502020202020204" pitchFamily="34" charset="0"/>
              </a:rPr>
              <a:t>. . .</a:t>
            </a:r>
          </a:p>
          <a:p>
            <a:pPr algn="l" fontAlgn="base"/>
            <a:endParaRPr lang="en-US" sz="2000" dirty="0">
              <a:latin typeface="Century Gothic" panose="020B0502020202020204" pitchFamily="34" charset="0"/>
            </a:endParaRPr>
          </a:p>
          <a:p>
            <a:pPr algn="l" fontAlgn="base"/>
            <a:r>
              <a:rPr lang="en-US" sz="2000" dirty="0">
                <a:effectLst/>
                <a:latin typeface="Century Gothic" panose="020B0502020202020204" pitchFamily="34" charset="0"/>
              </a:rPr>
              <a:t>In a </a:t>
            </a:r>
            <a:r>
              <a:rPr lang="en-US" sz="2000" dirty="0">
                <a:solidFill>
                  <a:schemeClr val="accent1"/>
                </a:solidFill>
                <a:effectLst/>
                <a:latin typeface="Century Gothic" panose="020B0502020202020204" pitchFamily="34" charset="0"/>
              </a:rPr>
              <a:t>DEI training program </a:t>
            </a:r>
            <a:r>
              <a:rPr lang="en-US" sz="2000" dirty="0">
                <a:effectLst/>
                <a:latin typeface="Century Gothic" panose="020B0502020202020204" pitchFamily="34" charset="0"/>
              </a:rPr>
              <a:t>at Stanford a few years ago, Jewish staff members were assigned to a “whiteness accountability” group, and some later complained that they were </a:t>
            </a:r>
            <a:r>
              <a:rPr lang="en-US" sz="2000" dirty="0">
                <a:solidFill>
                  <a:schemeClr val="accent1"/>
                </a:solidFill>
                <a:effectLst/>
                <a:latin typeface="Century Gothic" panose="020B0502020202020204" pitchFamily="34" charset="0"/>
              </a:rPr>
              <a:t>shot down </a:t>
            </a:r>
            <a:r>
              <a:rPr lang="en-US" sz="2000" dirty="0">
                <a:effectLst/>
                <a:latin typeface="Century Gothic" panose="020B0502020202020204" pitchFamily="34" charset="0"/>
              </a:rPr>
              <a:t>when they tried to raise concerns about antisemitism.</a:t>
            </a:r>
          </a:p>
          <a:p>
            <a:pPr fontAlgn="base"/>
            <a:endParaRPr lang="en-US" sz="2000" dirty="0">
              <a:latin typeface="Century Gothic" panose="020B0502020202020204" pitchFamily="34" charset="0"/>
            </a:endParaRPr>
          </a:p>
          <a:p>
            <a:pPr fontAlgn="base"/>
            <a:r>
              <a:rPr lang="en-US" sz="2000" dirty="0">
                <a:effectLst/>
                <a:latin typeface="Century Gothic" panose="020B0502020202020204" pitchFamily="34" charset="0"/>
              </a:rPr>
              <a:t> The former DEI director at a Bay Area community college described DEI as based on the premises </a:t>
            </a:r>
            <a:r>
              <a:rPr lang="en-US" sz="2000" b="1" dirty="0">
                <a:solidFill>
                  <a:schemeClr val="accent1"/>
                </a:solidFill>
                <a:effectLst/>
                <a:latin typeface="Century Gothic" panose="020B0502020202020204" pitchFamily="34" charset="0"/>
              </a:rPr>
              <a:t>“that the world is divided into two groups of people: the oppressors and the oppressed.” </a:t>
            </a:r>
            <a:r>
              <a:rPr lang="en-US" sz="2000" dirty="0">
                <a:effectLst/>
                <a:latin typeface="Century Gothic" panose="020B0502020202020204" pitchFamily="34" charset="0"/>
              </a:rPr>
              <a:t>She was also told by colleagues and campus leaders that “Jews are ‘white oppressors’,” and her task was to </a:t>
            </a:r>
            <a:r>
              <a:rPr lang="en-US" sz="2000" b="1" dirty="0">
                <a:solidFill>
                  <a:schemeClr val="accent1"/>
                </a:solidFill>
                <a:effectLst/>
                <a:latin typeface="Century Gothic" panose="020B0502020202020204" pitchFamily="34" charset="0"/>
              </a:rPr>
              <a:t>“decenter whiteness.”</a:t>
            </a:r>
          </a:p>
        </p:txBody>
      </p:sp>
      <p:pic>
        <p:nvPicPr>
          <p:cNvPr id="8" name="Picture 7">
            <a:extLst>
              <a:ext uri="{FF2B5EF4-FFF2-40B4-BE49-F238E27FC236}">
                <a16:creationId xmlns:a16="http://schemas.microsoft.com/office/drawing/2014/main" id="{0AE02FAA-099B-628E-4727-53FD7D3CE003}"/>
              </a:ext>
            </a:extLst>
          </p:cNvPr>
          <p:cNvPicPr>
            <a:picLocks noChangeAspect="1"/>
          </p:cNvPicPr>
          <p:nvPr/>
        </p:nvPicPr>
        <p:blipFill>
          <a:blip r:embed="rId3"/>
          <a:stretch>
            <a:fillRect/>
          </a:stretch>
        </p:blipFill>
        <p:spPr>
          <a:xfrm>
            <a:off x="103188" y="112335"/>
            <a:ext cx="3740149" cy="2624419"/>
          </a:xfrm>
          <a:prstGeom prst="rect">
            <a:avLst/>
          </a:prstGeom>
        </p:spPr>
      </p:pic>
      <p:sp>
        <p:nvSpPr>
          <p:cNvPr id="9" name="TextBox 8">
            <a:extLst>
              <a:ext uri="{FF2B5EF4-FFF2-40B4-BE49-F238E27FC236}">
                <a16:creationId xmlns:a16="http://schemas.microsoft.com/office/drawing/2014/main" id="{434F5F62-47A7-A6FC-353F-01CCF6100584}"/>
              </a:ext>
            </a:extLst>
          </p:cNvPr>
          <p:cNvSpPr txBox="1"/>
          <p:nvPr/>
        </p:nvSpPr>
        <p:spPr>
          <a:xfrm>
            <a:off x="985837" y="2932833"/>
            <a:ext cx="1372492" cy="369332"/>
          </a:xfrm>
          <a:prstGeom prst="rect">
            <a:avLst/>
          </a:prstGeom>
          <a:noFill/>
        </p:spPr>
        <p:txBody>
          <a:bodyPr wrap="none" rtlCol="0">
            <a:spAutoFit/>
          </a:bodyPr>
          <a:lstStyle/>
          <a:p>
            <a:r>
              <a:rPr lang="en-US" dirty="0"/>
              <a:t>Aug 30 2024</a:t>
            </a:r>
          </a:p>
        </p:txBody>
      </p:sp>
      <p:sp>
        <p:nvSpPr>
          <p:cNvPr id="10" name="TextBox 9">
            <a:extLst>
              <a:ext uri="{FF2B5EF4-FFF2-40B4-BE49-F238E27FC236}">
                <a16:creationId xmlns:a16="http://schemas.microsoft.com/office/drawing/2014/main" id="{0373E66B-494F-A354-0773-041D5A75FFCA}"/>
              </a:ext>
            </a:extLst>
          </p:cNvPr>
          <p:cNvSpPr txBox="1"/>
          <p:nvPr/>
        </p:nvSpPr>
        <p:spPr>
          <a:xfrm>
            <a:off x="103188" y="3302165"/>
            <a:ext cx="3740149" cy="1200329"/>
          </a:xfrm>
          <a:prstGeom prst="rect">
            <a:avLst/>
          </a:prstGeom>
          <a:noFill/>
        </p:spPr>
        <p:txBody>
          <a:bodyPr wrap="square" rtlCol="0">
            <a:spAutoFit/>
          </a:bodyPr>
          <a:lstStyle/>
          <a:p>
            <a:r>
              <a:rPr lang="en-US" b="0" i="0" dirty="0">
                <a:solidFill>
                  <a:schemeClr val="accent1"/>
                </a:solidFill>
                <a:effectLst/>
                <a:latin typeface="Century Gothic" panose="020B0502020202020204" pitchFamily="34" charset="0"/>
              </a:rPr>
              <a:t>Paul Brest</a:t>
            </a:r>
            <a:r>
              <a:rPr lang="en-US" b="0" i="0" dirty="0">
                <a:effectLst/>
                <a:latin typeface="Century Gothic" panose="020B0502020202020204" pitchFamily="34" charset="0"/>
              </a:rPr>
              <a:t>, professor emeritus at Stanford Law School, and </a:t>
            </a:r>
            <a:r>
              <a:rPr lang="en-US" b="0" i="0" dirty="0">
                <a:solidFill>
                  <a:schemeClr val="accent1"/>
                </a:solidFill>
                <a:effectLst/>
                <a:latin typeface="Century Gothic" panose="020B0502020202020204" pitchFamily="34" charset="0"/>
              </a:rPr>
              <a:t>Emily Levine,</a:t>
            </a:r>
            <a:r>
              <a:rPr lang="en-US" b="0" i="0" dirty="0">
                <a:effectLst/>
                <a:latin typeface="Century Gothic" panose="020B0502020202020204" pitchFamily="34" charset="0"/>
              </a:rPr>
              <a:t> associate professor at Stanford</a:t>
            </a:r>
            <a:endParaRPr lang="en-US" dirty="0">
              <a:latin typeface="Century Gothic" panose="020B0502020202020204" pitchFamily="34" charset="0"/>
            </a:endParaRPr>
          </a:p>
        </p:txBody>
      </p:sp>
    </p:spTree>
    <p:extLst>
      <p:ext uri="{BB962C8B-B14F-4D97-AF65-F5344CB8AC3E}">
        <p14:creationId xmlns:p14="http://schemas.microsoft.com/office/powerpoint/2010/main" val="354825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8D2F0787-38DC-7A5B-2B71-4534324BA615}"/>
              </a:ext>
            </a:extLst>
          </p:cNvPr>
          <p:cNvSpPr txBox="1"/>
          <p:nvPr/>
        </p:nvSpPr>
        <p:spPr>
          <a:xfrm>
            <a:off x="2448684" y="2601061"/>
            <a:ext cx="7709096" cy="2246769"/>
          </a:xfrm>
          <a:prstGeom prst="rect">
            <a:avLst/>
          </a:prstGeom>
          <a:noFill/>
        </p:spPr>
        <p:txBody>
          <a:bodyPr wrap="square">
            <a:spAutoFit/>
          </a:bodyPr>
          <a:lstStyle/>
          <a:p>
            <a:pPr>
              <a:spcAft>
                <a:spcPts val="600"/>
              </a:spcAft>
            </a:pPr>
            <a:r>
              <a:rPr lang="en-US" sz="2400" dirty="0">
                <a:solidFill>
                  <a:srgbClr val="FFC000"/>
                </a:solidFill>
                <a:latin typeface="Century Gothic" panose="020B0502020202020204" pitchFamily="34" charset="0"/>
                <a:cs typeface="Calibri" panose="020F0502020204030204" pitchFamily="34" charset="0"/>
              </a:rPr>
              <a:t>2018 Data – Higher Ed lacks diversity of thought</a:t>
            </a:r>
          </a:p>
          <a:p>
            <a:pPr>
              <a:spcAft>
                <a:spcPts val="600"/>
              </a:spcAft>
            </a:pPr>
            <a:endParaRPr lang="en-US" sz="2400" dirty="0">
              <a:solidFill>
                <a:srgbClr val="FFC000"/>
              </a:solidFill>
              <a:latin typeface="Century Gothic" panose="020B050202020202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42% of students centrist and 20% on right</a:t>
            </a:r>
          </a:p>
          <a:p>
            <a:pPr marL="285750" indent="-285750">
              <a:spcAft>
                <a:spcPts val="6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13% of professors on right (6:1 ratio) </a:t>
            </a:r>
          </a:p>
          <a:p>
            <a:pPr marL="285750" indent="-285750">
              <a:spcAft>
                <a:spcPts val="6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5% administrators on right (12:1 ratio)</a:t>
            </a:r>
          </a:p>
        </p:txBody>
      </p:sp>
      <p:sp>
        <p:nvSpPr>
          <p:cNvPr id="5" name="TextBox 4">
            <a:extLst>
              <a:ext uri="{FF2B5EF4-FFF2-40B4-BE49-F238E27FC236}">
                <a16:creationId xmlns:a16="http://schemas.microsoft.com/office/drawing/2014/main" id="{7EBBF900-482E-20E0-2926-AA32BFEF8FEF}"/>
              </a:ext>
            </a:extLst>
          </p:cNvPr>
          <p:cNvSpPr txBox="1"/>
          <p:nvPr/>
        </p:nvSpPr>
        <p:spPr>
          <a:xfrm>
            <a:off x="1392702" y="1119120"/>
            <a:ext cx="9821061" cy="1200329"/>
          </a:xfrm>
          <a:prstGeom prst="rect">
            <a:avLst/>
          </a:prstGeom>
          <a:noFill/>
        </p:spPr>
        <p:txBody>
          <a:bodyPr wrap="square" rtlCol="0">
            <a:spAutoFit/>
          </a:bodyPr>
          <a:lstStyle/>
          <a:p>
            <a:r>
              <a:rPr lang="en-US" sz="2400" dirty="0">
                <a:latin typeface="Century Gothic" panose="020B0502020202020204" pitchFamily="34" charset="0"/>
                <a:cs typeface="Calibri" panose="020F0502020204030204" pitchFamily="34" charset="0"/>
              </a:rPr>
              <a:t>“Real danger in hiring so many staff who don’t engage in teaching or research isn’t the expense but how it corrupts the core mission of higher education.” </a:t>
            </a:r>
            <a:r>
              <a:rPr lang="en-US" sz="1600" dirty="0">
                <a:solidFill>
                  <a:srgbClr val="FFC000"/>
                </a:solidFill>
                <a:latin typeface="Century Gothic" panose="020B0502020202020204" pitchFamily="34" charset="0"/>
                <a:cs typeface="Calibri" panose="020F0502020204030204" pitchFamily="34" charset="0"/>
              </a:rPr>
              <a:t>--Jay Greene (Heritage Foundation</a:t>
            </a:r>
            <a:r>
              <a:rPr lang="en-US" dirty="0">
                <a:solidFill>
                  <a:srgbClr val="FFC000"/>
                </a:solidFill>
                <a:latin typeface="Century Gothic" panose="020B0502020202020204" pitchFamily="34" charset="0"/>
              </a:rPr>
              <a:t>)</a:t>
            </a:r>
          </a:p>
        </p:txBody>
      </p:sp>
      <p:sp>
        <p:nvSpPr>
          <p:cNvPr id="8" name="TextBox 7">
            <a:extLst>
              <a:ext uri="{FF2B5EF4-FFF2-40B4-BE49-F238E27FC236}">
                <a16:creationId xmlns:a16="http://schemas.microsoft.com/office/drawing/2014/main" id="{9D7832AE-EA12-E986-41E5-43BC9993DBC2}"/>
              </a:ext>
            </a:extLst>
          </p:cNvPr>
          <p:cNvSpPr txBox="1"/>
          <p:nvPr/>
        </p:nvSpPr>
        <p:spPr>
          <a:xfrm>
            <a:off x="3152726" y="335382"/>
            <a:ext cx="5886548"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Ideological Homogeneity</a:t>
            </a:r>
          </a:p>
        </p:txBody>
      </p:sp>
      <p:sp>
        <p:nvSpPr>
          <p:cNvPr id="9" name="TextBox 8">
            <a:extLst>
              <a:ext uri="{FF2B5EF4-FFF2-40B4-BE49-F238E27FC236}">
                <a16:creationId xmlns:a16="http://schemas.microsoft.com/office/drawing/2014/main" id="{A2205DAA-BFB6-BB38-732C-294E1C402FD1}"/>
              </a:ext>
            </a:extLst>
          </p:cNvPr>
          <p:cNvSpPr txBox="1"/>
          <p:nvPr/>
        </p:nvSpPr>
        <p:spPr>
          <a:xfrm>
            <a:off x="301323" y="5129442"/>
            <a:ext cx="6880410" cy="1200329"/>
          </a:xfrm>
          <a:prstGeom prst="rect">
            <a:avLst/>
          </a:prstGeom>
          <a:noFill/>
        </p:spPr>
        <p:txBody>
          <a:bodyPr wrap="none" rtlCol="0">
            <a:spAutoFit/>
          </a:bodyPr>
          <a:lstStyle/>
          <a:p>
            <a:r>
              <a:rPr lang="en-US" sz="2400" dirty="0">
                <a:solidFill>
                  <a:schemeClr val="accent1"/>
                </a:solidFill>
                <a:latin typeface="Century Gothic" panose="020B0502020202020204" pitchFamily="34" charset="0"/>
              </a:rPr>
              <a:t>What does this mean for viewpoint diversity? </a:t>
            </a:r>
          </a:p>
          <a:p>
            <a:r>
              <a:rPr lang="en-US" sz="2400" dirty="0">
                <a:solidFill>
                  <a:schemeClr val="accent1"/>
                </a:solidFill>
                <a:latin typeface="Century Gothic" panose="020B0502020202020204" pitchFamily="34" charset="0"/>
              </a:rPr>
              <a:t>Self-censoring? </a:t>
            </a:r>
          </a:p>
          <a:p>
            <a:r>
              <a:rPr lang="en-US" sz="2400" dirty="0">
                <a:solidFill>
                  <a:schemeClr val="accent1"/>
                </a:solidFill>
                <a:latin typeface="Century Gothic" panose="020B0502020202020204" pitchFamily="34" charset="0"/>
              </a:rPr>
              <a:t>Pressure to conform?</a:t>
            </a:r>
          </a:p>
        </p:txBody>
      </p:sp>
    </p:spTree>
    <p:extLst>
      <p:ext uri="{BB962C8B-B14F-4D97-AF65-F5344CB8AC3E}">
        <p14:creationId xmlns:p14="http://schemas.microsoft.com/office/powerpoint/2010/main" val="219660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4" name="Picture 4" descr="International protests over the death of George Floyd, video - Ya Libnan">
            <a:extLst>
              <a:ext uri="{FF2B5EF4-FFF2-40B4-BE49-F238E27FC236}">
                <a16:creationId xmlns:a16="http://schemas.microsoft.com/office/drawing/2014/main" id="{A117C29F-1D07-4351-45B8-AA9EEABEE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39" y="122888"/>
            <a:ext cx="3310837" cy="2479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Why some people don't want a Covid-19 vaccine - BBC Future">
            <a:extLst>
              <a:ext uri="{FF2B5EF4-FFF2-40B4-BE49-F238E27FC236}">
                <a16:creationId xmlns:a16="http://schemas.microsoft.com/office/drawing/2014/main" id="{1825D8B5-A201-2160-ED45-C6654CB2B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952" y="392903"/>
            <a:ext cx="4600618" cy="2581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w Do You Politely Tell Someone To Follow Pandemic Rules? : Goats and ...">
            <a:extLst>
              <a:ext uri="{FF2B5EF4-FFF2-40B4-BE49-F238E27FC236}">
                <a16:creationId xmlns:a16="http://schemas.microsoft.com/office/drawing/2014/main" id="{3EF97A31-99FB-9CE6-F129-AEC5FE815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913" y="3374260"/>
            <a:ext cx="3950695" cy="22170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B617DB-D038-014E-4BBC-4E997A2C178D}"/>
              </a:ext>
            </a:extLst>
          </p:cNvPr>
          <p:cNvSpPr txBox="1"/>
          <p:nvPr/>
        </p:nvSpPr>
        <p:spPr>
          <a:xfrm>
            <a:off x="3502761" y="186788"/>
            <a:ext cx="3881191"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Covid and Floyd</a:t>
            </a:r>
          </a:p>
        </p:txBody>
      </p:sp>
      <p:sp>
        <p:nvSpPr>
          <p:cNvPr id="9" name="TextBox 8">
            <a:extLst>
              <a:ext uri="{FF2B5EF4-FFF2-40B4-BE49-F238E27FC236}">
                <a16:creationId xmlns:a16="http://schemas.microsoft.com/office/drawing/2014/main" id="{72E39980-5071-9D13-AA3F-E2EB14536B87}"/>
              </a:ext>
            </a:extLst>
          </p:cNvPr>
          <p:cNvSpPr txBox="1"/>
          <p:nvPr/>
        </p:nvSpPr>
        <p:spPr>
          <a:xfrm>
            <a:off x="196340" y="3038584"/>
            <a:ext cx="7020386" cy="3477875"/>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b="0" i="0" dirty="0">
                <a:effectLst/>
                <a:latin typeface="Century Gothic" panose="020B0502020202020204" pitchFamily="34" charset="0"/>
              </a:rPr>
              <a:t>Campus protests selectively supported</a:t>
            </a:r>
          </a:p>
          <a:p>
            <a:pPr marL="342900" indent="-342900">
              <a:spcAft>
                <a:spcPts val="1200"/>
              </a:spcAft>
              <a:buFont typeface="Arial" panose="020B0604020202020204" pitchFamily="34" charset="0"/>
              <a:buChar char="•"/>
            </a:pPr>
            <a:r>
              <a:rPr lang="en-US" sz="2000" b="0" i="0" dirty="0">
                <a:effectLst/>
                <a:latin typeface="Century Gothic" panose="020B0502020202020204" pitchFamily="34" charset="0"/>
              </a:rPr>
              <a:t>Masking, vaccine, BLM statements mandatory</a:t>
            </a:r>
          </a:p>
          <a:p>
            <a:pPr marL="342900" indent="-342900">
              <a:spcAft>
                <a:spcPts val="1200"/>
              </a:spcAft>
              <a:buFont typeface="Arial" panose="020B0604020202020204" pitchFamily="34" charset="0"/>
              <a:buChar char="•"/>
            </a:pPr>
            <a:r>
              <a:rPr lang="en-US" sz="2000" b="0" i="0" dirty="0">
                <a:effectLst/>
                <a:latin typeface="Century Gothic" panose="020B0502020202020204" pitchFamily="34" charset="0"/>
              </a:rPr>
              <a:t>Virtue Signaling as academic and social currency</a:t>
            </a:r>
          </a:p>
          <a:p>
            <a:pPr marL="342900" indent="-342900">
              <a:spcAft>
                <a:spcPts val="1200"/>
              </a:spcAft>
              <a:buFont typeface="Arial" panose="020B0604020202020204" pitchFamily="34" charset="0"/>
              <a:buChar char="•"/>
            </a:pPr>
            <a:r>
              <a:rPr lang="en-US" sz="2000" dirty="0">
                <a:latin typeface="Century Gothic" panose="020B0502020202020204" pitchFamily="34" charset="0"/>
              </a:rPr>
              <a:t>Compelled Speech, conformity is moral expectation</a:t>
            </a:r>
          </a:p>
          <a:p>
            <a:pPr marL="342900" indent="-342900">
              <a:spcAft>
                <a:spcPts val="1200"/>
              </a:spcAft>
              <a:buFont typeface="Arial" panose="020B0604020202020204" pitchFamily="34" charset="0"/>
              <a:buChar char="•"/>
            </a:pPr>
            <a:r>
              <a:rPr lang="en-US" sz="2000" dirty="0">
                <a:latin typeface="Century Gothic" panose="020B0502020202020204" pitchFamily="34" charset="0"/>
              </a:rPr>
              <a:t>Required to conform and obey authority</a:t>
            </a:r>
          </a:p>
          <a:p>
            <a:pPr marL="342900" indent="-342900">
              <a:spcAft>
                <a:spcPts val="1200"/>
              </a:spcAft>
              <a:buFont typeface="Arial" panose="020B0604020202020204" pitchFamily="34" charset="0"/>
              <a:buChar char="•"/>
            </a:pPr>
            <a:r>
              <a:rPr lang="en-US" sz="2000" dirty="0">
                <a:latin typeface="Century Gothic" panose="020B0502020202020204" pitchFamily="34" charset="0"/>
              </a:rPr>
              <a:t>Canceling, firings, re-education training, public apologies</a:t>
            </a:r>
          </a:p>
          <a:p>
            <a:pPr marL="342900" indent="-342900">
              <a:spcAft>
                <a:spcPts val="1200"/>
              </a:spcAft>
              <a:buFont typeface="Arial" panose="020B0604020202020204" pitchFamily="34" charset="0"/>
              <a:buChar char="•"/>
            </a:pPr>
            <a:r>
              <a:rPr lang="en-US" sz="2000" b="0" i="0" dirty="0">
                <a:effectLst/>
                <a:latin typeface="Century Gothic" panose="020B0502020202020204" pitchFamily="34" charset="0"/>
              </a:rPr>
              <a:t>Chilling of research and discussion</a:t>
            </a:r>
          </a:p>
        </p:txBody>
      </p:sp>
    </p:spTree>
    <p:extLst>
      <p:ext uri="{BB962C8B-B14F-4D97-AF65-F5344CB8AC3E}">
        <p14:creationId xmlns:p14="http://schemas.microsoft.com/office/powerpoint/2010/main" val="2834152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CB220484-1D24-BF79-5F4A-F277C16CA4B9}"/>
              </a:ext>
            </a:extLst>
          </p:cNvPr>
          <p:cNvSpPr txBox="1"/>
          <p:nvPr/>
        </p:nvSpPr>
        <p:spPr>
          <a:xfrm>
            <a:off x="948597" y="646331"/>
            <a:ext cx="10294806" cy="523220"/>
          </a:xfrm>
          <a:prstGeom prst="rect">
            <a:avLst/>
          </a:prstGeom>
          <a:noFill/>
        </p:spPr>
        <p:txBody>
          <a:bodyPr wrap="none" rtlCol="0">
            <a:spAutoFit/>
          </a:bodyPr>
          <a:lstStyle/>
          <a:p>
            <a:r>
              <a:rPr lang="en-US" sz="2800" b="1" dirty="0">
                <a:solidFill>
                  <a:schemeClr val="accent1"/>
                </a:solidFill>
                <a:latin typeface="Century Gothic" panose="020B0502020202020204" pitchFamily="34" charset="0"/>
              </a:rPr>
              <a:t>From Academic Freedom and Institutional Neutrality to . . .</a:t>
            </a:r>
            <a:endParaRPr lang="en-US" sz="2800" b="1" dirty="0">
              <a:solidFill>
                <a:schemeClr val="accent1"/>
              </a:solidFill>
            </a:endParaRPr>
          </a:p>
        </p:txBody>
      </p:sp>
      <p:sp>
        <p:nvSpPr>
          <p:cNvPr id="6" name="TextBox 5">
            <a:extLst>
              <a:ext uri="{FF2B5EF4-FFF2-40B4-BE49-F238E27FC236}">
                <a16:creationId xmlns:a16="http://schemas.microsoft.com/office/drawing/2014/main" id="{E9EFD173-4BAE-9609-A71B-D0D7578DC9F2}"/>
              </a:ext>
            </a:extLst>
          </p:cNvPr>
          <p:cNvSpPr txBox="1"/>
          <p:nvPr/>
        </p:nvSpPr>
        <p:spPr>
          <a:xfrm>
            <a:off x="60960" y="1173832"/>
            <a:ext cx="12070080" cy="5447645"/>
          </a:xfrm>
          <a:prstGeom prst="rect">
            <a:avLst/>
          </a:prstGeom>
          <a:noFill/>
        </p:spPr>
        <p:txBody>
          <a:bodyPr wrap="square" rtlCol="0">
            <a:spAutoFit/>
          </a:bodyPr>
          <a:lstStyle/>
          <a:p>
            <a:pPr marL="342900" indent="-342900">
              <a:spcAft>
                <a:spcPts val="1800"/>
              </a:spcAft>
              <a:buClr>
                <a:schemeClr val="tx1"/>
              </a:buClr>
              <a:buFont typeface="Arial" panose="020B0604020202020204" pitchFamily="34" charset="0"/>
              <a:buChar char="•"/>
            </a:pPr>
            <a:r>
              <a:rPr lang="en-US" sz="2200" dirty="0">
                <a:latin typeface="Century Gothic" panose="020B0502020202020204" pitchFamily="34" charset="0"/>
              </a:rPr>
              <a:t>NYU blamed Oct 7</a:t>
            </a:r>
            <a:r>
              <a:rPr lang="en-US" sz="2200" baseline="30000" dirty="0">
                <a:latin typeface="Century Gothic" panose="020B0502020202020204" pitchFamily="34" charset="0"/>
              </a:rPr>
              <a:t>th</a:t>
            </a:r>
            <a:r>
              <a:rPr lang="en-US" sz="2200" dirty="0">
                <a:latin typeface="Century Gothic" panose="020B0502020202020204" pitchFamily="34" charset="0"/>
              </a:rPr>
              <a:t> on Jewish State</a:t>
            </a:r>
          </a:p>
          <a:p>
            <a:pPr marL="342900" indent="-342900">
              <a:spcAft>
                <a:spcPts val="1800"/>
              </a:spcAft>
              <a:buClr>
                <a:schemeClr val="tx1"/>
              </a:buClr>
              <a:buFont typeface="Arial" panose="020B0604020202020204" pitchFamily="34" charset="0"/>
              <a:buChar char="•"/>
            </a:pPr>
            <a:r>
              <a:rPr lang="en-US" sz="2200" dirty="0">
                <a:latin typeface="Century Gothic" panose="020B0502020202020204" pitchFamily="34" charset="0"/>
                <a:cs typeface="Calibri" panose="020F0502020204030204" pitchFamily="34" charset="0"/>
              </a:rPr>
              <a:t>Northwestern Pritzker School of law training for admins to denounce their own alleged racism (“I’m Jim Speta, and I am a racist.”)</a:t>
            </a:r>
          </a:p>
          <a:p>
            <a:pPr marL="342900" indent="-342900">
              <a:spcAft>
                <a:spcPts val="1800"/>
              </a:spcAft>
              <a:buClr>
                <a:schemeClr val="tx1"/>
              </a:buClr>
              <a:buFont typeface="Arial" panose="020B0604020202020204" pitchFamily="34" charset="0"/>
              <a:buChar char="•"/>
            </a:pPr>
            <a:r>
              <a:rPr lang="en-US" sz="2200" dirty="0">
                <a:latin typeface="Century Gothic" panose="020B0502020202020204" pitchFamily="34" charset="0"/>
                <a:cs typeface="Calibri" panose="020F0502020204030204" pitchFamily="34" charset="0"/>
              </a:rPr>
              <a:t>Howard, Duke, Columbia, Penn, Cornell – created clinics on “social justice lawyering”</a:t>
            </a:r>
          </a:p>
          <a:p>
            <a:pPr marL="342900" indent="-342900">
              <a:spcAft>
                <a:spcPts val="1800"/>
              </a:spcAft>
              <a:buClr>
                <a:schemeClr val="tx1"/>
              </a:buClr>
              <a:buFont typeface="Arial" panose="020B0604020202020204" pitchFamily="34" charset="0"/>
              <a:buChar char="•"/>
            </a:pPr>
            <a:r>
              <a:rPr lang="en-US" sz="2200" dirty="0">
                <a:latin typeface="Century Gothic" panose="020B0502020202020204" pitchFamily="34" charset="0"/>
                <a:cs typeface="Calibri" panose="020F0502020204030204" pitchFamily="34" charset="0"/>
              </a:rPr>
              <a:t>Emory Law revising mission to show “commitment to antiracism”, against The Emory Free Speech Forum, claiming ”open inquiry is harmful” </a:t>
            </a:r>
            <a:r>
              <a:rPr lang="en-US" sz="2000" dirty="0">
                <a:latin typeface="Century Gothic" panose="020B0502020202020204" pitchFamily="34" charset="0"/>
              </a:rPr>
              <a:t>–</a:t>
            </a:r>
            <a:r>
              <a:rPr lang="en-US" sz="2200" dirty="0">
                <a:latin typeface="Century Gothic" panose="020B0502020202020204" pitchFamily="34" charset="0"/>
                <a:cs typeface="Calibri" panose="020F0502020204030204" pitchFamily="34" charset="0"/>
              </a:rPr>
              <a:t> </a:t>
            </a:r>
            <a:r>
              <a:rPr lang="en-US" sz="2200" dirty="0">
                <a:solidFill>
                  <a:schemeClr val="accent1"/>
                </a:solidFill>
                <a:latin typeface="Century Gothic" panose="020B0502020202020204" pitchFamily="34" charset="0"/>
                <a:cs typeface="Calibri" panose="020F0502020204030204" pitchFamily="34" charset="0"/>
              </a:rPr>
              <a:t>FAIR</a:t>
            </a:r>
            <a:r>
              <a:rPr lang="en-US" sz="2200" dirty="0">
                <a:latin typeface="Century Gothic" panose="020B0502020202020204" pitchFamily="34" charset="0"/>
                <a:cs typeface="Calibri" panose="020F0502020204030204" pitchFamily="34" charset="0"/>
              </a:rPr>
              <a:t> sent letter re: Title VI</a:t>
            </a:r>
          </a:p>
          <a:p>
            <a:pPr marL="342900" indent="-342900">
              <a:spcAft>
                <a:spcPts val="1800"/>
              </a:spcAft>
              <a:buClr>
                <a:schemeClr val="tx1"/>
              </a:buClr>
              <a:buFont typeface="Arial" panose="020B0604020202020204" pitchFamily="34" charset="0"/>
              <a:buChar char="•"/>
            </a:pPr>
            <a:r>
              <a:rPr lang="en-US" sz="2200" dirty="0">
                <a:latin typeface="Century Gothic" panose="020B0502020202020204" pitchFamily="34" charset="0"/>
                <a:cs typeface="Calibri" panose="020F0502020204030204" pitchFamily="34" charset="0"/>
              </a:rPr>
              <a:t>Study to measure “whiteness” in Law School (Case Western)</a:t>
            </a:r>
          </a:p>
          <a:p>
            <a:pPr marL="342900" indent="-342900">
              <a:spcAft>
                <a:spcPts val="1800"/>
              </a:spcAft>
              <a:buClr>
                <a:schemeClr val="tx1"/>
              </a:buClr>
              <a:buFont typeface="Arial" panose="020B0604020202020204" pitchFamily="34" charset="0"/>
              <a:buChar char="•"/>
            </a:pPr>
            <a:r>
              <a:rPr lang="en-US" sz="2200" dirty="0">
                <a:latin typeface="Century Gothic" panose="020B0502020202020204" pitchFamily="34" charset="0"/>
                <a:cs typeface="Calibri" panose="020F0502020204030204" pitchFamily="34" charset="0"/>
              </a:rPr>
              <a:t>Berkeley </a:t>
            </a:r>
            <a:r>
              <a:rPr lang="en-US" sz="2000" dirty="0">
                <a:latin typeface="Century Gothic" panose="020B0502020202020204" pitchFamily="34" charset="0"/>
              </a:rPr>
              <a:t>–</a:t>
            </a:r>
            <a:r>
              <a:rPr lang="en-US" sz="2200" dirty="0">
                <a:latin typeface="Century Gothic" panose="020B0502020202020204" pitchFamily="34" charset="0"/>
                <a:cs typeface="Calibri" panose="020F0502020204030204" pitchFamily="34" charset="0"/>
              </a:rPr>
              <a:t>  Nine student groups amended bylaws to never invite speakers who support Israel </a:t>
            </a:r>
          </a:p>
          <a:p>
            <a:pPr marL="342900" indent="-342900">
              <a:spcAft>
                <a:spcPts val="1800"/>
              </a:spcAft>
              <a:buClr>
                <a:schemeClr val="tx1"/>
              </a:buClr>
              <a:buFont typeface="Arial" panose="020B0604020202020204" pitchFamily="34" charset="0"/>
              <a:buChar char="•"/>
            </a:pPr>
            <a:r>
              <a:rPr lang="en-US" sz="2000" dirty="0">
                <a:latin typeface="Century Gothic" panose="020B0502020202020204" pitchFamily="34" charset="0"/>
                <a:cs typeface="Calibri" panose="020F0502020204030204" pitchFamily="34" charset="0"/>
              </a:rPr>
              <a:t>City U of NY Law School faculty unanimously backed student resolution to “proudly and unapologetically endorse the Palestinian-led call for BDS( Boycott, Divestment, and Sanctions) against Israel.” ALSO called for cancellation of projects that promote normalization of Israel.</a:t>
            </a:r>
            <a:endParaRPr lang="en-US" dirty="0"/>
          </a:p>
        </p:txBody>
      </p:sp>
      <p:sp>
        <p:nvSpPr>
          <p:cNvPr id="7" name="TextBox 6">
            <a:extLst>
              <a:ext uri="{FF2B5EF4-FFF2-40B4-BE49-F238E27FC236}">
                <a16:creationId xmlns:a16="http://schemas.microsoft.com/office/drawing/2014/main" id="{A27F7B7E-4554-04EF-4E7B-3E7C79E2C2A9}"/>
              </a:ext>
            </a:extLst>
          </p:cNvPr>
          <p:cNvSpPr txBox="1"/>
          <p:nvPr/>
        </p:nvSpPr>
        <p:spPr>
          <a:xfrm>
            <a:off x="3956558" y="0"/>
            <a:ext cx="3340979" cy="646331"/>
          </a:xfrm>
          <a:prstGeom prst="rect">
            <a:avLst/>
          </a:prstGeom>
          <a:noFill/>
        </p:spPr>
        <p:txBody>
          <a:bodyPr wrap="none" rtlCol="0">
            <a:spAutoFit/>
          </a:bodyPr>
          <a:lstStyle/>
          <a:p>
            <a:pPr algn="ctr"/>
            <a:r>
              <a:rPr lang="en-US" sz="3600" b="1" dirty="0">
                <a:solidFill>
                  <a:schemeClr val="accent1"/>
                </a:solidFill>
                <a:latin typeface="Century Gothic" panose="020B0502020202020204" pitchFamily="34" charset="0"/>
              </a:rPr>
              <a:t>Slippery Slope</a:t>
            </a:r>
          </a:p>
        </p:txBody>
      </p:sp>
    </p:spTree>
    <p:extLst>
      <p:ext uri="{BB962C8B-B14F-4D97-AF65-F5344CB8AC3E}">
        <p14:creationId xmlns:p14="http://schemas.microsoft.com/office/powerpoint/2010/main" val="256473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7AB60D3-B76B-B83E-591F-35334065C8B6}"/>
              </a:ext>
            </a:extLst>
          </p:cNvPr>
          <p:cNvSpPr txBox="1"/>
          <p:nvPr/>
        </p:nvSpPr>
        <p:spPr>
          <a:xfrm>
            <a:off x="2757267" y="142922"/>
            <a:ext cx="7409401"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Reforms and Recommendations</a:t>
            </a:r>
          </a:p>
        </p:txBody>
      </p:sp>
      <p:sp>
        <p:nvSpPr>
          <p:cNvPr id="4" name="TextBox 3">
            <a:extLst>
              <a:ext uri="{FF2B5EF4-FFF2-40B4-BE49-F238E27FC236}">
                <a16:creationId xmlns:a16="http://schemas.microsoft.com/office/drawing/2014/main" id="{7435353F-16A4-326E-47FC-FEF990802EB7}"/>
              </a:ext>
            </a:extLst>
          </p:cNvPr>
          <p:cNvSpPr txBox="1"/>
          <p:nvPr/>
        </p:nvSpPr>
        <p:spPr>
          <a:xfrm>
            <a:off x="291822" y="1291506"/>
            <a:ext cx="11271822" cy="52937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Abolish DEI bureaucracies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End mandatory diversity training; Hiring and admission practices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Stop political coercion </a:t>
            </a:r>
            <a:r>
              <a:rPr lang="en-US" dirty="0">
                <a:latin typeface="Century Gothic" panose="020B0502020202020204" pitchFamily="34" charset="0"/>
              </a:rPr>
              <a:t>(pronouns, land acknowledgements)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Eliminate identity-based preferences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Revise accreditation standards and enable alternative accreditation agencies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Promote rankings of speech freedoms and neutrality</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Restore the core mission of law schools </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Encourage viewpoint diversity </a:t>
            </a:r>
            <a:r>
              <a:rPr lang="en-US" dirty="0">
                <a:latin typeface="Century Gothic" panose="020B0502020202020204" pitchFamily="34" charset="0"/>
              </a:rPr>
              <a:t>(stop infantilizing students; they’re not fragile, emotionally distraught children)</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Foster civil dialogue over safe spaces </a:t>
            </a:r>
            <a:r>
              <a:rPr lang="en-US" dirty="0">
                <a:latin typeface="Century Gothic" panose="020B0502020202020204" pitchFamily="34" charset="0"/>
              </a:rPr>
              <a:t>(don’t shield students from ideas)</a:t>
            </a:r>
          </a:p>
        </p:txBody>
      </p:sp>
    </p:spTree>
    <p:extLst>
      <p:ext uri="{BB962C8B-B14F-4D97-AF65-F5344CB8AC3E}">
        <p14:creationId xmlns:p14="http://schemas.microsoft.com/office/powerpoint/2010/main" val="154323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0C01C0-0B2F-BB40-7A42-165F2C9FC9A4}"/>
              </a:ext>
            </a:extLst>
          </p:cNvPr>
          <p:cNvSpPr txBox="1">
            <a:spLocks/>
          </p:cNvSpPr>
          <p:nvPr/>
        </p:nvSpPr>
        <p:spPr>
          <a:xfrm>
            <a:off x="2778351" y="376118"/>
            <a:ext cx="8870093" cy="6105763"/>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342900" indent="-342900" algn="l">
              <a:buClr>
                <a:srgbClr val="FFC000"/>
              </a:buClr>
              <a:buFont typeface="Arial" panose="020B0604020202020204" pitchFamily="34" charset="0"/>
              <a:buChar char="•"/>
            </a:pPr>
            <a:r>
              <a:rPr lang="en-US" sz="24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Manhattan Institute </a:t>
            </a:r>
            <a:r>
              <a:rPr lang="en-US" sz="2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a:t>
            </a:r>
            <a:r>
              <a:rPr lang="en-US"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Director of Constitutional Studies</a:t>
            </a:r>
          </a:p>
          <a:p>
            <a:pPr marL="342900" indent="-342900" algn="l">
              <a:buClr>
                <a:srgbClr val="FFC000"/>
              </a:buClr>
              <a:buFont typeface="Arial" panose="020B0604020202020204" pitchFamily="34" charset="0"/>
              <a:buChar char="•"/>
            </a:pPr>
            <a:r>
              <a:rPr lang="en-US" sz="24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Georgetown Law School Center for the Constitution </a:t>
            </a:r>
            <a:r>
              <a:rPr lang="en-US" sz="2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a:t>
            </a:r>
            <a:r>
              <a:rPr lang="en-US" sz="24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 </a:t>
            </a:r>
            <a:r>
              <a:rPr lang="en-US" sz="24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Executive Director (for a few months in 2022)</a:t>
            </a:r>
          </a:p>
          <a:p>
            <a:pPr marL="342900" indent="-342900" algn="l">
              <a:buClr>
                <a:srgbClr val="FFC000"/>
              </a:buClr>
              <a:buFont typeface="Arial" panose="020B0604020202020204" pitchFamily="34" charset="0"/>
              <a:buChar char="•"/>
            </a:pPr>
            <a:r>
              <a:rPr lang="en-US" sz="24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Books, Articles </a:t>
            </a:r>
            <a:r>
              <a:rPr lang="en-US" sz="24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a:t>
            </a:r>
            <a:r>
              <a:rPr lang="en-US" sz="2400" i="1" dirty="0">
                <a:solidFill>
                  <a:schemeClr val="tx1"/>
                </a:solidFill>
                <a:latin typeface="Century Gothic" panose="020B0502020202020204" pitchFamily="34" charset="0"/>
                <a:cs typeface="Times New Roman" panose="02020603050405020304" pitchFamily="18" charset="0"/>
              </a:rPr>
              <a:t>Wall Street Journal</a:t>
            </a:r>
            <a:r>
              <a:rPr lang="en-US" sz="2400" dirty="0">
                <a:solidFill>
                  <a:schemeClr val="tx1"/>
                </a:solidFill>
                <a:latin typeface="Century Gothic" panose="020B0502020202020204" pitchFamily="34" charset="0"/>
                <a:cs typeface="Times New Roman" panose="02020603050405020304" pitchFamily="18" charset="0"/>
              </a:rPr>
              <a:t>, </a:t>
            </a:r>
            <a:r>
              <a:rPr lang="en-US" sz="2400" i="1" dirty="0">
                <a:solidFill>
                  <a:schemeClr val="tx1"/>
                </a:solidFill>
                <a:latin typeface="Century Gothic" panose="020B0502020202020204" pitchFamily="34" charset="0"/>
                <a:cs typeface="Times New Roman" panose="02020603050405020304" pitchFamily="18" charset="0"/>
              </a:rPr>
              <a:t>Harvard Journal of Law</a:t>
            </a:r>
            <a:r>
              <a:rPr lang="en-US" sz="2400" dirty="0">
                <a:solidFill>
                  <a:schemeClr val="tx1"/>
                </a:solidFill>
                <a:latin typeface="Century Gothic" panose="020B0502020202020204" pitchFamily="34" charset="0"/>
                <a:cs typeface="Times New Roman" panose="02020603050405020304" pitchFamily="18" charset="0"/>
              </a:rPr>
              <a:t>, </a:t>
            </a:r>
            <a:r>
              <a:rPr lang="en-US" sz="2400" i="1" dirty="0">
                <a:solidFill>
                  <a:schemeClr val="tx1"/>
                </a:solidFill>
                <a:latin typeface="Century Gothic" panose="020B0502020202020204" pitchFamily="34" charset="0"/>
                <a:cs typeface="Times New Roman" panose="02020603050405020304" pitchFamily="18" charset="0"/>
              </a:rPr>
              <a:t>Washington Post</a:t>
            </a:r>
            <a:r>
              <a:rPr lang="en-US" sz="2400" dirty="0">
                <a:solidFill>
                  <a:schemeClr val="tx1"/>
                </a:solidFill>
                <a:latin typeface="Century Gothic" panose="020B0502020202020204" pitchFamily="34" charset="0"/>
                <a:cs typeface="Times New Roman" panose="02020603050405020304" pitchFamily="18" charset="0"/>
              </a:rPr>
              <a:t>, </a:t>
            </a:r>
            <a:r>
              <a:rPr lang="en-US" sz="2400" i="1" dirty="0">
                <a:solidFill>
                  <a:schemeClr val="tx1"/>
                </a:solidFill>
                <a:latin typeface="Century Gothic" panose="020B0502020202020204" pitchFamily="34" charset="0"/>
                <a:cs typeface="Times New Roman" panose="02020603050405020304" pitchFamily="18" charset="0"/>
              </a:rPr>
              <a:t>LA Times</a:t>
            </a:r>
            <a:r>
              <a:rPr lang="en-US" sz="2400" dirty="0">
                <a:solidFill>
                  <a:schemeClr val="tx1"/>
                </a:solidFill>
                <a:latin typeface="Century Gothic" panose="020B0502020202020204" pitchFamily="34" charset="0"/>
                <a:cs typeface="Times New Roman" panose="02020603050405020304" pitchFamily="18" charset="0"/>
              </a:rPr>
              <a:t>, </a:t>
            </a:r>
            <a:r>
              <a:rPr lang="en-US" sz="2400" i="1" dirty="0">
                <a:solidFill>
                  <a:schemeClr val="tx1"/>
                </a:solidFill>
                <a:latin typeface="Century Gothic" panose="020B0502020202020204" pitchFamily="34" charset="0"/>
                <a:cs typeface="Times New Roman" panose="02020603050405020304" pitchFamily="18" charset="0"/>
              </a:rPr>
              <a:t>USA Today</a:t>
            </a:r>
            <a:r>
              <a:rPr lang="en-US" sz="2400" dirty="0">
                <a:solidFill>
                  <a:schemeClr val="tx1"/>
                </a:solidFill>
                <a:latin typeface="Century Gothic" panose="020B0502020202020204" pitchFamily="34" charset="0"/>
                <a:cs typeface="Times New Roman" panose="02020603050405020304" pitchFamily="18" charset="0"/>
              </a:rPr>
              <a:t>, </a:t>
            </a:r>
            <a:r>
              <a:rPr lang="en-US" sz="2400" i="1" dirty="0">
                <a:solidFill>
                  <a:schemeClr val="tx1"/>
                </a:solidFill>
                <a:latin typeface="Century Gothic" panose="020B0502020202020204" pitchFamily="34" charset="0"/>
                <a:cs typeface="Times New Roman" panose="02020603050405020304" pitchFamily="18" charset="0"/>
              </a:rPr>
              <a:t>National Review</a:t>
            </a:r>
            <a:r>
              <a:rPr lang="en-US" sz="2400" dirty="0">
                <a:solidFill>
                  <a:schemeClr val="tx1"/>
                </a:solidFill>
                <a:latin typeface="Century Gothic" panose="020B0502020202020204" pitchFamily="34" charset="0"/>
                <a:cs typeface="Times New Roman" panose="02020603050405020304" pitchFamily="18" charset="0"/>
              </a:rPr>
              <a:t>, and </a:t>
            </a:r>
            <a:r>
              <a:rPr lang="en-US" sz="2400" i="1" dirty="0">
                <a:solidFill>
                  <a:schemeClr val="tx1"/>
                </a:solidFill>
                <a:latin typeface="Century Gothic" panose="020B0502020202020204" pitchFamily="34" charset="0"/>
                <a:cs typeface="Times New Roman" panose="02020603050405020304" pitchFamily="18" charset="0"/>
              </a:rPr>
              <a:t>Newsweek</a:t>
            </a:r>
            <a:r>
              <a:rPr lang="en-US" sz="2400" dirty="0">
                <a:solidFill>
                  <a:schemeClr val="tx1"/>
                </a:solidFill>
                <a:latin typeface="Century Gothic" panose="020B0502020202020204" pitchFamily="34" charset="0"/>
                <a:cs typeface="Times New Roman" panose="02020603050405020304" pitchFamily="18" charset="0"/>
              </a:rPr>
              <a:t>. </a:t>
            </a:r>
          </a:p>
          <a:p>
            <a:pPr marL="342900" indent="-342900" algn="l">
              <a:buClr>
                <a:srgbClr val="FFC000"/>
              </a:buClr>
              <a:buFont typeface="Arial" panose="020B0604020202020204" pitchFamily="34" charset="0"/>
              <a:buChar char="•"/>
            </a:pPr>
            <a:r>
              <a:rPr lang="en-US" sz="2400" b="1" dirty="0">
                <a:solidFill>
                  <a:schemeClr val="accent1"/>
                </a:solidFill>
                <a:latin typeface="Century Gothic" panose="020B0502020202020204" pitchFamily="34" charset="0"/>
                <a:cs typeface="Times New Roman" panose="02020603050405020304" pitchFamily="18" charset="0"/>
              </a:rPr>
              <a:t>Cato Institute </a:t>
            </a:r>
            <a:r>
              <a:rPr lang="en-US" sz="2400" b="1" dirty="0">
                <a:solidFill>
                  <a:schemeClr val="tx1"/>
                </a:solidFill>
                <a:latin typeface="Century Gothic" panose="020B0502020202020204" pitchFamily="34" charset="0"/>
                <a:cs typeface="Times New Roman" panose="02020603050405020304" pitchFamily="18" charset="0"/>
              </a:rPr>
              <a:t>-</a:t>
            </a:r>
            <a:r>
              <a:rPr lang="en-US" sz="2400" dirty="0">
                <a:solidFill>
                  <a:schemeClr val="tx1"/>
                </a:solidFill>
                <a:latin typeface="Century Gothic" panose="020B0502020202020204" pitchFamily="34" charset="0"/>
                <a:cs typeface="Times New Roman" panose="02020603050405020304" pitchFamily="18" charset="0"/>
              </a:rPr>
              <a:t> Director </a:t>
            </a:r>
          </a:p>
          <a:p>
            <a:pPr marL="342900" indent="-342900" algn="l">
              <a:buClr>
                <a:srgbClr val="FFC000"/>
              </a:buClr>
              <a:buFont typeface="Arial" panose="020B0604020202020204" pitchFamily="34" charset="0"/>
              <a:buChar char="•"/>
            </a:pPr>
            <a:r>
              <a:rPr lang="en-US" sz="2400" b="1" dirty="0">
                <a:solidFill>
                  <a:schemeClr val="accent1"/>
                </a:solidFill>
                <a:latin typeface="Century Gothic" panose="020B0502020202020204" pitchFamily="34" charset="0"/>
                <a:cs typeface="Times New Roman" panose="02020603050405020304" pitchFamily="18" charset="0"/>
              </a:rPr>
              <a:t>George Washington University </a:t>
            </a:r>
            <a:r>
              <a:rPr lang="en-US" sz="2400" dirty="0">
                <a:solidFill>
                  <a:schemeClr val="tx1"/>
                </a:solidFill>
                <a:latin typeface="Century Gothic" panose="020B0502020202020204" pitchFamily="34" charset="0"/>
                <a:cs typeface="Times New Roman" panose="02020603050405020304" pitchFamily="18" charset="0"/>
              </a:rPr>
              <a:t>and </a:t>
            </a:r>
            <a:r>
              <a:rPr lang="en-US" sz="2400" b="1" dirty="0">
                <a:solidFill>
                  <a:schemeClr val="accent1"/>
                </a:solidFill>
                <a:latin typeface="Century Gothic" panose="020B0502020202020204" pitchFamily="34" charset="0"/>
                <a:cs typeface="Times New Roman" panose="02020603050405020304" pitchFamily="18" charset="0"/>
              </a:rPr>
              <a:t>University of Mississippi</a:t>
            </a:r>
            <a:r>
              <a:rPr lang="en-US" sz="2400" dirty="0">
                <a:solidFill>
                  <a:schemeClr val="tx1"/>
                </a:solidFill>
                <a:latin typeface="Century Gothic" panose="020B0502020202020204" pitchFamily="34" charset="0"/>
                <a:cs typeface="Times New Roman" panose="02020603050405020304" pitchFamily="18" charset="0"/>
              </a:rPr>
              <a:t> </a:t>
            </a:r>
            <a:r>
              <a:rPr lang="en-US" sz="2400" b="1" dirty="0">
                <a:solidFill>
                  <a:schemeClr val="tx1"/>
                </a:solidFill>
                <a:latin typeface="Century Gothic" panose="020B0502020202020204" pitchFamily="34" charset="0"/>
                <a:cs typeface="Times New Roman" panose="02020603050405020304" pitchFamily="18" charset="0"/>
              </a:rPr>
              <a:t>-</a:t>
            </a:r>
            <a:r>
              <a:rPr lang="en-US" sz="2400" dirty="0">
                <a:solidFill>
                  <a:schemeClr val="tx1"/>
                </a:solidFill>
                <a:latin typeface="Century Gothic" panose="020B0502020202020204" pitchFamily="34" charset="0"/>
                <a:cs typeface="Times New Roman" panose="02020603050405020304" pitchFamily="18" charset="0"/>
              </a:rPr>
              <a:t> Law professor</a:t>
            </a:r>
          </a:p>
          <a:p>
            <a:pPr marL="342900" indent="-342900" algn="l">
              <a:buClr>
                <a:srgbClr val="FFC000"/>
              </a:buClr>
              <a:buFont typeface="Arial" panose="020B0604020202020204" pitchFamily="34" charset="0"/>
              <a:buChar char="•"/>
            </a:pPr>
            <a:r>
              <a:rPr lang="en-US" sz="2400" b="1" dirty="0">
                <a:solidFill>
                  <a:schemeClr val="accent1"/>
                </a:solidFill>
                <a:latin typeface="Century Gothic" panose="020B0502020202020204" pitchFamily="34" charset="0"/>
                <a:cs typeface="Times New Roman" panose="02020603050405020304" pitchFamily="18" charset="0"/>
              </a:rPr>
              <a:t>BA</a:t>
            </a:r>
            <a:r>
              <a:rPr lang="en-US" sz="2400" b="1" dirty="0">
                <a:solidFill>
                  <a:schemeClr val="tx1"/>
                </a:solidFill>
                <a:latin typeface="Century Gothic" panose="020B0502020202020204" pitchFamily="34" charset="0"/>
                <a:cs typeface="Times New Roman" panose="02020603050405020304" pitchFamily="18" charset="0"/>
              </a:rPr>
              <a:t> - </a:t>
            </a:r>
            <a:r>
              <a:rPr lang="en-US" sz="2400" dirty="0">
                <a:solidFill>
                  <a:schemeClr val="tx1"/>
                </a:solidFill>
                <a:latin typeface="Century Gothic" panose="020B0502020202020204" pitchFamily="34" charset="0"/>
                <a:cs typeface="Times New Roman" panose="02020603050405020304" pitchFamily="18" charset="0"/>
              </a:rPr>
              <a:t>Princeton University, </a:t>
            </a:r>
            <a:r>
              <a:rPr lang="en-US" sz="2400" b="1" dirty="0">
                <a:solidFill>
                  <a:schemeClr val="accent1"/>
                </a:solidFill>
                <a:latin typeface="Century Gothic" panose="020B0502020202020204" pitchFamily="34" charset="0"/>
                <a:cs typeface="Times New Roman" panose="02020603050405020304" pitchFamily="18" charset="0"/>
              </a:rPr>
              <a:t>MS</a:t>
            </a:r>
            <a:r>
              <a:rPr lang="en-US" sz="2400" dirty="0">
                <a:solidFill>
                  <a:schemeClr val="tx1"/>
                </a:solidFill>
                <a:latin typeface="Century Gothic" panose="020B0502020202020204" pitchFamily="34" charset="0"/>
                <a:cs typeface="Times New Roman" panose="02020603050405020304" pitchFamily="18" charset="0"/>
              </a:rPr>
              <a:t> </a:t>
            </a:r>
            <a:r>
              <a:rPr lang="en-US" sz="2400" b="1" dirty="0">
                <a:solidFill>
                  <a:schemeClr val="tx1"/>
                </a:solidFill>
                <a:latin typeface="Century Gothic" panose="020B0502020202020204" pitchFamily="34" charset="0"/>
                <a:cs typeface="Times New Roman" panose="02020603050405020304" pitchFamily="18" charset="0"/>
              </a:rPr>
              <a:t>-</a:t>
            </a:r>
            <a:r>
              <a:rPr lang="en-US" sz="2400" dirty="0">
                <a:solidFill>
                  <a:schemeClr val="tx1"/>
                </a:solidFill>
                <a:latin typeface="Century Gothic" panose="020B0502020202020204" pitchFamily="34" charset="0"/>
                <a:cs typeface="Times New Roman" panose="02020603050405020304" pitchFamily="18" charset="0"/>
              </a:rPr>
              <a:t> London School of Economics, </a:t>
            </a:r>
            <a:r>
              <a:rPr lang="en-US" sz="2400" b="1" dirty="0">
                <a:solidFill>
                  <a:schemeClr val="accent1"/>
                </a:solidFill>
                <a:latin typeface="Century Gothic" panose="020B0502020202020204" pitchFamily="34" charset="0"/>
                <a:cs typeface="Times New Roman" panose="02020603050405020304" pitchFamily="18" charset="0"/>
              </a:rPr>
              <a:t>JD</a:t>
            </a:r>
            <a:r>
              <a:rPr lang="en-US" sz="2400" dirty="0">
                <a:solidFill>
                  <a:schemeClr val="tx1"/>
                </a:solidFill>
                <a:latin typeface="Century Gothic" panose="020B0502020202020204" pitchFamily="34" charset="0"/>
                <a:cs typeface="Times New Roman" panose="02020603050405020304" pitchFamily="18" charset="0"/>
              </a:rPr>
              <a:t> </a:t>
            </a:r>
            <a:r>
              <a:rPr lang="en-US" sz="2400" b="1" dirty="0">
                <a:solidFill>
                  <a:schemeClr val="tx1"/>
                </a:solidFill>
                <a:latin typeface="Century Gothic" panose="020B0502020202020204" pitchFamily="34" charset="0"/>
                <a:cs typeface="Times New Roman" panose="02020603050405020304" pitchFamily="18" charset="0"/>
              </a:rPr>
              <a:t>-</a:t>
            </a:r>
            <a:r>
              <a:rPr lang="en-US" sz="2400" dirty="0">
                <a:solidFill>
                  <a:schemeClr val="tx1"/>
                </a:solidFill>
                <a:latin typeface="Century Gothic" panose="020B0502020202020204" pitchFamily="34" charset="0"/>
                <a:cs typeface="Times New Roman" panose="02020603050405020304" pitchFamily="18" charset="0"/>
              </a:rPr>
              <a:t>  University of Chicago Law School</a:t>
            </a:r>
          </a:p>
          <a:p>
            <a:pPr marL="342900" indent="-342900" algn="l">
              <a:buClr>
                <a:srgbClr val="FFC000"/>
              </a:buClr>
              <a:buFont typeface="Arial" panose="020B0604020202020204" pitchFamily="34" charset="0"/>
              <a:buChar char="•"/>
            </a:pPr>
            <a:r>
              <a:rPr lang="en-US" sz="2400" dirty="0">
                <a:solidFill>
                  <a:schemeClr val="tx1"/>
                </a:solidFill>
                <a:latin typeface="Century Gothic" panose="020B0502020202020204" pitchFamily="34" charset="0"/>
                <a:cs typeface="Times New Roman" panose="02020603050405020304" pitchFamily="18" charset="0"/>
              </a:rPr>
              <a:t>Filed more than </a:t>
            </a:r>
            <a:r>
              <a:rPr lang="en-US" sz="2400" b="1" dirty="0">
                <a:solidFill>
                  <a:schemeClr val="accent1"/>
                </a:solidFill>
                <a:latin typeface="Century Gothic" panose="020B0502020202020204" pitchFamily="34" charset="0"/>
                <a:cs typeface="Times New Roman" panose="02020603050405020304" pitchFamily="18" charset="0"/>
              </a:rPr>
              <a:t>500 </a:t>
            </a:r>
            <a:r>
              <a:rPr lang="en-US" sz="2400" b="1" i="1" dirty="0">
                <a:solidFill>
                  <a:schemeClr val="accent1"/>
                </a:solidFill>
                <a:latin typeface="Century Gothic" panose="020B0502020202020204" pitchFamily="34" charset="0"/>
                <a:cs typeface="Times New Roman" panose="02020603050405020304" pitchFamily="18" charset="0"/>
              </a:rPr>
              <a:t>amicus </a:t>
            </a:r>
            <a:r>
              <a:rPr lang="en-US" sz="2400" dirty="0">
                <a:solidFill>
                  <a:schemeClr val="tx1"/>
                </a:solidFill>
                <a:latin typeface="Century Gothic" panose="020B0502020202020204" pitchFamily="34" charset="0"/>
                <a:cs typeface="Times New Roman" panose="02020603050405020304" pitchFamily="18" charset="0"/>
              </a:rPr>
              <a:t>“friend of the court” briefs in the Supreme Court.</a:t>
            </a:r>
          </a:p>
        </p:txBody>
      </p:sp>
      <p:pic>
        <p:nvPicPr>
          <p:cNvPr id="3" name="Picture 2" descr="Scholars | Manhattan Institute">
            <a:extLst>
              <a:ext uri="{FF2B5EF4-FFF2-40B4-BE49-F238E27FC236}">
                <a16:creationId xmlns:a16="http://schemas.microsoft.com/office/drawing/2014/main" id="{C33D1BA6-2BC1-E859-CD7C-6753A654E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3" y="234156"/>
            <a:ext cx="2388102" cy="2383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D9D011-35FD-B612-23BB-B8097093AE1E}"/>
              </a:ext>
            </a:extLst>
          </p:cNvPr>
          <p:cNvSpPr txBox="1"/>
          <p:nvPr/>
        </p:nvSpPr>
        <p:spPr>
          <a:xfrm>
            <a:off x="543556" y="2843212"/>
            <a:ext cx="1608133" cy="400110"/>
          </a:xfrm>
          <a:prstGeom prst="rect">
            <a:avLst/>
          </a:prstGeom>
          <a:noFill/>
        </p:spPr>
        <p:txBody>
          <a:bodyPr wrap="none" rtlCol="0">
            <a:spAutoFit/>
          </a:bodyPr>
          <a:lstStyle/>
          <a:p>
            <a:r>
              <a:rPr lang="en-US" sz="2000" dirty="0">
                <a:solidFill>
                  <a:schemeClr val="accent1"/>
                </a:solidFill>
                <a:latin typeface="Century Gothic" panose="020B0502020202020204" pitchFamily="34" charset="0"/>
              </a:rPr>
              <a:t>Ilya Shapiro</a:t>
            </a:r>
          </a:p>
        </p:txBody>
      </p:sp>
    </p:spTree>
    <p:extLst>
      <p:ext uri="{BB962C8B-B14F-4D97-AF65-F5344CB8AC3E}">
        <p14:creationId xmlns:p14="http://schemas.microsoft.com/office/powerpoint/2010/main" val="230362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56CEA363-DE03-8DB1-501F-626B74BDBF57}"/>
              </a:ext>
            </a:extLst>
          </p:cNvPr>
          <p:cNvPicPr>
            <a:picLocks noChangeAspect="1"/>
          </p:cNvPicPr>
          <p:nvPr/>
        </p:nvPicPr>
        <p:blipFill>
          <a:blip r:embed="rId3"/>
          <a:stretch>
            <a:fillRect/>
          </a:stretch>
        </p:blipFill>
        <p:spPr>
          <a:xfrm>
            <a:off x="130253" y="1460975"/>
            <a:ext cx="5595540" cy="3495782"/>
          </a:xfrm>
          <a:prstGeom prst="rect">
            <a:avLst/>
          </a:prstGeom>
        </p:spPr>
      </p:pic>
      <p:pic>
        <p:nvPicPr>
          <p:cNvPr id="7" name="Picture 6">
            <a:extLst>
              <a:ext uri="{FF2B5EF4-FFF2-40B4-BE49-F238E27FC236}">
                <a16:creationId xmlns:a16="http://schemas.microsoft.com/office/drawing/2014/main" id="{BD63FFB4-C715-EDE1-0F0F-D2E1C7C0F39A}"/>
              </a:ext>
            </a:extLst>
          </p:cNvPr>
          <p:cNvPicPr>
            <a:picLocks noChangeAspect="1"/>
          </p:cNvPicPr>
          <p:nvPr/>
        </p:nvPicPr>
        <p:blipFill>
          <a:blip r:embed="rId4"/>
          <a:stretch>
            <a:fillRect/>
          </a:stretch>
        </p:blipFill>
        <p:spPr>
          <a:xfrm>
            <a:off x="6042239" y="3639220"/>
            <a:ext cx="6019508" cy="3109663"/>
          </a:xfrm>
          <a:prstGeom prst="rect">
            <a:avLst/>
          </a:prstGeom>
        </p:spPr>
      </p:pic>
      <p:sp>
        <p:nvSpPr>
          <p:cNvPr id="9" name="TextBox 8">
            <a:extLst>
              <a:ext uri="{FF2B5EF4-FFF2-40B4-BE49-F238E27FC236}">
                <a16:creationId xmlns:a16="http://schemas.microsoft.com/office/drawing/2014/main" id="{4803F8FE-206D-A702-0666-9E53A86848DC}"/>
              </a:ext>
            </a:extLst>
          </p:cNvPr>
          <p:cNvSpPr txBox="1"/>
          <p:nvPr/>
        </p:nvSpPr>
        <p:spPr>
          <a:xfrm>
            <a:off x="410456" y="5402443"/>
            <a:ext cx="5035134" cy="523220"/>
          </a:xfrm>
          <a:prstGeom prst="rect">
            <a:avLst/>
          </a:prstGeom>
          <a:noFill/>
        </p:spPr>
        <p:txBody>
          <a:bodyPr wrap="square">
            <a:spAutoFit/>
          </a:bodyPr>
          <a:lstStyle/>
          <a:p>
            <a:r>
              <a:rPr lang="en-US" sz="2800" b="1" dirty="0">
                <a:solidFill>
                  <a:schemeClr val="accent1"/>
                </a:solidFill>
                <a:latin typeface="Century Gothic" panose="020B0502020202020204" pitchFamily="34" charset="0"/>
                <a:cs typeface="Calibri" panose="020F0502020204030204" pitchFamily="34" charset="0"/>
              </a:rPr>
              <a:t>FIRE’s Free Speech Ratings</a:t>
            </a:r>
            <a:endParaRPr lang="en-US" sz="2800" dirty="0">
              <a:solidFill>
                <a:schemeClr val="accent1"/>
              </a:solidFill>
              <a:latin typeface="Century Gothic" panose="020B0502020202020204" pitchFamily="34" charset="0"/>
            </a:endParaRPr>
          </a:p>
        </p:txBody>
      </p:sp>
      <p:sp>
        <p:nvSpPr>
          <p:cNvPr id="10" name="TextBox 9">
            <a:extLst>
              <a:ext uri="{FF2B5EF4-FFF2-40B4-BE49-F238E27FC236}">
                <a16:creationId xmlns:a16="http://schemas.microsoft.com/office/drawing/2014/main" id="{202936DF-DF54-4A48-5050-25D4D9A6A9D4}"/>
              </a:ext>
            </a:extLst>
          </p:cNvPr>
          <p:cNvSpPr txBox="1"/>
          <p:nvPr/>
        </p:nvSpPr>
        <p:spPr>
          <a:xfrm>
            <a:off x="534950" y="5880831"/>
            <a:ext cx="4414670" cy="830997"/>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https://</a:t>
            </a:r>
            <a:r>
              <a:rPr lang="en-US" sz="2400" b="1" dirty="0" err="1">
                <a:latin typeface="Calibri" panose="020F0502020204030204" pitchFamily="34" charset="0"/>
                <a:cs typeface="Calibri" panose="020F0502020204030204" pitchFamily="34" charset="0"/>
              </a:rPr>
              <a:t>rankings.thefire.org</a:t>
            </a:r>
            <a:r>
              <a:rPr lang="en-US" sz="2400" b="1" dirty="0">
                <a:latin typeface="Calibri" panose="020F0502020204030204" pitchFamily="34" charset="0"/>
                <a:cs typeface="Calibri" panose="020F0502020204030204" pitchFamily="34" charset="0"/>
              </a:rPr>
              <a:t>/rank</a:t>
            </a:r>
          </a:p>
          <a:p>
            <a:endParaRPr lang="en-US" sz="2400" b="1" dirty="0">
              <a:solidFill>
                <a:srgbClr val="FFC000"/>
              </a:solidFill>
              <a:latin typeface="Calibri" panose="020F0502020204030204" pitchFamily="34" charset="0"/>
              <a:cs typeface="Calibri" panose="020F0502020204030204" pitchFamily="34" charset="0"/>
            </a:endParaRPr>
          </a:p>
        </p:txBody>
      </p:sp>
      <p:pic>
        <p:nvPicPr>
          <p:cNvPr id="18434" name="Picture 2" descr="Foundation for Individual Rights and Expression (FIRE) — Woodhull ...">
            <a:extLst>
              <a:ext uri="{FF2B5EF4-FFF2-40B4-BE49-F238E27FC236}">
                <a16:creationId xmlns:a16="http://schemas.microsoft.com/office/drawing/2014/main" id="{5CCA5AE0-9722-A32F-0E1C-0DA158075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00288" cy="11037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9D36A3E-93D3-4A2F-FCB7-62DC962F6C9E}"/>
              </a:ext>
            </a:extLst>
          </p:cNvPr>
          <p:cNvSpPr txBox="1"/>
          <p:nvPr/>
        </p:nvSpPr>
        <p:spPr>
          <a:xfrm>
            <a:off x="6148794" y="167546"/>
            <a:ext cx="5806398"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Watchdog Organizations</a:t>
            </a:r>
          </a:p>
        </p:txBody>
      </p:sp>
    </p:spTree>
    <p:extLst>
      <p:ext uri="{BB962C8B-B14F-4D97-AF65-F5344CB8AC3E}">
        <p14:creationId xmlns:p14="http://schemas.microsoft.com/office/powerpoint/2010/main" val="410900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3" name="Picture 2" descr="&quot;How Higher Ed Is Rebranding DEI Departments&quot; - Our Study On How ...">
            <a:extLst>
              <a:ext uri="{FF2B5EF4-FFF2-40B4-BE49-F238E27FC236}">
                <a16:creationId xmlns:a16="http://schemas.microsoft.com/office/drawing/2014/main" id="{45086055-E394-9890-CB80-C5FBA0FC7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36"/>
            <a:ext cx="2965664" cy="2085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E9652A-6B4E-D23D-AB44-F912E02EA9EC}"/>
              </a:ext>
            </a:extLst>
          </p:cNvPr>
          <p:cNvSpPr txBox="1"/>
          <p:nvPr/>
        </p:nvSpPr>
        <p:spPr>
          <a:xfrm>
            <a:off x="798125" y="3767816"/>
            <a:ext cx="10701338" cy="523220"/>
          </a:xfrm>
          <a:prstGeom prst="rect">
            <a:avLst/>
          </a:prstGeom>
          <a:noFill/>
        </p:spPr>
        <p:txBody>
          <a:bodyPr wrap="square">
            <a:spAutoFit/>
          </a:bodyPr>
          <a:lstStyle/>
          <a:p>
            <a:r>
              <a:rPr lang="en-US" sz="2800" dirty="0">
                <a:solidFill>
                  <a:srgbClr val="FFC000"/>
                </a:solidFill>
                <a:latin typeface="Century Gothic" panose="020B0502020202020204" pitchFamily="34" charset="0"/>
                <a:cs typeface="Calibri" panose="020F0502020204030204" pitchFamily="34" charset="0"/>
              </a:rPr>
              <a:t>“Banning something doesn’t mean it will be eradicated”</a:t>
            </a:r>
          </a:p>
        </p:txBody>
      </p:sp>
      <p:sp>
        <p:nvSpPr>
          <p:cNvPr id="11" name="TextBox 10">
            <a:extLst>
              <a:ext uri="{FF2B5EF4-FFF2-40B4-BE49-F238E27FC236}">
                <a16:creationId xmlns:a16="http://schemas.microsoft.com/office/drawing/2014/main" id="{EEE091BA-E4F7-98DC-AA87-FBF2C0C54FFD}"/>
              </a:ext>
            </a:extLst>
          </p:cNvPr>
          <p:cNvSpPr txBox="1"/>
          <p:nvPr/>
        </p:nvSpPr>
        <p:spPr>
          <a:xfrm>
            <a:off x="2546050" y="967059"/>
            <a:ext cx="4945121" cy="523220"/>
          </a:xfrm>
          <a:prstGeom prst="rect">
            <a:avLst/>
          </a:prstGeom>
          <a:noFill/>
        </p:spPr>
        <p:txBody>
          <a:bodyPr wrap="square">
            <a:spAutoFit/>
          </a:bodyPr>
          <a:lstStyle/>
          <a:p>
            <a:pPr algn="ctr"/>
            <a:r>
              <a:rPr lang="en-US" sz="2800" b="1" dirty="0">
                <a:solidFill>
                  <a:srgbClr val="FFC000"/>
                </a:solidFill>
                <a:latin typeface="Century Gothic" panose="020B0502020202020204" pitchFamily="34" charset="0"/>
              </a:rPr>
              <a:t>Tracks DEI and CRT</a:t>
            </a:r>
            <a:endParaRPr lang="en-US" sz="2800" dirty="0">
              <a:latin typeface="Century Gothic" panose="020B0502020202020204" pitchFamily="34" charset="0"/>
            </a:endParaRPr>
          </a:p>
        </p:txBody>
      </p:sp>
      <p:sp>
        <p:nvSpPr>
          <p:cNvPr id="13" name="TextBox 12">
            <a:extLst>
              <a:ext uri="{FF2B5EF4-FFF2-40B4-BE49-F238E27FC236}">
                <a16:creationId xmlns:a16="http://schemas.microsoft.com/office/drawing/2014/main" id="{30FE64BE-8F90-F0FC-6F00-DFF7247460F2}"/>
              </a:ext>
            </a:extLst>
          </p:cNvPr>
          <p:cNvSpPr txBox="1"/>
          <p:nvPr/>
        </p:nvSpPr>
        <p:spPr>
          <a:xfrm>
            <a:off x="5011821" y="1695859"/>
            <a:ext cx="6904434" cy="1846659"/>
          </a:xfrm>
          <a:prstGeom prst="rect">
            <a:avLst/>
          </a:prstGeom>
          <a:noFill/>
        </p:spPr>
        <p:txBody>
          <a:bodyPr wrap="square">
            <a:spAutoFit/>
          </a:bodyPr>
          <a:lstStyle/>
          <a:p>
            <a:r>
              <a:rPr lang="en-US" sz="2400" dirty="0">
                <a:latin typeface="Century Gothic" panose="020B0502020202020204" pitchFamily="34" charset="0"/>
                <a:cs typeface="Calibri" panose="020F0502020204030204" pitchFamily="34" charset="0"/>
              </a:rPr>
              <a:t>Following </a:t>
            </a:r>
            <a:r>
              <a:rPr lang="en-US" sz="2400" dirty="0">
                <a:effectLst/>
                <a:latin typeface="Century Gothic" panose="020B0502020202020204" pitchFamily="34" charset="0"/>
                <a:cs typeface="Calibri" panose="020F0502020204030204" pitchFamily="34" charset="0"/>
              </a:rPr>
              <a:t>the Supreme Court decision in 2023 to reverse affirmative action in college admissions, DEI didn’t end. “It isn’t going away, it’s just going underground” </a:t>
            </a:r>
            <a:r>
              <a:rPr lang="en-US" dirty="0">
                <a:latin typeface="Century Gothic" panose="020B0502020202020204" pitchFamily="34" charset="0"/>
              </a:rPr>
              <a:t>–</a:t>
            </a:r>
            <a:r>
              <a:rPr lang="en-US" sz="1800" i="0" dirty="0">
                <a:effectLst/>
                <a:latin typeface="Calibri" panose="020F0502020204030204" pitchFamily="34" charset="0"/>
                <a:cs typeface="Calibri" panose="020F0502020204030204" pitchFamily="34" charset="0"/>
              </a:rPr>
              <a:t> </a:t>
            </a:r>
            <a:r>
              <a:rPr lang="en-US" sz="1800" i="1" dirty="0">
                <a:effectLst/>
                <a:latin typeface="Calibri" panose="020F0502020204030204" pitchFamily="34" charset="0"/>
                <a:cs typeface="Calibri" panose="020F0502020204030204" pitchFamily="34" charset="0"/>
              </a:rPr>
              <a:t>CriticalRace.org</a:t>
            </a:r>
            <a:endParaRPr lang="en-US" sz="18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E0AD054-458E-2D51-40C9-3DD3F880129B}"/>
              </a:ext>
            </a:extLst>
          </p:cNvPr>
          <p:cNvSpPr txBox="1"/>
          <p:nvPr/>
        </p:nvSpPr>
        <p:spPr>
          <a:xfrm>
            <a:off x="179430" y="2119134"/>
            <a:ext cx="2204450" cy="400110"/>
          </a:xfrm>
          <a:prstGeom prst="rect">
            <a:avLst/>
          </a:prstGeom>
          <a:noFill/>
        </p:spPr>
        <p:txBody>
          <a:bodyPr wrap="none" rtlCol="0">
            <a:spAutoFit/>
          </a:bodyPr>
          <a:lstStyle/>
          <a:p>
            <a:r>
              <a:rPr lang="en-US" sz="2000" dirty="0" err="1">
                <a:latin typeface="Century Gothic" panose="020B0502020202020204" pitchFamily="34" charset="0"/>
              </a:rPr>
              <a:t>CriticalRace.org</a:t>
            </a:r>
            <a:endParaRPr lang="en-US" sz="2000" dirty="0">
              <a:latin typeface="Century Gothic" panose="020B0502020202020204" pitchFamily="34" charset="0"/>
            </a:endParaRPr>
          </a:p>
        </p:txBody>
      </p:sp>
      <p:sp>
        <p:nvSpPr>
          <p:cNvPr id="21" name="TextBox 20">
            <a:extLst>
              <a:ext uri="{FF2B5EF4-FFF2-40B4-BE49-F238E27FC236}">
                <a16:creationId xmlns:a16="http://schemas.microsoft.com/office/drawing/2014/main" id="{D8EEC375-DA02-C167-5AEA-B2DE18BFCE06}"/>
              </a:ext>
            </a:extLst>
          </p:cNvPr>
          <p:cNvSpPr txBox="1"/>
          <p:nvPr/>
        </p:nvSpPr>
        <p:spPr>
          <a:xfrm>
            <a:off x="6148794" y="167546"/>
            <a:ext cx="5806398"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Watchdog Organizations</a:t>
            </a:r>
          </a:p>
        </p:txBody>
      </p:sp>
      <p:sp>
        <p:nvSpPr>
          <p:cNvPr id="23" name="TextBox 22">
            <a:extLst>
              <a:ext uri="{FF2B5EF4-FFF2-40B4-BE49-F238E27FC236}">
                <a16:creationId xmlns:a16="http://schemas.microsoft.com/office/drawing/2014/main" id="{6A0D997F-F122-52AF-B6EE-239579AF43BB}"/>
              </a:ext>
            </a:extLst>
          </p:cNvPr>
          <p:cNvSpPr txBox="1"/>
          <p:nvPr/>
        </p:nvSpPr>
        <p:spPr>
          <a:xfrm>
            <a:off x="2434828" y="4444210"/>
            <a:ext cx="7322343" cy="830997"/>
          </a:xfrm>
          <a:prstGeom prst="rect">
            <a:avLst/>
          </a:prstGeom>
          <a:noFill/>
        </p:spPr>
        <p:txBody>
          <a:bodyPr wrap="square">
            <a:spAutoFit/>
          </a:bodyPr>
          <a:lstStyle/>
          <a:p>
            <a:r>
              <a:rPr lang="en-US" sz="2400" b="0" i="0" dirty="0">
                <a:effectLst/>
                <a:latin typeface="Century Gothic" panose="020B0502020202020204" pitchFamily="34" charset="0"/>
                <a:cs typeface="Calibri" panose="020F0502020204030204" pitchFamily="34" charset="0"/>
              </a:rPr>
              <a:t>“Office of Access and Engagement” </a:t>
            </a:r>
          </a:p>
          <a:p>
            <a:r>
              <a:rPr lang="en-US" sz="2400" b="0" i="0" dirty="0">
                <a:effectLst/>
                <a:latin typeface="Century Gothic" panose="020B0502020202020204" pitchFamily="34" charset="0"/>
                <a:cs typeface="Calibri" panose="020F0502020204030204" pitchFamily="34" charset="0"/>
              </a:rPr>
              <a:t>“Division of Access, Opportunity, and Diversity” </a:t>
            </a:r>
            <a:endParaRPr lang="en-US" sz="2400" dirty="0">
              <a:latin typeface="Century Gothic" panose="020B0502020202020204" pitchFamily="34" charset="0"/>
            </a:endParaRPr>
          </a:p>
        </p:txBody>
      </p:sp>
      <p:sp>
        <p:nvSpPr>
          <p:cNvPr id="25" name="TextBox 24">
            <a:extLst>
              <a:ext uri="{FF2B5EF4-FFF2-40B4-BE49-F238E27FC236}">
                <a16:creationId xmlns:a16="http://schemas.microsoft.com/office/drawing/2014/main" id="{081A85A2-EA7E-CC7D-DF6C-84E85765066B}"/>
              </a:ext>
            </a:extLst>
          </p:cNvPr>
          <p:cNvSpPr txBox="1"/>
          <p:nvPr/>
        </p:nvSpPr>
        <p:spPr>
          <a:xfrm>
            <a:off x="390525" y="5567775"/>
            <a:ext cx="11801475" cy="101566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dirty="0">
                <a:effectLst/>
                <a:latin typeface="Century Gothic" panose="020B0502020202020204" pitchFamily="34" charset="0"/>
                <a:cs typeface="Calibri" panose="020F0502020204030204" pitchFamily="34" charset="0"/>
              </a:rPr>
              <a:t>**University of Alabama, Florida State, University of Iowa, University of Northern Iowa, Oklahoma State, South Dakota State, University of South Dakota, University of Tennessee (System-wide), University of Utah, and Utah Valley University.</a:t>
            </a:r>
          </a:p>
        </p:txBody>
      </p:sp>
    </p:spTree>
    <p:extLst>
      <p:ext uri="{BB962C8B-B14F-4D97-AF65-F5344CB8AC3E}">
        <p14:creationId xmlns:p14="http://schemas.microsoft.com/office/powerpoint/2010/main" val="100503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E968FC7E-64E6-CBE2-3DD7-FD8440487716}"/>
              </a:ext>
            </a:extLst>
          </p:cNvPr>
          <p:cNvSpPr txBox="1"/>
          <p:nvPr/>
        </p:nvSpPr>
        <p:spPr>
          <a:xfrm>
            <a:off x="703386" y="2475913"/>
            <a:ext cx="10522634" cy="329320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Creating non-CRT based Ethnics Studies and Civics curriculum for K-12 along with white papers critiquing harmful Ethnic Studies courses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Monitoring accreditation rules and policies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Providing platforms for cancelled artists and academics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Filing OCR complaints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Legal advocacy for faculty, students, others harmed by DEI and CRT practices</a:t>
            </a:r>
          </a:p>
        </p:txBody>
      </p:sp>
      <p:pic>
        <p:nvPicPr>
          <p:cNvPr id="4" name="Picture 2">
            <a:extLst>
              <a:ext uri="{FF2B5EF4-FFF2-40B4-BE49-F238E27FC236}">
                <a16:creationId xmlns:a16="http://schemas.microsoft.com/office/drawing/2014/main" id="{EEB24B9A-D6E8-BE6E-8E00-9D67B9090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1612900" cy="1346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F5A468-A332-838B-E8D1-712F8F8F84EF}"/>
              </a:ext>
            </a:extLst>
          </p:cNvPr>
          <p:cNvSpPr txBox="1"/>
          <p:nvPr/>
        </p:nvSpPr>
        <p:spPr>
          <a:xfrm>
            <a:off x="3061504" y="249921"/>
            <a:ext cx="5806398"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Watchdog Organizations</a:t>
            </a:r>
          </a:p>
        </p:txBody>
      </p:sp>
      <p:sp>
        <p:nvSpPr>
          <p:cNvPr id="8" name="TextBox 7">
            <a:extLst>
              <a:ext uri="{FF2B5EF4-FFF2-40B4-BE49-F238E27FC236}">
                <a16:creationId xmlns:a16="http://schemas.microsoft.com/office/drawing/2014/main" id="{4318B9A6-913B-AF4C-D95D-038A5B4B3A1A}"/>
              </a:ext>
            </a:extLst>
          </p:cNvPr>
          <p:cNvSpPr txBox="1"/>
          <p:nvPr/>
        </p:nvSpPr>
        <p:spPr>
          <a:xfrm>
            <a:off x="5134187" y="1246187"/>
            <a:ext cx="1697901" cy="461665"/>
          </a:xfrm>
          <a:prstGeom prst="rect">
            <a:avLst/>
          </a:prstGeom>
          <a:noFill/>
        </p:spPr>
        <p:txBody>
          <a:bodyPr wrap="none" rtlCol="0">
            <a:spAutoFit/>
          </a:bodyPr>
          <a:lstStyle/>
          <a:p>
            <a:r>
              <a:rPr lang="en-US" sz="2400" b="1" dirty="0">
                <a:latin typeface="Century Gothic" panose="020B0502020202020204" pitchFamily="34" charset="0"/>
              </a:rPr>
              <a:t>Fair For All</a:t>
            </a:r>
          </a:p>
        </p:txBody>
      </p:sp>
    </p:spTree>
    <p:extLst>
      <p:ext uri="{BB962C8B-B14F-4D97-AF65-F5344CB8AC3E}">
        <p14:creationId xmlns:p14="http://schemas.microsoft.com/office/powerpoint/2010/main" val="45430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E968FC7E-64E6-CBE2-3DD7-FD8440487716}"/>
              </a:ext>
            </a:extLst>
          </p:cNvPr>
          <p:cNvSpPr txBox="1"/>
          <p:nvPr/>
        </p:nvSpPr>
        <p:spPr>
          <a:xfrm>
            <a:off x="3570869" y="28575"/>
            <a:ext cx="8458200" cy="6894195"/>
          </a:xfrm>
          <a:prstGeom prst="rect">
            <a:avLst/>
          </a:prstGeom>
          <a:noFill/>
        </p:spPr>
        <p:txBody>
          <a:bodyPr wrap="square" rtlCol="0">
            <a:spAutoFit/>
          </a:bodyPr>
          <a:lstStyle/>
          <a:p>
            <a:pPr>
              <a:spcBef>
                <a:spcPts val="0"/>
              </a:spcBef>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spcBef>
                <a:spcPts val="0"/>
              </a:spcBef>
              <a:buFont typeface="+mj-lt"/>
              <a:buAutoNum type="arabicPeriod"/>
            </a:pPr>
            <a:r>
              <a:rPr lang="en-US" sz="2200" dirty="0">
                <a:effectLst/>
                <a:latin typeface="Century Gothic" panose="020B0502020202020204" pitchFamily="34" charset="0"/>
                <a:ea typeface="Calibri" panose="020F0502020204030204" pitchFamily="34" charset="0"/>
                <a:cs typeface="Calibri" panose="020F0502020204030204" pitchFamily="34" charset="0"/>
              </a:rPr>
              <a:t>Can DEI co-exist with academic freedom and institutional neutrality, and should there be any boundaries to academic freedom? If so, who sets them—and how can that authority be restrained? If there are no limits to academic freedom, how can an institution protect itself and its students from indoctrination?</a:t>
            </a:r>
            <a:endParaRPr lang="en-US" sz="2200" dirty="0">
              <a:latin typeface="Century Gothic" panose="020B0502020202020204" pitchFamily="34" charset="0"/>
              <a:ea typeface="Times New Roman" panose="02020603050405020304" pitchFamily="18" charset="0"/>
              <a:cs typeface="Calibri" panose="020F0502020204030204" pitchFamily="34" charset="0"/>
            </a:endParaRPr>
          </a:p>
          <a:p>
            <a:pPr marL="457200" marR="0" lvl="0" indent="-457200">
              <a:spcBef>
                <a:spcPts val="0"/>
              </a:spcBef>
              <a:spcAft>
                <a:spcPts val="0"/>
              </a:spcAft>
              <a:buFont typeface="+mj-lt"/>
              <a:buAutoNum type="arabicPeriod"/>
            </a:pPr>
            <a:endParaRPr lang="en-US" sz="2200" dirty="0">
              <a:effectLst/>
              <a:latin typeface="Century Gothic" panose="020B0502020202020204" pitchFamily="34" charset="0"/>
              <a:ea typeface="Calibri" panose="020F0502020204030204" pitchFamily="34" charset="0"/>
              <a:cs typeface="Calibri" panose="020F0502020204030204" pitchFamily="34" charset="0"/>
            </a:endParaRPr>
          </a:p>
          <a:p>
            <a:pPr marL="457200" marR="0" lvl="0" indent="-457200">
              <a:spcBef>
                <a:spcPts val="0"/>
              </a:spcBef>
              <a:spcAft>
                <a:spcPts val="0"/>
              </a:spcAft>
              <a:buFont typeface="+mj-lt"/>
              <a:buAutoNum type="arabicPeriod"/>
            </a:pPr>
            <a:r>
              <a:rPr lang="en-US" sz="2200" dirty="0">
                <a:effectLst/>
                <a:latin typeface="Century Gothic" panose="020B0502020202020204" pitchFamily="34" charset="0"/>
                <a:ea typeface="Calibri" panose="020F0502020204030204" pitchFamily="34" charset="0"/>
                <a:cs typeface="Calibri" panose="020F0502020204030204" pitchFamily="34" charset="0"/>
              </a:rPr>
              <a:t>What are the moral and civic responsibilities of educators with regar</a:t>
            </a:r>
            <a:r>
              <a:rPr lang="en-US" sz="2200" dirty="0">
                <a:latin typeface="Century Gothic" panose="020B0502020202020204" pitchFamily="34" charset="0"/>
                <a:ea typeface="Calibri" panose="020F0502020204030204" pitchFamily="34" charset="0"/>
                <a:cs typeface="Calibri" panose="020F0502020204030204" pitchFamily="34" charset="0"/>
              </a:rPr>
              <a:t>d to ideology? </a:t>
            </a:r>
            <a:r>
              <a:rPr lang="en-US" sz="2200" dirty="0">
                <a:effectLst/>
                <a:latin typeface="Century Gothic" panose="020B0502020202020204" pitchFamily="34" charset="0"/>
                <a:ea typeface="Calibri" panose="020F0502020204030204" pitchFamily="34" charset="0"/>
                <a:cs typeface="Calibri" panose="020F0502020204030204" pitchFamily="34" charset="0"/>
              </a:rPr>
              <a:t> </a:t>
            </a:r>
            <a:r>
              <a:rPr lang="en-US" sz="2200" dirty="0">
                <a:latin typeface="Century Gothic" panose="020B0502020202020204" pitchFamily="34" charset="0"/>
                <a:ea typeface="Calibri" panose="020F0502020204030204" pitchFamily="34" charset="0"/>
                <a:cs typeface="Calibri" panose="020F0502020204030204" pitchFamily="34" charset="0"/>
              </a:rPr>
              <a:t>Are there cases where leaders in academia ought take a stand and a position?</a:t>
            </a:r>
            <a:br>
              <a:rPr lang="en-US" sz="2200" dirty="0">
                <a:latin typeface="Century Gothic" panose="020B0502020202020204" pitchFamily="34" charset="0"/>
                <a:ea typeface="Calibri" panose="020F0502020204030204" pitchFamily="34" charset="0"/>
                <a:cs typeface="Calibri" panose="020F0502020204030204" pitchFamily="34" charset="0"/>
              </a:rPr>
            </a:br>
            <a:endParaRPr lang="en-US" sz="2200" dirty="0">
              <a:latin typeface="Century Gothic" panose="020B05020202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200" dirty="0">
                <a:effectLst/>
                <a:latin typeface="Century Gothic" panose="020B0502020202020204" pitchFamily="34" charset="0"/>
                <a:ea typeface="Calibri" panose="020F0502020204030204" pitchFamily="34" charset="0"/>
                <a:cs typeface="Calibri" panose="020F0502020204030204" pitchFamily="34" charset="0"/>
              </a:rPr>
              <a:t>How can individuals resist institutional pressure to conform without becoming marginalized, cancelled, or ineffective?</a:t>
            </a:r>
            <a:br>
              <a:rPr lang="en-US" sz="2200" dirty="0">
                <a:effectLst/>
                <a:latin typeface="Century Gothic" panose="020B0502020202020204" pitchFamily="34" charset="0"/>
                <a:ea typeface="Calibri" panose="020F0502020204030204" pitchFamily="34" charset="0"/>
                <a:cs typeface="Calibri" panose="020F0502020204030204" pitchFamily="34" charset="0"/>
              </a:rPr>
            </a:br>
            <a:endParaRPr lang="en-US" sz="2200" dirty="0">
              <a:effectLst/>
              <a:latin typeface="Century Gothic" panose="020B05020202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200" dirty="0">
                <a:latin typeface="Century Gothic" panose="020B0502020202020204" pitchFamily="34" charset="0"/>
                <a:ea typeface="Calibri" panose="020F0502020204030204" pitchFamily="34" charset="0"/>
                <a:cs typeface="Calibri" panose="020F0502020204030204" pitchFamily="34" charset="0"/>
              </a:rPr>
              <a:t>How can FAIR respond in accordance with its mission to </a:t>
            </a:r>
            <a:r>
              <a:rPr lang="en-US" sz="2200" b="0" i="0" dirty="0">
                <a:effectLst/>
                <a:latin typeface="Century Gothic" panose="020B0502020202020204" pitchFamily="34" charset="0"/>
              </a:rPr>
              <a:t>promote pro-human values, advocate for individual civil rights and liberties, and promote compassionate opposition to racism and intolerance?</a:t>
            </a:r>
            <a:endParaRPr lang="en-US" sz="2200" dirty="0">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6" name="Picture 2">
            <a:extLst>
              <a:ext uri="{FF2B5EF4-FFF2-40B4-BE49-F238E27FC236}">
                <a16:creationId xmlns:a16="http://schemas.microsoft.com/office/drawing/2014/main" id="{34E2AB39-1C82-BA25-00DA-4527328AE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386138" cy="2228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E3C244-4C88-9527-C645-0B582E6745B0}"/>
              </a:ext>
            </a:extLst>
          </p:cNvPr>
          <p:cNvSpPr txBox="1"/>
          <p:nvPr/>
        </p:nvSpPr>
        <p:spPr>
          <a:xfrm>
            <a:off x="347662" y="3386136"/>
            <a:ext cx="2109788" cy="830997"/>
          </a:xfrm>
          <a:prstGeom prst="rect">
            <a:avLst/>
          </a:prstGeom>
          <a:noFill/>
        </p:spPr>
        <p:txBody>
          <a:bodyPr wrap="square" rtlCol="0">
            <a:spAutoFit/>
          </a:bodyPr>
          <a:lstStyle/>
          <a:p>
            <a:pPr algn="ctr"/>
            <a:r>
              <a:rPr lang="en-US" sz="2400" b="1" dirty="0">
                <a:solidFill>
                  <a:schemeClr val="accent1"/>
                </a:solidFill>
                <a:latin typeface="Century Gothic" panose="020B0502020202020204" pitchFamily="34" charset="0"/>
              </a:rPr>
              <a:t>What do you think?</a:t>
            </a:r>
          </a:p>
        </p:txBody>
      </p:sp>
    </p:spTree>
    <p:extLst>
      <p:ext uri="{BB962C8B-B14F-4D97-AF65-F5344CB8AC3E}">
        <p14:creationId xmlns:p14="http://schemas.microsoft.com/office/powerpoint/2010/main" val="380797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3386138" y="-728663"/>
            <a:ext cx="184731" cy="369332"/>
          </a:xfrm>
          <a:prstGeom prst="rect">
            <a:avLst/>
          </a:prstGeom>
          <a:noFill/>
        </p:spPr>
        <p:txBody>
          <a:bodyPr wrap="none" rtlCol="0">
            <a:spAutoFit/>
          </a:bodyPr>
          <a:lstStyle/>
          <a:p>
            <a:endParaRPr lang="en-US" dirty="0"/>
          </a:p>
        </p:txBody>
      </p:sp>
      <p:pic>
        <p:nvPicPr>
          <p:cNvPr id="6" name="Picture 2">
            <a:extLst>
              <a:ext uri="{FF2B5EF4-FFF2-40B4-BE49-F238E27FC236}">
                <a16:creationId xmlns:a16="http://schemas.microsoft.com/office/drawing/2014/main" id="{34E2AB39-1C82-BA25-00DA-4527328AE2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601"/>
          <a:stretch/>
        </p:blipFill>
        <p:spPr bwMode="auto">
          <a:xfrm>
            <a:off x="0" y="0"/>
            <a:ext cx="2657474" cy="31575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E3C244-4C88-9527-C645-0B582E6745B0}"/>
              </a:ext>
            </a:extLst>
          </p:cNvPr>
          <p:cNvSpPr txBox="1"/>
          <p:nvPr/>
        </p:nvSpPr>
        <p:spPr>
          <a:xfrm>
            <a:off x="3522047" y="234348"/>
            <a:ext cx="7902815" cy="1077218"/>
          </a:xfrm>
          <a:prstGeom prst="rect">
            <a:avLst/>
          </a:prstGeom>
          <a:noFill/>
        </p:spPr>
        <p:txBody>
          <a:bodyPr wrap="square" rtlCol="0">
            <a:spAutoFit/>
          </a:bodyPr>
          <a:lstStyle/>
          <a:p>
            <a:pPr algn="ctr"/>
            <a:r>
              <a:rPr lang="en-US" sz="3600" b="1" dirty="0">
                <a:solidFill>
                  <a:schemeClr val="accent1"/>
                </a:solidFill>
                <a:latin typeface="Century Gothic" panose="020B0502020202020204" pitchFamily="34" charset="0"/>
              </a:rPr>
              <a:t>Thank you </a:t>
            </a:r>
          </a:p>
          <a:p>
            <a:pPr algn="ctr"/>
            <a:r>
              <a:rPr lang="en-US" sz="2800" b="1" dirty="0">
                <a:solidFill>
                  <a:schemeClr val="accent1"/>
                </a:solidFill>
                <a:latin typeface="Century Gothic" panose="020B0502020202020204" pitchFamily="34" charset="0"/>
              </a:rPr>
              <a:t>for participating and sharing your ideas</a:t>
            </a:r>
          </a:p>
        </p:txBody>
      </p:sp>
      <p:sp>
        <p:nvSpPr>
          <p:cNvPr id="4" name="TextBox 3">
            <a:extLst>
              <a:ext uri="{FF2B5EF4-FFF2-40B4-BE49-F238E27FC236}">
                <a16:creationId xmlns:a16="http://schemas.microsoft.com/office/drawing/2014/main" id="{A9CB0529-831C-7843-3B95-FC3AA2274FD7}"/>
              </a:ext>
            </a:extLst>
          </p:cNvPr>
          <p:cNvSpPr txBox="1"/>
          <p:nvPr/>
        </p:nvSpPr>
        <p:spPr>
          <a:xfrm>
            <a:off x="4717728" y="1746530"/>
            <a:ext cx="5865708" cy="800219"/>
          </a:xfrm>
          <a:prstGeom prst="rect">
            <a:avLst/>
          </a:prstGeom>
          <a:noFill/>
        </p:spPr>
        <p:txBody>
          <a:bodyPr wrap="none" rtlCol="0">
            <a:spAutoFit/>
          </a:bodyPr>
          <a:lstStyle/>
          <a:p>
            <a:r>
              <a:rPr lang="en-US" sz="2800" dirty="0">
                <a:latin typeface="Century Gothic" panose="020B0502020202020204" pitchFamily="34" charset="0"/>
              </a:rPr>
              <a:t>Next Book – June  25</a:t>
            </a:r>
            <a:r>
              <a:rPr lang="en-US" sz="2800" baseline="30000" dirty="0">
                <a:latin typeface="Century Gothic" panose="020B0502020202020204" pitchFamily="34" charset="0"/>
              </a:rPr>
              <a:t>th</a:t>
            </a:r>
            <a:r>
              <a:rPr lang="en-US" sz="2800" dirty="0">
                <a:latin typeface="Century Gothic" panose="020B0502020202020204" pitchFamily="34" charset="0"/>
              </a:rPr>
              <a:t> 7:00 PM ET</a:t>
            </a:r>
          </a:p>
          <a:p>
            <a:endParaRPr lang="en-US" dirty="0"/>
          </a:p>
        </p:txBody>
      </p:sp>
      <p:sp>
        <p:nvSpPr>
          <p:cNvPr id="8" name="TextBox 7">
            <a:extLst>
              <a:ext uri="{FF2B5EF4-FFF2-40B4-BE49-F238E27FC236}">
                <a16:creationId xmlns:a16="http://schemas.microsoft.com/office/drawing/2014/main" id="{F8FA859B-A212-C39E-C2E4-9805B5C43B9F}"/>
              </a:ext>
            </a:extLst>
          </p:cNvPr>
          <p:cNvSpPr txBox="1"/>
          <p:nvPr/>
        </p:nvSpPr>
        <p:spPr>
          <a:xfrm>
            <a:off x="171450" y="3515797"/>
            <a:ext cx="3350597" cy="1200329"/>
          </a:xfrm>
          <a:prstGeom prst="rect">
            <a:avLst/>
          </a:prstGeom>
          <a:noFill/>
        </p:spPr>
        <p:txBody>
          <a:bodyPr wrap="none" rtlCol="0">
            <a:spAutoFit/>
          </a:bodyPr>
          <a:lstStyle/>
          <a:p>
            <a:r>
              <a:rPr lang="en-US" dirty="0">
                <a:latin typeface="Century Gothic" panose="020B0502020202020204" pitchFamily="34" charset="0"/>
                <a:hlinkClick r:id="rId4">
                  <a:extLst>
                    <a:ext uri="{A12FA001-AC4F-418D-AE19-62706E023703}">
                      <ahyp:hlinkClr xmlns:ahyp="http://schemas.microsoft.com/office/drawing/2018/hyperlinkcolor" val="tx"/>
                    </a:ext>
                  </a:extLst>
                </a:hlinkClick>
              </a:rPr>
              <a:t>Karen.Howes@fairforall.org</a:t>
            </a:r>
            <a:br>
              <a:rPr lang="en-US" dirty="0">
                <a:latin typeface="Century Gothic" panose="020B0502020202020204" pitchFamily="34" charset="0"/>
              </a:rPr>
            </a:br>
            <a:endParaRPr lang="en-US" dirty="0">
              <a:latin typeface="Century Gothic" panose="020B0502020202020204" pitchFamily="34" charset="0"/>
            </a:endParaRPr>
          </a:p>
          <a:p>
            <a:r>
              <a:rPr lang="en-US" dirty="0">
                <a:latin typeface="Century Gothic" panose="020B0502020202020204" pitchFamily="34" charset="0"/>
                <a:hlinkClick r:id="rId5">
                  <a:extLst>
                    <a:ext uri="{A12FA001-AC4F-418D-AE19-62706E023703}">
                      <ahyp:hlinkClr xmlns:ahyp="http://schemas.microsoft.com/office/drawing/2018/hyperlinkcolor" val="tx"/>
                    </a:ext>
                  </a:extLst>
                </a:hlinkClick>
              </a:rPr>
              <a:t>Arnold.Huntley@fairforall.org</a:t>
            </a:r>
            <a:endParaRPr lang="en-US" dirty="0">
              <a:latin typeface="Century Gothic" panose="020B0502020202020204" pitchFamily="34" charset="0"/>
            </a:endParaRPr>
          </a:p>
          <a:p>
            <a:endParaRPr lang="en-US" dirty="0"/>
          </a:p>
        </p:txBody>
      </p:sp>
      <p:pic>
        <p:nvPicPr>
          <p:cNvPr id="24578" name="Picture 2" descr="Facing the Beast">
            <a:extLst>
              <a:ext uri="{FF2B5EF4-FFF2-40B4-BE49-F238E27FC236}">
                <a16:creationId xmlns:a16="http://schemas.microsoft.com/office/drawing/2014/main" id="{8D7CD61B-7C23-EC99-A284-7CD9D75616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600" y="2534069"/>
            <a:ext cx="228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CEFF073-8071-619C-2AF8-D3C6C59AF6C9}"/>
              </a:ext>
            </a:extLst>
          </p:cNvPr>
          <p:cNvSpPr txBox="1"/>
          <p:nvPr/>
        </p:nvSpPr>
        <p:spPr>
          <a:xfrm>
            <a:off x="6917154" y="2546749"/>
            <a:ext cx="4998621" cy="3416320"/>
          </a:xfrm>
          <a:prstGeom prst="rect">
            <a:avLst/>
          </a:prstGeom>
          <a:noFill/>
        </p:spPr>
        <p:txBody>
          <a:bodyPr wrap="square">
            <a:spAutoFit/>
          </a:bodyPr>
          <a:lstStyle/>
          <a:p>
            <a:r>
              <a:rPr lang="en-US" sz="2400" b="0" i="0" dirty="0">
                <a:effectLst/>
                <a:latin typeface="Century Gothic" panose="020B0502020202020204" pitchFamily="34" charset="0"/>
              </a:rPr>
              <a:t>NY Times best-selling author and celebrated liberal journalist, Naomi Wolf, chronicles the censorship, surveillance, lies, and violations of individual Constitutional rights that took hold during the Covid era and chronicles her personal transformation</a:t>
            </a:r>
            <a:endParaRPr lang="en-US" sz="2400" dirty="0">
              <a:latin typeface="Century Gothic" panose="020B0502020202020204" pitchFamily="34" charset="0"/>
            </a:endParaRPr>
          </a:p>
        </p:txBody>
      </p:sp>
      <p:sp>
        <p:nvSpPr>
          <p:cNvPr id="13" name="TextBox 12">
            <a:extLst>
              <a:ext uri="{FF2B5EF4-FFF2-40B4-BE49-F238E27FC236}">
                <a16:creationId xmlns:a16="http://schemas.microsoft.com/office/drawing/2014/main" id="{1CDE86D7-7E13-1B32-A0ED-4EA5F94B5643}"/>
              </a:ext>
            </a:extLst>
          </p:cNvPr>
          <p:cNvSpPr txBox="1"/>
          <p:nvPr/>
        </p:nvSpPr>
        <p:spPr>
          <a:xfrm>
            <a:off x="3477822" y="6191044"/>
            <a:ext cx="4964906" cy="461665"/>
          </a:xfrm>
          <a:prstGeom prst="rect">
            <a:avLst/>
          </a:prstGeom>
          <a:noFill/>
        </p:spPr>
        <p:txBody>
          <a:bodyPr wrap="square">
            <a:spAutoFit/>
          </a:bodyPr>
          <a:lstStyle/>
          <a:p>
            <a:r>
              <a:rPr lang="en-US" sz="2400" dirty="0">
                <a:solidFill>
                  <a:schemeClr val="accent1"/>
                </a:solidFill>
                <a:latin typeface="Century Gothic" panose="020B0502020202020204" pitchFamily="34" charset="0"/>
              </a:rPr>
              <a:t>https://</a:t>
            </a:r>
            <a:r>
              <a:rPr lang="en-US" sz="2400" dirty="0" err="1">
                <a:solidFill>
                  <a:schemeClr val="accent1"/>
                </a:solidFill>
                <a:latin typeface="Century Gothic" panose="020B0502020202020204" pitchFamily="34" charset="0"/>
              </a:rPr>
              <a:t>www.fairforall.org</a:t>
            </a:r>
            <a:r>
              <a:rPr lang="en-US" sz="2400" dirty="0">
                <a:solidFill>
                  <a:schemeClr val="accent1"/>
                </a:solidFill>
                <a:latin typeface="Century Gothic" panose="020B0502020202020204" pitchFamily="34" charset="0"/>
              </a:rPr>
              <a:t>/</a:t>
            </a:r>
          </a:p>
        </p:txBody>
      </p:sp>
    </p:spTree>
    <p:extLst>
      <p:ext uri="{BB962C8B-B14F-4D97-AF65-F5344CB8AC3E}">
        <p14:creationId xmlns:p14="http://schemas.microsoft.com/office/powerpoint/2010/main" val="278666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Harvard student groups withdraw signatures from controversial statement ...">
            <a:extLst>
              <a:ext uri="{FF2B5EF4-FFF2-40B4-BE49-F238E27FC236}">
                <a16:creationId xmlns:a16="http://schemas.microsoft.com/office/drawing/2014/main" id="{B6DE795A-2AE1-1C0D-49A0-51465A0AD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202519"/>
            <a:ext cx="4795450" cy="2697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SF Students protest DeSantis' attacks on DEI in Florida colleges ...">
            <a:extLst>
              <a:ext uri="{FF2B5EF4-FFF2-40B4-BE49-F238E27FC236}">
                <a16:creationId xmlns:a16="http://schemas.microsoft.com/office/drawing/2014/main" id="{7EA58577-9895-B293-DDB0-D1B71EB64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487" y="3832362"/>
            <a:ext cx="5139171" cy="28623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5653B2-55E5-092B-65CA-6C9A9ED41F1E}"/>
              </a:ext>
            </a:extLst>
          </p:cNvPr>
          <p:cNvSpPr txBox="1"/>
          <p:nvPr/>
        </p:nvSpPr>
        <p:spPr>
          <a:xfrm>
            <a:off x="6969263" y="61510"/>
            <a:ext cx="3231975"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Central Thesis</a:t>
            </a:r>
          </a:p>
        </p:txBody>
      </p:sp>
      <p:sp>
        <p:nvSpPr>
          <p:cNvPr id="10" name="Rectangle 1">
            <a:extLst>
              <a:ext uri="{FF2B5EF4-FFF2-40B4-BE49-F238E27FC236}">
                <a16:creationId xmlns:a16="http://schemas.microsoft.com/office/drawing/2014/main" id="{DB19946B-4A3F-39F5-327C-1BCCF18C5EFF}"/>
              </a:ext>
            </a:extLst>
          </p:cNvPr>
          <p:cNvSpPr>
            <a:spLocks noChangeArrowheads="1"/>
          </p:cNvSpPr>
          <p:nvPr/>
        </p:nvSpPr>
        <p:spPr bwMode="auto">
          <a:xfrm>
            <a:off x="5577662" y="795241"/>
            <a:ext cx="64857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Legal education is abandoning its roots</a:t>
            </a:r>
            <a:b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DEI bureaucracy is overtaking 	academic freedom</a:t>
            </a:r>
          </a:p>
          <a:p>
            <a:pPr marL="457200" marR="0" lvl="1" indent="0" algn="l" defTabSz="914400" rtl="0" eaLnBrk="0" fontAlgn="base" latinLnBrk="0" hangingPunct="0">
              <a:lnSpc>
                <a:spcPct val="100000"/>
              </a:lnSpc>
              <a:spcBef>
                <a:spcPct val="0"/>
              </a:spcBef>
              <a:spcAft>
                <a:spcPct val="0"/>
              </a:spcAft>
              <a:buClrTx/>
              <a:buSzTx/>
              <a:tabLst>
                <a:tab pos="914400" algn="l"/>
              </a:tabLst>
            </a:pPr>
            <a:endPar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Law schools are becoming ideological 	echo chambers</a:t>
            </a:r>
            <a:endParaRPr kumimoji="0" lang="en-US" altLang="en-US" sz="24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61ED006B-4D50-8873-7271-DD264F570A93}"/>
              </a:ext>
            </a:extLst>
          </p:cNvPr>
          <p:cNvSpPr>
            <a:spLocks noChangeArrowheads="1"/>
          </p:cNvSpPr>
          <p:nvPr/>
        </p:nvSpPr>
        <p:spPr bwMode="auto">
          <a:xfrm>
            <a:off x="-237072" y="3958040"/>
            <a:ext cx="5535764" cy="261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Institutional Decay in Elite Law Schools</a:t>
            </a:r>
            <a:b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Law as a Tool for Partisan Goals</a:t>
            </a:r>
            <a:b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24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Dismantling Classical Liberal Education </a:t>
            </a:r>
            <a:endParaRPr kumimoji="0" lang="en-US" altLang="en-US" sz="2400" b="0" i="0" u="none" strike="noStrike" cap="none" normalizeH="0" baseline="0" dirty="0">
              <a:ln>
                <a:noFill/>
              </a:ln>
              <a:solidFill>
                <a:schemeClr val="tx1"/>
              </a:solidFill>
              <a:effectLst/>
              <a:latin typeface="Century Gothic" panose="020B0502020202020204" pitchFamily="34" charset="0"/>
            </a:endParaRPr>
          </a:p>
        </p:txBody>
      </p:sp>
      <p:sp>
        <p:nvSpPr>
          <p:cNvPr id="13" name="TextBox 12">
            <a:extLst>
              <a:ext uri="{FF2B5EF4-FFF2-40B4-BE49-F238E27FC236}">
                <a16:creationId xmlns:a16="http://schemas.microsoft.com/office/drawing/2014/main" id="{AA42623A-22B0-EA7E-4F27-C84D708136D2}"/>
              </a:ext>
            </a:extLst>
          </p:cNvPr>
          <p:cNvSpPr txBox="1"/>
          <p:nvPr/>
        </p:nvSpPr>
        <p:spPr>
          <a:xfrm>
            <a:off x="907840" y="3105834"/>
            <a:ext cx="2863284"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Key Themes</a:t>
            </a:r>
          </a:p>
        </p:txBody>
      </p:sp>
    </p:spTree>
    <p:extLst>
      <p:ext uri="{BB962C8B-B14F-4D97-AF65-F5344CB8AC3E}">
        <p14:creationId xmlns:p14="http://schemas.microsoft.com/office/powerpoint/2010/main" val="176842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B8E21C-7BF0-1480-D2E8-D5F9622AC680}"/>
              </a:ext>
            </a:extLst>
          </p:cNvPr>
          <p:cNvSpPr txBox="1"/>
          <p:nvPr/>
        </p:nvSpPr>
        <p:spPr>
          <a:xfrm>
            <a:off x="4148553" y="106308"/>
            <a:ext cx="3409908" cy="646331"/>
          </a:xfrm>
          <a:prstGeom prst="rect">
            <a:avLst/>
          </a:prstGeom>
          <a:noFill/>
        </p:spPr>
        <p:txBody>
          <a:bodyPr wrap="none" rtlCol="0">
            <a:spAutoFit/>
          </a:bodyPr>
          <a:lstStyle/>
          <a:p>
            <a:r>
              <a:rPr lang="en-US" sz="3600" b="1" dirty="0">
                <a:solidFill>
                  <a:srgbClr val="FFC000"/>
                </a:solidFill>
                <a:latin typeface="Century Gothic" panose="020B0502020202020204" pitchFamily="34" charset="0"/>
              </a:rPr>
              <a:t>LAW SCHOOLS</a:t>
            </a:r>
            <a:endParaRPr lang="en-US" sz="3600" dirty="0">
              <a:latin typeface="Century Gothic" panose="020B0502020202020204" pitchFamily="34" charset="0"/>
            </a:endParaRPr>
          </a:p>
        </p:txBody>
      </p:sp>
      <p:pic>
        <p:nvPicPr>
          <p:cNvPr id="6" name="Picture 2" descr="The Paper Chase for Rent on DVD - DVD Netflix">
            <a:extLst>
              <a:ext uri="{FF2B5EF4-FFF2-40B4-BE49-F238E27FC236}">
                <a16:creationId xmlns:a16="http://schemas.microsoft.com/office/drawing/2014/main" id="{C5ACCB6B-2EBD-268F-4EC0-0EAC0B7153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58"/>
          <a:stretch/>
        </p:blipFill>
        <p:spPr bwMode="auto">
          <a:xfrm>
            <a:off x="140704" y="1015572"/>
            <a:ext cx="3668208" cy="18935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164A4D-1B76-4FEF-A5FB-165EC4681EC0}"/>
              </a:ext>
            </a:extLst>
          </p:cNvPr>
          <p:cNvSpPr txBox="1"/>
          <p:nvPr/>
        </p:nvSpPr>
        <p:spPr>
          <a:xfrm>
            <a:off x="448367" y="2959656"/>
            <a:ext cx="3633511" cy="369332"/>
          </a:xfrm>
          <a:prstGeom prst="rect">
            <a:avLst/>
          </a:prstGeom>
          <a:noFill/>
        </p:spPr>
        <p:txBody>
          <a:bodyPr wrap="square" rtlCol="0">
            <a:spAutoFit/>
          </a:bodyPr>
          <a:lstStyle/>
          <a:p>
            <a:r>
              <a:rPr lang="en-US" dirty="0"/>
              <a:t>1973 film – Harvard Law School</a:t>
            </a:r>
          </a:p>
        </p:txBody>
      </p:sp>
      <p:sp>
        <p:nvSpPr>
          <p:cNvPr id="8" name="TextBox 7">
            <a:extLst>
              <a:ext uri="{FF2B5EF4-FFF2-40B4-BE49-F238E27FC236}">
                <a16:creationId xmlns:a16="http://schemas.microsoft.com/office/drawing/2014/main" id="{DC4FA14C-0AD2-61D7-9500-401D5D8ED130}"/>
              </a:ext>
            </a:extLst>
          </p:cNvPr>
          <p:cNvSpPr txBox="1"/>
          <p:nvPr/>
        </p:nvSpPr>
        <p:spPr>
          <a:xfrm>
            <a:off x="31858" y="3578304"/>
            <a:ext cx="4583005"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Trained students to reason, argue, listen, think critically</a:t>
            </a:r>
          </a:p>
          <a:p>
            <a:pPr marL="342900" indent="-342900">
              <a:spcAft>
                <a:spcPts val="1200"/>
              </a:spcAft>
              <a:buFont typeface="Arial" panose="020B0604020202020204" pitchFamily="34" charset="0"/>
              <a:buChar char="•"/>
            </a:pPr>
            <a:r>
              <a:rPr lang="en-US" sz="2400" dirty="0">
                <a:latin typeface="Century Gothic" panose="020B0502020202020204" pitchFamily="34" charset="0"/>
                <a:cs typeface="Calibri" panose="020F0502020204030204" pitchFamily="34" charset="0"/>
              </a:rPr>
              <a:t>Advocate for rule of law, equal protection, fairness</a:t>
            </a:r>
            <a:br>
              <a:rPr lang="en-US" sz="2400" dirty="0">
                <a:latin typeface="Century Gothic" panose="020B0502020202020204" pitchFamily="34" charset="0"/>
                <a:cs typeface="Calibri" panose="020F0502020204030204" pitchFamily="34" charset="0"/>
              </a:rPr>
            </a:br>
            <a:endParaRPr lang="en-US" sz="2400" dirty="0">
              <a:latin typeface="Century Gothic" panose="020B0502020202020204" pitchFamily="34" charset="0"/>
            </a:endParaRPr>
          </a:p>
        </p:txBody>
      </p:sp>
      <p:sp>
        <p:nvSpPr>
          <p:cNvPr id="10" name="TextBox 9">
            <a:extLst>
              <a:ext uri="{FF2B5EF4-FFF2-40B4-BE49-F238E27FC236}">
                <a16:creationId xmlns:a16="http://schemas.microsoft.com/office/drawing/2014/main" id="{A6DCAB3D-5F12-972B-AA17-BA02CB555F7C}"/>
              </a:ext>
            </a:extLst>
          </p:cNvPr>
          <p:cNvSpPr txBox="1"/>
          <p:nvPr/>
        </p:nvSpPr>
        <p:spPr>
          <a:xfrm>
            <a:off x="1128713" y="244583"/>
            <a:ext cx="1285929" cy="646331"/>
          </a:xfrm>
          <a:prstGeom prst="rect">
            <a:avLst/>
          </a:prstGeom>
          <a:noFill/>
        </p:spPr>
        <p:txBody>
          <a:bodyPr wrap="none" rtlCol="0">
            <a:spAutoFit/>
          </a:bodyPr>
          <a:lstStyle/>
          <a:p>
            <a:r>
              <a:rPr lang="en-US" sz="3600" dirty="0">
                <a:solidFill>
                  <a:schemeClr val="accent1"/>
                </a:solidFill>
                <a:latin typeface="Century Gothic" panose="020B0502020202020204" pitchFamily="34" charset="0"/>
              </a:rPr>
              <a:t>THEN</a:t>
            </a:r>
          </a:p>
        </p:txBody>
      </p:sp>
      <p:sp>
        <p:nvSpPr>
          <p:cNvPr id="11" name="TextBox 10">
            <a:extLst>
              <a:ext uri="{FF2B5EF4-FFF2-40B4-BE49-F238E27FC236}">
                <a16:creationId xmlns:a16="http://schemas.microsoft.com/office/drawing/2014/main" id="{EA58F985-BE4C-E9EB-5810-7353B4E66113}"/>
              </a:ext>
            </a:extLst>
          </p:cNvPr>
          <p:cNvSpPr txBox="1"/>
          <p:nvPr/>
        </p:nvSpPr>
        <p:spPr>
          <a:xfrm>
            <a:off x="9753193" y="193728"/>
            <a:ext cx="1387688" cy="646331"/>
          </a:xfrm>
          <a:prstGeom prst="rect">
            <a:avLst/>
          </a:prstGeom>
          <a:noFill/>
        </p:spPr>
        <p:txBody>
          <a:bodyPr wrap="none" rtlCol="0">
            <a:spAutoFit/>
          </a:bodyPr>
          <a:lstStyle/>
          <a:p>
            <a:r>
              <a:rPr lang="en-US" sz="3600" dirty="0">
                <a:solidFill>
                  <a:schemeClr val="accent1"/>
                </a:solidFill>
                <a:latin typeface="Century Gothic" panose="020B0502020202020204" pitchFamily="34" charset="0"/>
              </a:rPr>
              <a:t>NOW</a:t>
            </a:r>
          </a:p>
        </p:txBody>
      </p:sp>
      <p:pic>
        <p:nvPicPr>
          <p:cNvPr id="12" name="Picture 8" descr="Law School activists protest Judge Kyle Duncan's visit to campus">
            <a:extLst>
              <a:ext uri="{FF2B5EF4-FFF2-40B4-BE49-F238E27FC236}">
                <a16:creationId xmlns:a16="http://schemas.microsoft.com/office/drawing/2014/main" id="{11FBF893-DC86-6080-019B-C9D9D5B54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836" y="666467"/>
            <a:ext cx="2248508" cy="2998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udge Duncan and The Cultural Revolution Coming to America">
            <a:extLst>
              <a:ext uri="{FF2B5EF4-FFF2-40B4-BE49-F238E27FC236}">
                <a16:creationId xmlns:a16="http://schemas.microsoft.com/office/drawing/2014/main" id="{3EDD88B9-482A-8393-6673-064D4A6D7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8340" y="1076543"/>
            <a:ext cx="2583945" cy="30039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3F3FA1-B781-33D2-99B7-2E03863DFC58}"/>
              </a:ext>
            </a:extLst>
          </p:cNvPr>
          <p:cNvSpPr txBox="1"/>
          <p:nvPr/>
        </p:nvSpPr>
        <p:spPr>
          <a:xfrm>
            <a:off x="6330520" y="4135591"/>
            <a:ext cx="5455639" cy="261610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Dismantle history &amp; legal precedents &amp; Question the law</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Protest viewpoint diversity &amp; freedom of speech</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Support identity politics, call for trigger warnings</a:t>
            </a:r>
          </a:p>
        </p:txBody>
      </p:sp>
    </p:spTree>
    <p:extLst>
      <p:ext uri="{BB962C8B-B14F-4D97-AF65-F5344CB8AC3E}">
        <p14:creationId xmlns:p14="http://schemas.microsoft.com/office/powerpoint/2010/main" val="216461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7D6B0F-A36B-9205-C462-4F398043199F}"/>
              </a:ext>
            </a:extLst>
          </p:cNvPr>
          <p:cNvSpPr txBox="1"/>
          <p:nvPr/>
        </p:nvSpPr>
        <p:spPr>
          <a:xfrm>
            <a:off x="5222513" y="636366"/>
            <a:ext cx="6917278" cy="523220"/>
          </a:xfrm>
          <a:prstGeom prst="rect">
            <a:avLst/>
          </a:prstGeom>
          <a:noFill/>
        </p:spPr>
        <p:txBody>
          <a:bodyPr wrap="none" rtlCol="0">
            <a:spAutoFit/>
          </a:bodyPr>
          <a:lstStyle/>
          <a:p>
            <a:r>
              <a:rPr lang="en-US" sz="2800" dirty="0">
                <a:solidFill>
                  <a:schemeClr val="accent1"/>
                </a:solidFill>
                <a:latin typeface="Century Gothic" panose="020B0502020202020204" pitchFamily="34" charset="0"/>
              </a:rPr>
              <a:t>The crux of the ideological movement </a:t>
            </a:r>
          </a:p>
        </p:txBody>
      </p:sp>
      <p:sp>
        <p:nvSpPr>
          <p:cNvPr id="3" name="TextBox 2">
            <a:extLst>
              <a:ext uri="{FF2B5EF4-FFF2-40B4-BE49-F238E27FC236}">
                <a16:creationId xmlns:a16="http://schemas.microsoft.com/office/drawing/2014/main" id="{1C05209D-0AB3-9E18-D88A-55F4B7E07F8A}"/>
              </a:ext>
            </a:extLst>
          </p:cNvPr>
          <p:cNvSpPr txBox="1"/>
          <p:nvPr/>
        </p:nvSpPr>
        <p:spPr>
          <a:xfrm>
            <a:off x="6260457" y="76014"/>
            <a:ext cx="4841390"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What is DEI </a:t>
            </a:r>
            <a:r>
              <a:rPr lang="en-US" sz="3600" dirty="0">
                <a:solidFill>
                  <a:schemeClr val="accent1"/>
                </a:solidFill>
                <a:latin typeface="Century Gothic" panose="020B0502020202020204" pitchFamily="34" charset="0"/>
              </a:rPr>
              <a:t>and</a:t>
            </a:r>
            <a:r>
              <a:rPr lang="en-US" sz="3600" b="1" dirty="0">
                <a:solidFill>
                  <a:schemeClr val="accent1"/>
                </a:solidFill>
                <a:latin typeface="Century Gothic" panose="020B0502020202020204" pitchFamily="34" charset="0"/>
              </a:rPr>
              <a:t> CRT?</a:t>
            </a:r>
          </a:p>
        </p:txBody>
      </p:sp>
      <p:sp>
        <p:nvSpPr>
          <p:cNvPr id="8" name="TextBox 7">
            <a:extLst>
              <a:ext uri="{FF2B5EF4-FFF2-40B4-BE49-F238E27FC236}">
                <a16:creationId xmlns:a16="http://schemas.microsoft.com/office/drawing/2014/main" id="{E0F128FE-05CA-BB5B-F48D-D154B1C2995C}"/>
              </a:ext>
            </a:extLst>
          </p:cNvPr>
          <p:cNvSpPr txBox="1"/>
          <p:nvPr/>
        </p:nvSpPr>
        <p:spPr>
          <a:xfrm>
            <a:off x="1014413" y="648652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1060816F-7E96-DDCA-BEDF-8571D16714EB}"/>
              </a:ext>
            </a:extLst>
          </p:cNvPr>
          <p:cNvSpPr txBox="1"/>
          <p:nvPr/>
        </p:nvSpPr>
        <p:spPr>
          <a:xfrm>
            <a:off x="71595" y="1556162"/>
            <a:ext cx="8459217" cy="2308324"/>
          </a:xfrm>
          <a:prstGeom prst="rect">
            <a:avLst/>
          </a:prstGeom>
          <a:noFill/>
        </p:spPr>
        <p:txBody>
          <a:bodyPr wrap="square" rtlCol="0">
            <a:spAutoFit/>
          </a:bodyPr>
          <a:lstStyle/>
          <a:p>
            <a:r>
              <a:rPr lang="en-US" sz="2400" b="1" dirty="0">
                <a:solidFill>
                  <a:schemeClr val="accent1"/>
                </a:solidFill>
                <a:latin typeface="Century Gothic" panose="020B0502020202020204" pitchFamily="34" charset="0"/>
              </a:rPr>
              <a:t>Diversity: </a:t>
            </a:r>
            <a:br>
              <a:rPr lang="en-US" sz="2400" dirty="0">
                <a:latin typeface="Century Gothic" panose="020B0502020202020204" pitchFamily="34" charset="0"/>
              </a:rPr>
            </a:br>
            <a:r>
              <a:rPr lang="en-US" sz="2400" dirty="0">
                <a:latin typeface="Century Gothic" panose="020B0502020202020204" pitchFamily="34" charset="0"/>
              </a:rPr>
              <a:t>		Representation across races, genders, identities</a:t>
            </a:r>
          </a:p>
          <a:p>
            <a:r>
              <a:rPr lang="en-US" sz="2400" b="1" dirty="0">
                <a:solidFill>
                  <a:schemeClr val="accent1"/>
                </a:solidFill>
                <a:latin typeface="Century Gothic" panose="020B0502020202020204" pitchFamily="34" charset="0"/>
              </a:rPr>
              <a:t>Equity:  </a:t>
            </a:r>
          </a:p>
          <a:p>
            <a:r>
              <a:rPr lang="en-US" sz="2400" dirty="0">
                <a:latin typeface="Century Gothic" panose="020B0502020202020204" pitchFamily="34" charset="0"/>
              </a:rPr>
              <a:t>		Outcomes to correct disadvantages</a:t>
            </a:r>
          </a:p>
          <a:p>
            <a:r>
              <a:rPr lang="en-US" sz="2400" b="1" dirty="0">
                <a:solidFill>
                  <a:schemeClr val="accent1"/>
                </a:solidFill>
                <a:latin typeface="Century Gothic" panose="020B0502020202020204" pitchFamily="34" charset="0"/>
              </a:rPr>
              <a:t>Inclusion: </a:t>
            </a:r>
          </a:p>
          <a:p>
            <a:r>
              <a:rPr lang="en-US" sz="2400" dirty="0">
                <a:latin typeface="Century Gothic" panose="020B0502020202020204" pitchFamily="34" charset="0"/>
              </a:rPr>
              <a:t>		Welcoming of all historically marginalized persons</a:t>
            </a:r>
          </a:p>
        </p:txBody>
      </p:sp>
      <p:sp>
        <p:nvSpPr>
          <p:cNvPr id="11" name="TextBox 10">
            <a:extLst>
              <a:ext uri="{FF2B5EF4-FFF2-40B4-BE49-F238E27FC236}">
                <a16:creationId xmlns:a16="http://schemas.microsoft.com/office/drawing/2014/main" id="{ACD4F612-F770-C3B7-DFF9-82187A53BBB7}"/>
              </a:ext>
            </a:extLst>
          </p:cNvPr>
          <p:cNvSpPr txBox="1"/>
          <p:nvPr/>
        </p:nvSpPr>
        <p:spPr>
          <a:xfrm>
            <a:off x="6934484" y="1162315"/>
            <a:ext cx="4496470" cy="400110"/>
          </a:xfrm>
          <a:prstGeom prst="rect">
            <a:avLst/>
          </a:prstGeom>
          <a:noFill/>
        </p:spPr>
        <p:txBody>
          <a:bodyPr wrap="square">
            <a:spAutoFit/>
          </a:bodyPr>
          <a:lstStyle/>
          <a:p>
            <a:r>
              <a:rPr lang="en-US" sz="2000" dirty="0">
                <a:latin typeface="Century Gothic" panose="020B0502020202020204" pitchFamily="34" charset="0"/>
              </a:rPr>
              <a:t>A by-product of Affirmative Action </a:t>
            </a:r>
          </a:p>
        </p:txBody>
      </p:sp>
      <p:sp>
        <p:nvSpPr>
          <p:cNvPr id="12" name="TextBox 11">
            <a:extLst>
              <a:ext uri="{FF2B5EF4-FFF2-40B4-BE49-F238E27FC236}">
                <a16:creationId xmlns:a16="http://schemas.microsoft.com/office/drawing/2014/main" id="{0814CD0B-6434-814C-FA9E-65F5873E1794}"/>
              </a:ext>
            </a:extLst>
          </p:cNvPr>
          <p:cNvSpPr txBox="1"/>
          <p:nvPr/>
        </p:nvSpPr>
        <p:spPr>
          <a:xfrm>
            <a:off x="836243" y="4026456"/>
            <a:ext cx="7694569" cy="2831544"/>
          </a:xfrm>
          <a:prstGeom prst="rect">
            <a:avLst/>
          </a:prstGeom>
          <a:noFill/>
        </p:spPr>
        <p:txBody>
          <a:bodyPr wrap="square">
            <a:spAutoFit/>
          </a:bodyPr>
          <a:lstStyle/>
          <a:p>
            <a:pPr algn="ctr"/>
            <a:r>
              <a:rPr lang="en-US" sz="2800" dirty="0">
                <a:solidFill>
                  <a:schemeClr val="accent1"/>
                </a:solidFill>
                <a:latin typeface="Century Gothic" panose="020B0502020202020204" pitchFamily="34" charset="0"/>
              </a:rPr>
              <a:t>In Practice </a:t>
            </a:r>
            <a:endParaRPr lang="en-US" sz="2400" dirty="0">
              <a:solidFill>
                <a:schemeClr val="accent1"/>
              </a:solidFill>
              <a:latin typeface="Century Gothic" panose="020B0502020202020204" pitchFamily="34" charset="0"/>
            </a:endParaRPr>
          </a:p>
          <a:p>
            <a:pPr marL="285750" indent="-285750">
              <a:spcAft>
                <a:spcPts val="1200"/>
              </a:spcAft>
              <a:buFont typeface="Arial" panose="020B0604020202020204" pitchFamily="34" charset="0"/>
              <a:buChar char="•"/>
            </a:pPr>
            <a:r>
              <a:rPr lang="en-US" sz="2400" dirty="0">
                <a:latin typeface="Century Gothic" panose="020B0502020202020204" pitchFamily="34" charset="0"/>
              </a:rPr>
              <a:t>Mandatory DEI training for faculty</a:t>
            </a:r>
          </a:p>
          <a:p>
            <a:pPr marL="285750" indent="-285750">
              <a:spcAft>
                <a:spcPts val="1200"/>
              </a:spcAft>
              <a:buFont typeface="Arial" panose="020B0604020202020204" pitchFamily="34" charset="0"/>
              <a:buChar char="•"/>
            </a:pPr>
            <a:r>
              <a:rPr lang="en-US" sz="2400" dirty="0">
                <a:latin typeface="Century Gothic" panose="020B0502020202020204" pitchFamily="34" charset="0"/>
              </a:rPr>
              <a:t>DEI statements in hiring and admissions</a:t>
            </a:r>
          </a:p>
          <a:p>
            <a:pPr marL="285750" indent="-285750">
              <a:spcAft>
                <a:spcPts val="1200"/>
              </a:spcAft>
              <a:buFont typeface="Arial" panose="020B0604020202020204" pitchFamily="34" charset="0"/>
              <a:buChar char="•"/>
            </a:pPr>
            <a:r>
              <a:rPr lang="en-US" sz="2400" dirty="0">
                <a:latin typeface="Century Gothic" panose="020B0502020202020204" pitchFamily="34" charset="0"/>
              </a:rPr>
              <a:t>Student affinity groups and tribalism based on identity politics</a:t>
            </a:r>
          </a:p>
          <a:p>
            <a:pPr marL="285750" indent="-285750">
              <a:spcAft>
                <a:spcPts val="1200"/>
              </a:spcAft>
              <a:buFont typeface="Arial" panose="020B0604020202020204" pitchFamily="34" charset="0"/>
              <a:buChar char="•"/>
            </a:pPr>
            <a:r>
              <a:rPr lang="en-US" sz="2400" dirty="0">
                <a:latin typeface="Century Gothic" panose="020B0502020202020204" pitchFamily="34" charset="0"/>
              </a:rPr>
              <a:t>Trigger warnings and safe spaces</a:t>
            </a:r>
          </a:p>
        </p:txBody>
      </p:sp>
      <p:pic>
        <p:nvPicPr>
          <p:cNvPr id="6150" name="Picture 6" descr="College engineering students required to write DEI (&quot;DIE&quot;?) essays ...">
            <a:extLst>
              <a:ext uri="{FF2B5EF4-FFF2-40B4-BE49-F238E27FC236}">
                <a16:creationId xmlns:a16="http://schemas.microsoft.com/office/drawing/2014/main" id="{2D16C0CD-3B50-26BA-C037-57D110A21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10" y="2710324"/>
            <a:ext cx="3307881" cy="39782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avigating DEI Programs Post Affirmative Action - Equity Quotient">
            <a:extLst>
              <a:ext uri="{FF2B5EF4-FFF2-40B4-BE49-F238E27FC236}">
                <a16:creationId xmlns:a16="http://schemas.microsoft.com/office/drawing/2014/main" id="{D421DF17-C2E7-5887-0C5C-511934B98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13"/>
            <a:ext cx="1477819" cy="149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7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EECCE5-CE38-98F4-D35F-B8F7230F355A}"/>
              </a:ext>
            </a:extLst>
          </p:cNvPr>
          <p:cNvSpPr txBox="1"/>
          <p:nvPr/>
        </p:nvSpPr>
        <p:spPr>
          <a:xfrm>
            <a:off x="6516312" y="1859340"/>
            <a:ext cx="546609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Imposes ideological conformity</a:t>
            </a:r>
            <a:br>
              <a:rPr lang="en-US" sz="2400" dirty="0">
                <a:latin typeface="Century Gothic" panose="020B0502020202020204" pitchFamily="34" charset="0"/>
              </a:rPr>
            </a:b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Discourages dissent and open inquiry</a:t>
            </a:r>
          </a:p>
        </p:txBody>
      </p:sp>
      <p:sp>
        <p:nvSpPr>
          <p:cNvPr id="8" name="TextBox 7">
            <a:extLst>
              <a:ext uri="{FF2B5EF4-FFF2-40B4-BE49-F238E27FC236}">
                <a16:creationId xmlns:a16="http://schemas.microsoft.com/office/drawing/2014/main" id="{E0F128FE-05CA-BB5B-F48D-D154B1C2995C}"/>
              </a:ext>
            </a:extLst>
          </p:cNvPr>
          <p:cNvSpPr txBox="1"/>
          <p:nvPr/>
        </p:nvSpPr>
        <p:spPr>
          <a:xfrm>
            <a:off x="1014413" y="6486525"/>
            <a:ext cx="184731" cy="369332"/>
          </a:xfrm>
          <a:prstGeom prst="rect">
            <a:avLst/>
          </a:prstGeom>
          <a:noFill/>
        </p:spPr>
        <p:txBody>
          <a:bodyPr wrap="none" rtlCol="0">
            <a:spAutoFit/>
          </a:bodyPr>
          <a:lstStyle/>
          <a:p>
            <a:endParaRPr lang="en-US" dirty="0"/>
          </a:p>
        </p:txBody>
      </p:sp>
      <p:pic>
        <p:nvPicPr>
          <p:cNvPr id="8194" name="Picture 2" descr="This Definition Does Sound Closer - Imgflip">
            <a:extLst>
              <a:ext uri="{FF2B5EF4-FFF2-40B4-BE49-F238E27FC236}">
                <a16:creationId xmlns:a16="http://schemas.microsoft.com/office/drawing/2014/main" id="{806944E4-1B4F-79C1-7499-65F014DE7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738" y="1620801"/>
            <a:ext cx="3409087" cy="25388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B87BB6F-163A-8ADA-2203-A3C219087E09}"/>
              </a:ext>
            </a:extLst>
          </p:cNvPr>
          <p:cNvSpPr txBox="1"/>
          <p:nvPr/>
        </p:nvSpPr>
        <p:spPr>
          <a:xfrm>
            <a:off x="1264480" y="4620851"/>
            <a:ext cx="6817892" cy="1508105"/>
          </a:xfrm>
          <a:prstGeom prst="rect">
            <a:avLst/>
          </a:prstGeom>
          <a:noFill/>
        </p:spPr>
        <p:txBody>
          <a:bodyPr wrap="none" rtlCol="0">
            <a:spAutoFit/>
          </a:bodyPr>
          <a:lstStyle/>
          <a:p>
            <a:pPr marL="914400" marR="0" lvl="1" indent="-457200">
              <a:spcAft>
                <a:spcPts val="1200"/>
              </a:spcAft>
              <a:buSzPct val="100000"/>
              <a:buFont typeface="Arial" panose="020B0604020202020204" pitchFamily="34" charset="0"/>
              <a:buChar char="•"/>
              <a:tabLst>
                <a:tab pos="914400" algn="l"/>
              </a:tabLst>
            </a:pPr>
            <a:r>
              <a:rPr lang="en-US" sz="2400" dirty="0">
                <a:effectLst/>
                <a:latin typeface="Century Gothic" panose="020B0502020202020204" pitchFamily="34" charset="0"/>
                <a:ea typeface="Times New Roman" panose="02020603050405020304" pitchFamily="18" charset="0"/>
                <a:cs typeface="Times New Roman" panose="02020603050405020304" pitchFamily="18" charset="0"/>
              </a:rPr>
              <a:t>Prioritizes feelings over facts </a:t>
            </a:r>
          </a:p>
          <a:p>
            <a:pPr marL="914400" marR="0" lvl="1" indent="-457200">
              <a:spcAft>
                <a:spcPts val="1200"/>
              </a:spcAft>
              <a:buSzPct val="100000"/>
              <a:buFont typeface="Arial" panose="020B0604020202020204" pitchFamily="34" charset="0"/>
              <a:buChar char="•"/>
              <a:tabLst>
                <a:tab pos="914400" algn="l"/>
              </a:tabLst>
            </a:pPr>
            <a:r>
              <a:rPr lang="en-US" sz="2400" dirty="0">
                <a:effectLst/>
                <a:latin typeface="Century Gothic" panose="020B0502020202020204" pitchFamily="34" charset="0"/>
                <a:ea typeface="Times New Roman" panose="02020603050405020304" pitchFamily="18" charset="0"/>
                <a:cs typeface="Times New Roman" panose="02020603050405020304" pitchFamily="18" charset="0"/>
              </a:rPr>
              <a:t>Subverts meritocracy and free speech</a:t>
            </a:r>
          </a:p>
          <a:p>
            <a:pPr marL="914400" marR="0" lvl="1" indent="-457200">
              <a:spcAft>
                <a:spcPts val="1200"/>
              </a:spcAft>
              <a:buSzPct val="100000"/>
              <a:buFont typeface="Arial" panose="020B0604020202020204" pitchFamily="34" charset="0"/>
              <a:buChar char="•"/>
              <a:tabLst>
                <a:tab pos="914400" algn="l"/>
              </a:tabLst>
            </a:pPr>
            <a:r>
              <a:rPr lang="en-US" sz="2400" dirty="0">
                <a:effectLst/>
                <a:latin typeface="Century Gothic" panose="020B0502020202020204" pitchFamily="34" charset="0"/>
                <a:ea typeface="Calibri" panose="020F0502020204030204" pitchFamily="34" charset="0"/>
              </a:rPr>
              <a:t>Creates ideological monocultures</a:t>
            </a:r>
            <a:r>
              <a:rPr lang="en-US" sz="2400" dirty="0">
                <a:effectLst/>
                <a:latin typeface="Century Gothic" panose="020B0502020202020204" pitchFamily="34" charset="0"/>
              </a:rPr>
              <a:t> </a:t>
            </a:r>
            <a:endParaRPr lang="en-US" sz="2400" dirty="0">
              <a:latin typeface="Century Gothic" panose="020B0502020202020204" pitchFamily="34" charset="0"/>
            </a:endParaRPr>
          </a:p>
        </p:txBody>
      </p:sp>
      <p:pic>
        <p:nvPicPr>
          <p:cNvPr id="17" name="Picture 8" descr="Navigating DEI Programs Post Affirmative Action - Equity Quotient">
            <a:extLst>
              <a:ext uri="{FF2B5EF4-FFF2-40B4-BE49-F238E27FC236}">
                <a16:creationId xmlns:a16="http://schemas.microsoft.com/office/drawing/2014/main" id="{04DB9A7F-E22D-1E53-7890-1FCC89A1E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01"/>
            <a:ext cx="1477819" cy="14902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A4F3BEB-4A91-DFEA-B8E4-D15634A28DA0}"/>
              </a:ext>
            </a:extLst>
          </p:cNvPr>
          <p:cNvSpPr txBox="1"/>
          <p:nvPr/>
        </p:nvSpPr>
        <p:spPr>
          <a:xfrm>
            <a:off x="5222513" y="636366"/>
            <a:ext cx="6917278" cy="523220"/>
          </a:xfrm>
          <a:prstGeom prst="rect">
            <a:avLst/>
          </a:prstGeom>
          <a:noFill/>
        </p:spPr>
        <p:txBody>
          <a:bodyPr wrap="none" rtlCol="0">
            <a:spAutoFit/>
          </a:bodyPr>
          <a:lstStyle/>
          <a:p>
            <a:r>
              <a:rPr lang="en-US" sz="2800" dirty="0">
                <a:solidFill>
                  <a:schemeClr val="accent1"/>
                </a:solidFill>
                <a:latin typeface="Century Gothic" panose="020B0502020202020204" pitchFamily="34" charset="0"/>
              </a:rPr>
              <a:t>The crux of the ideological movement </a:t>
            </a:r>
          </a:p>
        </p:txBody>
      </p:sp>
      <p:sp>
        <p:nvSpPr>
          <p:cNvPr id="19" name="TextBox 18">
            <a:extLst>
              <a:ext uri="{FF2B5EF4-FFF2-40B4-BE49-F238E27FC236}">
                <a16:creationId xmlns:a16="http://schemas.microsoft.com/office/drawing/2014/main" id="{E5206D09-425A-F96F-A71B-BD8F91E18718}"/>
              </a:ext>
            </a:extLst>
          </p:cNvPr>
          <p:cNvSpPr txBox="1"/>
          <p:nvPr/>
        </p:nvSpPr>
        <p:spPr>
          <a:xfrm>
            <a:off x="6260457" y="76014"/>
            <a:ext cx="4841390"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What is DEI </a:t>
            </a:r>
            <a:r>
              <a:rPr lang="en-US" sz="3600" dirty="0">
                <a:solidFill>
                  <a:schemeClr val="accent1"/>
                </a:solidFill>
                <a:latin typeface="Century Gothic" panose="020B0502020202020204" pitchFamily="34" charset="0"/>
              </a:rPr>
              <a:t>and</a:t>
            </a:r>
            <a:r>
              <a:rPr lang="en-US" sz="3600" b="1" dirty="0">
                <a:solidFill>
                  <a:schemeClr val="accent1"/>
                </a:solidFill>
                <a:latin typeface="Century Gothic" panose="020B0502020202020204" pitchFamily="34" charset="0"/>
              </a:rPr>
              <a:t> CRT?</a:t>
            </a:r>
          </a:p>
        </p:txBody>
      </p:sp>
    </p:spTree>
    <p:extLst>
      <p:ext uri="{BB962C8B-B14F-4D97-AF65-F5344CB8AC3E}">
        <p14:creationId xmlns:p14="http://schemas.microsoft.com/office/powerpoint/2010/main" val="113036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EECCE5-CE38-98F4-D35F-B8F7230F355A}"/>
              </a:ext>
            </a:extLst>
          </p:cNvPr>
          <p:cNvSpPr txBox="1"/>
          <p:nvPr/>
        </p:nvSpPr>
        <p:spPr>
          <a:xfrm>
            <a:off x="100012" y="1805249"/>
            <a:ext cx="6414903"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Legal frame viewing racism as systemic</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Asserts that law upholds racial hierarchies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Origins in 70s elite law schools (Harvard, UCLA, Columbia)</a:t>
            </a:r>
          </a:p>
        </p:txBody>
      </p:sp>
      <p:sp>
        <p:nvSpPr>
          <p:cNvPr id="8" name="TextBox 7">
            <a:extLst>
              <a:ext uri="{FF2B5EF4-FFF2-40B4-BE49-F238E27FC236}">
                <a16:creationId xmlns:a16="http://schemas.microsoft.com/office/drawing/2014/main" id="{E0F128FE-05CA-BB5B-F48D-D154B1C2995C}"/>
              </a:ext>
            </a:extLst>
          </p:cNvPr>
          <p:cNvSpPr txBox="1"/>
          <p:nvPr/>
        </p:nvSpPr>
        <p:spPr>
          <a:xfrm>
            <a:off x="1014413" y="6486525"/>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5B1B345B-BAEA-5429-EB86-FEDE71A22089}"/>
              </a:ext>
            </a:extLst>
          </p:cNvPr>
          <p:cNvSpPr txBox="1"/>
          <p:nvPr/>
        </p:nvSpPr>
        <p:spPr>
          <a:xfrm>
            <a:off x="3128962" y="4179195"/>
            <a:ext cx="7265340" cy="2985433"/>
          </a:xfrm>
          <a:prstGeom prst="rect">
            <a:avLst/>
          </a:prstGeom>
          <a:noFill/>
        </p:spPr>
        <p:txBody>
          <a:bodyPr wrap="square">
            <a:spAutoFit/>
          </a:bodyPr>
          <a:lstStyle/>
          <a:p>
            <a:pPr algn="ctr"/>
            <a:r>
              <a:rPr lang="en-US" sz="2800" dirty="0">
                <a:solidFill>
                  <a:schemeClr val="accent1"/>
                </a:solidFill>
                <a:latin typeface="Century Gothic" panose="020B0502020202020204" pitchFamily="34" charset="0"/>
              </a:rPr>
              <a:t>In Practice </a:t>
            </a:r>
            <a:endParaRPr lang="en-US" sz="2400" dirty="0">
              <a:solidFill>
                <a:schemeClr val="accent1"/>
              </a:solidFill>
              <a:latin typeface="Century Gothic" panose="020B0502020202020204" pitchFamily="34" charset="0"/>
            </a:endParaRPr>
          </a:p>
          <a:p>
            <a:pPr marL="285750" indent="-285750">
              <a:spcBef>
                <a:spcPts val="1200"/>
              </a:spcBef>
              <a:spcAft>
                <a:spcPts val="1200"/>
              </a:spcAft>
              <a:buFont typeface="Arial" panose="020B0604020202020204" pitchFamily="34" charset="0"/>
              <a:buChar char="•"/>
            </a:pPr>
            <a:r>
              <a:rPr lang="en-US" sz="2400" dirty="0">
                <a:latin typeface="Century Gothic" panose="020B0502020202020204" pitchFamily="34" charset="0"/>
              </a:rPr>
              <a:t>Property Law taught as “settler colonialism”</a:t>
            </a:r>
          </a:p>
          <a:p>
            <a:pPr marL="342900" marR="0" lvl="0" indent="-342900">
              <a:spcBef>
                <a:spcPts val="1200"/>
              </a:spcBef>
              <a:buSzPts val="1000"/>
              <a:buFont typeface="Symbol" pitchFamily="2" charset="2"/>
              <a:buChar char=""/>
              <a:tabLst>
                <a:tab pos="457200" algn="l"/>
              </a:tabLst>
            </a:pPr>
            <a:r>
              <a:rPr lang="en-US" sz="2400" dirty="0">
                <a:effectLst/>
                <a:latin typeface="Century Gothic" panose="020B0502020202020204" pitchFamily="34" charset="0"/>
                <a:ea typeface="Times New Roman" panose="02020603050405020304" pitchFamily="18" charset="0"/>
              </a:rPr>
              <a:t>Law clinics focused on “social justice lawyering”</a:t>
            </a:r>
          </a:p>
          <a:p>
            <a:pPr marL="342900" marR="0" lvl="0" indent="-342900">
              <a:spcBef>
                <a:spcPts val="1200"/>
              </a:spcBef>
              <a:buSzPts val="1000"/>
              <a:buFont typeface="Symbol" pitchFamily="2" charset="2"/>
              <a:buChar char=""/>
              <a:tabLst>
                <a:tab pos="457200" algn="l"/>
              </a:tabLst>
            </a:pPr>
            <a:r>
              <a:rPr lang="en-US" sz="2400" dirty="0">
                <a:effectLst/>
                <a:latin typeface="Century Gothic" panose="020B0502020202020204" pitchFamily="34" charset="0"/>
                <a:ea typeface="Times New Roman" panose="02020603050405020304" pitchFamily="18" charset="0"/>
              </a:rPr>
              <a:t>Race-conscious sentencing laws</a:t>
            </a:r>
          </a:p>
          <a:p>
            <a:pPr marL="285750" indent="-285750">
              <a:spcAft>
                <a:spcPts val="1200"/>
              </a:spcAft>
              <a:buFont typeface="Arial" panose="020B0604020202020204" pitchFamily="34" charset="0"/>
              <a:buChar char="•"/>
            </a:pPr>
            <a:endParaRPr lang="en-US" sz="2400" dirty="0">
              <a:latin typeface="Century Gothic" panose="020B0502020202020204" pitchFamily="34" charset="0"/>
            </a:endParaRPr>
          </a:p>
        </p:txBody>
      </p:sp>
      <p:pic>
        <p:nvPicPr>
          <p:cNvPr id="10242" name="Picture 2" descr="Watch Why Race Matters Ep. 1: Critical Race Theory">
            <a:extLst>
              <a:ext uri="{FF2B5EF4-FFF2-40B4-BE49-F238E27FC236}">
                <a16:creationId xmlns:a16="http://schemas.microsoft.com/office/drawing/2014/main" id="{51642161-C8DE-BA18-12D5-D1A1149F9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62" y="1349222"/>
            <a:ext cx="4927927" cy="27654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sk the Expert: The Rise and Meaning of Critical Race Theory">
            <a:extLst>
              <a:ext uri="{FF2B5EF4-FFF2-40B4-BE49-F238E27FC236}">
                <a16:creationId xmlns:a16="http://schemas.microsoft.com/office/drawing/2014/main" id="{5201DE85-BCD7-5084-38B3-33ED59C63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92"/>
            <a:ext cx="2384093" cy="15893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ADAD75-040B-1531-117E-8A8DAAEB7CB9}"/>
              </a:ext>
            </a:extLst>
          </p:cNvPr>
          <p:cNvSpPr txBox="1"/>
          <p:nvPr/>
        </p:nvSpPr>
        <p:spPr>
          <a:xfrm>
            <a:off x="5222513" y="636366"/>
            <a:ext cx="6917278" cy="523220"/>
          </a:xfrm>
          <a:prstGeom prst="rect">
            <a:avLst/>
          </a:prstGeom>
          <a:noFill/>
        </p:spPr>
        <p:txBody>
          <a:bodyPr wrap="none" rtlCol="0">
            <a:spAutoFit/>
          </a:bodyPr>
          <a:lstStyle/>
          <a:p>
            <a:r>
              <a:rPr lang="en-US" sz="2800" dirty="0">
                <a:solidFill>
                  <a:schemeClr val="accent1"/>
                </a:solidFill>
                <a:latin typeface="Century Gothic" panose="020B0502020202020204" pitchFamily="34" charset="0"/>
              </a:rPr>
              <a:t>The crux of the ideological movement </a:t>
            </a:r>
          </a:p>
        </p:txBody>
      </p:sp>
      <p:sp>
        <p:nvSpPr>
          <p:cNvPr id="4" name="TextBox 3">
            <a:extLst>
              <a:ext uri="{FF2B5EF4-FFF2-40B4-BE49-F238E27FC236}">
                <a16:creationId xmlns:a16="http://schemas.microsoft.com/office/drawing/2014/main" id="{E31D6B44-E528-9026-E9B8-1CFCD4996B49}"/>
              </a:ext>
            </a:extLst>
          </p:cNvPr>
          <p:cNvSpPr txBox="1"/>
          <p:nvPr/>
        </p:nvSpPr>
        <p:spPr>
          <a:xfrm>
            <a:off x="6260457" y="76014"/>
            <a:ext cx="4841390"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What is DEI </a:t>
            </a:r>
            <a:r>
              <a:rPr lang="en-US" sz="3600" dirty="0">
                <a:solidFill>
                  <a:schemeClr val="accent1"/>
                </a:solidFill>
                <a:latin typeface="Century Gothic" panose="020B0502020202020204" pitchFamily="34" charset="0"/>
              </a:rPr>
              <a:t>and</a:t>
            </a:r>
            <a:r>
              <a:rPr lang="en-US" sz="3600" b="1" dirty="0">
                <a:solidFill>
                  <a:schemeClr val="accent1"/>
                </a:solidFill>
                <a:latin typeface="Century Gothic" panose="020B0502020202020204" pitchFamily="34" charset="0"/>
              </a:rPr>
              <a:t> CRT?</a:t>
            </a:r>
          </a:p>
        </p:txBody>
      </p:sp>
    </p:spTree>
    <p:extLst>
      <p:ext uri="{BB962C8B-B14F-4D97-AF65-F5344CB8AC3E}">
        <p14:creationId xmlns:p14="http://schemas.microsoft.com/office/powerpoint/2010/main" val="322247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EECCE5-CE38-98F4-D35F-B8F7230F355A}"/>
              </a:ext>
            </a:extLst>
          </p:cNvPr>
          <p:cNvSpPr txBox="1"/>
          <p:nvPr/>
        </p:nvSpPr>
        <p:spPr>
          <a:xfrm>
            <a:off x="119711" y="2958341"/>
            <a:ext cx="5380977" cy="276998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entury Gothic" panose="020B0502020202020204" pitchFamily="34" charset="0"/>
              </a:rPr>
              <a:t>Undermines colorblind legal principals</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Promotes activism over adjudication</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Discourages viewpoint diversity</a:t>
            </a:r>
          </a:p>
          <a:p>
            <a:pPr marL="342900" indent="-342900">
              <a:spcAft>
                <a:spcPts val="1200"/>
              </a:spcAft>
              <a:buFont typeface="Arial" panose="020B0604020202020204" pitchFamily="34" charset="0"/>
              <a:buChar char="•"/>
            </a:pPr>
            <a:r>
              <a:rPr lang="en-US" sz="2400" dirty="0">
                <a:latin typeface="Century Gothic" panose="020B0502020202020204" pitchFamily="34" charset="0"/>
              </a:rPr>
              <a:t>Emphasis on identity politics</a:t>
            </a:r>
          </a:p>
        </p:txBody>
      </p:sp>
      <p:sp>
        <p:nvSpPr>
          <p:cNvPr id="8" name="TextBox 7">
            <a:extLst>
              <a:ext uri="{FF2B5EF4-FFF2-40B4-BE49-F238E27FC236}">
                <a16:creationId xmlns:a16="http://schemas.microsoft.com/office/drawing/2014/main" id="{E0F128FE-05CA-BB5B-F48D-D154B1C2995C}"/>
              </a:ext>
            </a:extLst>
          </p:cNvPr>
          <p:cNvSpPr txBox="1"/>
          <p:nvPr/>
        </p:nvSpPr>
        <p:spPr>
          <a:xfrm>
            <a:off x="1014413" y="6486525"/>
            <a:ext cx="184731" cy="369332"/>
          </a:xfrm>
          <a:prstGeom prst="rect">
            <a:avLst/>
          </a:prstGeom>
          <a:noFill/>
        </p:spPr>
        <p:txBody>
          <a:bodyPr wrap="none" rtlCol="0">
            <a:spAutoFit/>
          </a:bodyPr>
          <a:lstStyle/>
          <a:p>
            <a:endParaRPr lang="en-US" dirty="0"/>
          </a:p>
        </p:txBody>
      </p:sp>
      <p:pic>
        <p:nvPicPr>
          <p:cNvPr id="8196" name="Picture 4" descr="DEI: Discrimination, Exclusion, Indoctrination - Intercessors for America">
            <a:extLst>
              <a:ext uri="{FF2B5EF4-FFF2-40B4-BE49-F238E27FC236}">
                <a16:creationId xmlns:a16="http://schemas.microsoft.com/office/drawing/2014/main" id="{C1FAC20D-3DFC-71A9-996A-F8D4E8318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914" y="1384789"/>
            <a:ext cx="2971312" cy="166744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ritical race theory: GOP targets Google, Walmart and Disney training">
            <a:extLst>
              <a:ext uri="{FF2B5EF4-FFF2-40B4-BE49-F238E27FC236}">
                <a16:creationId xmlns:a16="http://schemas.microsoft.com/office/drawing/2014/main" id="{82A151F5-80E6-4CD8-9234-3D9F99D4A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4" y="0"/>
            <a:ext cx="4481018" cy="2514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B1B09C-6FCC-AB2E-80C4-237CC2B7EF9E}"/>
              </a:ext>
            </a:extLst>
          </p:cNvPr>
          <p:cNvSpPr txBox="1"/>
          <p:nvPr/>
        </p:nvSpPr>
        <p:spPr>
          <a:xfrm>
            <a:off x="7172325" y="3277437"/>
            <a:ext cx="5019675" cy="3225114"/>
          </a:xfrm>
          <a:prstGeom prst="rect">
            <a:avLst/>
          </a:prstGeom>
          <a:noFill/>
        </p:spPr>
        <p:txBody>
          <a:bodyPr wrap="square">
            <a:spAutoFit/>
          </a:bodyPr>
          <a:lstStyle/>
          <a:p>
            <a:pPr>
              <a:lnSpc>
                <a:spcPct val="150000"/>
              </a:lnSpc>
            </a:pPr>
            <a:r>
              <a:rPr lang="en-US" sz="2000" b="0" i="0" dirty="0">
                <a:effectLst/>
                <a:latin typeface="Century Gothic" panose="020B0502020202020204" pitchFamily="34" charset="0"/>
              </a:rPr>
              <a:t>“It provides the ideological mothers’ milk for activists, and trains the people who then go onto jobs in government and primary/secondary education and the ‘journalists’ who push this coverage,”  -- </a:t>
            </a:r>
            <a:r>
              <a:rPr lang="en-US" b="0" i="0" dirty="0">
                <a:effectLst/>
                <a:latin typeface="Century Gothic" panose="020B0502020202020204" pitchFamily="34" charset="0"/>
              </a:rPr>
              <a:t>William Jacobson, Cornell Law Prof.</a:t>
            </a: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367643F2-043A-8164-A238-7858DC0B670F}"/>
              </a:ext>
            </a:extLst>
          </p:cNvPr>
          <p:cNvSpPr txBox="1"/>
          <p:nvPr/>
        </p:nvSpPr>
        <p:spPr>
          <a:xfrm>
            <a:off x="5222513" y="636366"/>
            <a:ext cx="6917278" cy="523220"/>
          </a:xfrm>
          <a:prstGeom prst="rect">
            <a:avLst/>
          </a:prstGeom>
          <a:noFill/>
        </p:spPr>
        <p:txBody>
          <a:bodyPr wrap="none" rtlCol="0">
            <a:spAutoFit/>
          </a:bodyPr>
          <a:lstStyle/>
          <a:p>
            <a:r>
              <a:rPr lang="en-US" sz="2800" dirty="0">
                <a:solidFill>
                  <a:schemeClr val="accent1"/>
                </a:solidFill>
                <a:latin typeface="Century Gothic" panose="020B0502020202020204" pitchFamily="34" charset="0"/>
              </a:rPr>
              <a:t>The crux of the ideological movement </a:t>
            </a:r>
          </a:p>
        </p:txBody>
      </p:sp>
      <p:sp>
        <p:nvSpPr>
          <p:cNvPr id="10" name="TextBox 9">
            <a:extLst>
              <a:ext uri="{FF2B5EF4-FFF2-40B4-BE49-F238E27FC236}">
                <a16:creationId xmlns:a16="http://schemas.microsoft.com/office/drawing/2014/main" id="{98DBB545-B362-60DC-754C-7097373D2952}"/>
              </a:ext>
            </a:extLst>
          </p:cNvPr>
          <p:cNvSpPr txBox="1"/>
          <p:nvPr/>
        </p:nvSpPr>
        <p:spPr>
          <a:xfrm>
            <a:off x="6260457" y="76014"/>
            <a:ext cx="4841390" cy="646331"/>
          </a:xfrm>
          <a:prstGeom prst="rect">
            <a:avLst/>
          </a:prstGeom>
          <a:noFill/>
        </p:spPr>
        <p:txBody>
          <a:bodyPr wrap="none" rtlCol="0">
            <a:spAutoFit/>
          </a:bodyPr>
          <a:lstStyle/>
          <a:p>
            <a:r>
              <a:rPr lang="en-US" sz="3600" b="1" dirty="0">
                <a:solidFill>
                  <a:schemeClr val="accent1"/>
                </a:solidFill>
                <a:latin typeface="Century Gothic" panose="020B0502020202020204" pitchFamily="34" charset="0"/>
              </a:rPr>
              <a:t>What is DEI </a:t>
            </a:r>
            <a:r>
              <a:rPr lang="en-US" sz="3600" dirty="0">
                <a:solidFill>
                  <a:schemeClr val="accent1"/>
                </a:solidFill>
                <a:latin typeface="Century Gothic" panose="020B0502020202020204" pitchFamily="34" charset="0"/>
              </a:rPr>
              <a:t>and</a:t>
            </a:r>
            <a:r>
              <a:rPr lang="en-US" sz="3600" b="1" dirty="0">
                <a:solidFill>
                  <a:schemeClr val="accent1"/>
                </a:solidFill>
                <a:latin typeface="Century Gothic" panose="020B0502020202020204" pitchFamily="34" charset="0"/>
              </a:rPr>
              <a:t> CRT?</a:t>
            </a:r>
          </a:p>
        </p:txBody>
      </p:sp>
    </p:spTree>
    <p:extLst>
      <p:ext uri="{BB962C8B-B14F-4D97-AF65-F5344CB8AC3E}">
        <p14:creationId xmlns:p14="http://schemas.microsoft.com/office/powerpoint/2010/main" val="312570657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{8EF38DF3-DA6E-B049-88C5-1A68E74B81F3}tf10001120</Template>
  <TotalTime>1210</TotalTime>
  <Words>4175</Words>
  <Application>Microsoft Office PowerPoint</Application>
  <PresentationFormat>Widescreen</PresentationFormat>
  <Paragraphs>363</Paragraphs>
  <Slides>34</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cnn_sans_display</vt:lpstr>
      <vt:lpstr>PublicoText</vt:lpstr>
      <vt:lpstr>Spectral</vt:lpstr>
      <vt:lpstr>Arial</vt:lpstr>
      <vt:lpstr>Calibri</vt:lpstr>
      <vt:lpstr>Cambria</vt:lpstr>
      <vt:lpstr>Century Gothic</vt:lpstr>
      <vt:lpstr>Gill Sans MT</vt:lpstr>
      <vt:lpstr>Open Sans</vt:lpstr>
      <vt:lpstr>Symbol</vt:lpstr>
      <vt:lpstr>Times New Roman</vt:lpstr>
      <vt:lpstr>Wingdings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Howes</dc:creator>
  <cp:lastModifiedBy>David King</cp:lastModifiedBy>
  <cp:revision>241</cp:revision>
  <dcterms:created xsi:type="dcterms:W3CDTF">2025-05-26T19:16:30Z</dcterms:created>
  <dcterms:modified xsi:type="dcterms:W3CDTF">2025-05-27T18:37:10Z</dcterms:modified>
</cp:coreProperties>
</file>